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handoutMasterIdLst>
    <p:handoutMasterId r:id="rId60"/>
  </p:handoutMasterIdLst>
  <p:sldIdLst>
    <p:sldId id="3394" r:id="rId4"/>
    <p:sldId id="3356" r:id="rId6"/>
    <p:sldId id="3357" r:id="rId7"/>
    <p:sldId id="3358" r:id="rId8"/>
    <p:sldId id="3359" r:id="rId9"/>
    <p:sldId id="3360" r:id="rId10"/>
    <p:sldId id="3361" r:id="rId11"/>
    <p:sldId id="3362" r:id="rId12"/>
    <p:sldId id="3363" r:id="rId13"/>
    <p:sldId id="3364" r:id="rId14"/>
    <p:sldId id="3365" r:id="rId15"/>
    <p:sldId id="3366" r:id="rId16"/>
    <p:sldId id="3367" r:id="rId17"/>
    <p:sldId id="3368" r:id="rId18"/>
    <p:sldId id="3433" r:id="rId19"/>
    <p:sldId id="3434" r:id="rId20"/>
    <p:sldId id="3435" r:id="rId21"/>
    <p:sldId id="3436" r:id="rId22"/>
    <p:sldId id="3437" r:id="rId23"/>
    <p:sldId id="3438" r:id="rId24"/>
    <p:sldId id="3440" r:id="rId25"/>
    <p:sldId id="3439" r:id="rId26"/>
    <p:sldId id="3441" r:id="rId27"/>
    <p:sldId id="3442" r:id="rId28"/>
    <p:sldId id="3443" r:id="rId29"/>
    <p:sldId id="3448" r:id="rId30"/>
    <p:sldId id="3444" r:id="rId31"/>
    <p:sldId id="3445" r:id="rId32"/>
    <p:sldId id="3446" r:id="rId33"/>
    <p:sldId id="3447" r:id="rId34"/>
    <p:sldId id="3369" r:id="rId35"/>
    <p:sldId id="3370" r:id="rId36"/>
    <p:sldId id="3371" r:id="rId37"/>
    <p:sldId id="3372" r:id="rId38"/>
    <p:sldId id="3373" r:id="rId39"/>
    <p:sldId id="3374" r:id="rId40"/>
    <p:sldId id="3348" r:id="rId41"/>
    <p:sldId id="3255" r:id="rId42"/>
    <p:sldId id="3349" r:id="rId43"/>
    <p:sldId id="3256" r:id="rId44"/>
    <p:sldId id="3350" r:id="rId45"/>
    <p:sldId id="3257" r:id="rId46"/>
    <p:sldId id="3258" r:id="rId47"/>
    <p:sldId id="3259" r:id="rId48"/>
    <p:sldId id="3260" r:id="rId49"/>
    <p:sldId id="3351" r:id="rId50"/>
    <p:sldId id="3352" r:id="rId51"/>
    <p:sldId id="3353" r:id="rId52"/>
    <p:sldId id="3354" r:id="rId53"/>
    <p:sldId id="3262" r:id="rId54"/>
    <p:sldId id="3263" r:id="rId55"/>
    <p:sldId id="3264" r:id="rId56"/>
    <p:sldId id="3355" r:id="rId57"/>
    <p:sldId id="3059" r:id="rId58"/>
    <p:sldId id="3057" r:id="rId59"/>
  </p:sldIdLst>
  <p:sldSz cx="9144000" cy="6858000" type="screen4x3"/>
  <p:notesSz cx="7099300" cy="10234295"/>
  <p:defaultTextStyle>
    <a:defPPr>
      <a:defRPr lang="zh-CN"/>
    </a:defPPr>
    <a:lvl1pPr algn="l" rtl="0" fontAlgn="base">
      <a:spcBef>
        <a:spcPct val="0"/>
      </a:spcBef>
      <a:spcAft>
        <a:spcPct val="0"/>
      </a:spcAft>
      <a:defRPr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ern="1200">
        <a:solidFill>
          <a:schemeClr val="tx1"/>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CC"/>
    <a:srgbClr val="009999"/>
    <a:srgbClr val="B2B2B2"/>
    <a:srgbClr val="FF33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1938" autoAdjust="0"/>
  </p:normalViewPr>
  <p:slideViewPr>
    <p:cSldViewPr>
      <p:cViewPr>
        <p:scale>
          <a:sx n="75" d="100"/>
          <a:sy n="75" d="100"/>
        </p:scale>
        <p:origin x="-1685" y="-346"/>
      </p:cViewPr>
      <p:guideLst>
        <p:guide orient="horz" pos="2160"/>
        <p:guide pos="2894"/>
      </p:guideLst>
    </p:cSldViewPr>
  </p:slideViewPr>
  <p:notesTextViewPr>
    <p:cViewPr>
      <p:scale>
        <a:sx n="100" d="100"/>
        <a:sy n="100" d="100"/>
      </p:scale>
      <p:origin x="0" y="0"/>
    </p:cViewPr>
  </p:notesTextViewPr>
  <p:notesViewPr>
    <p:cSldViewPr>
      <p:cViewPr varScale="1">
        <p:scale>
          <a:sx n="49" d="100"/>
          <a:sy n="49" d="100"/>
        </p:scale>
        <p:origin x="-1944" y="-108"/>
      </p:cViewPr>
      <p:guideLst>
        <p:guide orient="horz" pos="3223"/>
        <p:guide pos="2247"/>
      </p:guideLst>
    </p:cSldViewPr>
  </p:notesViewPr>
  <p:gridSpacing cx="71999" cy="71999"/>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handoutMaster" Target="handoutMasters/handoutMaster1.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lstStyle>
            <a:lvl1pPr defTabSz="948055">
              <a:defRPr sz="1200">
                <a:latin typeface="Arial" panose="020B0604020202020204" pitchFamily="34" charset="0"/>
              </a:defRPr>
            </a:lvl1pPr>
          </a:lstStyle>
          <a:p>
            <a:pPr>
              <a:defRPr/>
            </a:pPr>
            <a:endParaRPr lang="zh-CN" altLang="en-US"/>
          </a:p>
        </p:txBody>
      </p:sp>
      <p:sp>
        <p:nvSpPr>
          <p:cNvPr id="12291" name="Rectangle 3"/>
          <p:cNvSpPr>
            <a:spLocks noGrp="1" noChangeArrowheads="1"/>
          </p:cNvSpPr>
          <p:nvPr>
            <p:ph type="dt" sz="quarter" idx="1"/>
          </p:nvPr>
        </p:nvSpPr>
        <p:spPr bwMode="auto">
          <a:xfrm>
            <a:off x="4021138"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lstStyle>
            <a:lvl1pPr algn="r" defTabSz="948055">
              <a:defRPr sz="1200">
                <a:latin typeface="Arial" panose="020B0604020202020204" pitchFamily="34" charset="0"/>
              </a:defRPr>
            </a:lvl1pPr>
          </a:lstStyle>
          <a:p>
            <a:pPr>
              <a:defRPr/>
            </a:pPr>
            <a:endParaRPr lang="en-US" altLang="zh-CN"/>
          </a:p>
        </p:txBody>
      </p:sp>
      <p:sp>
        <p:nvSpPr>
          <p:cNvPr id="12292" name="Rectangle 4"/>
          <p:cNvSpPr>
            <a:spLocks noGrp="1" noChangeArrowheads="1"/>
          </p:cNvSpPr>
          <p:nvPr>
            <p:ph type="ftr" sz="quarter" idx="2"/>
          </p:nvPr>
        </p:nvSpPr>
        <p:spPr bwMode="auto">
          <a:xfrm>
            <a:off x="0"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lstStyle>
            <a:lvl1pPr defTabSz="948055">
              <a:defRPr sz="1200">
                <a:latin typeface="Arial" panose="020B0604020202020204" pitchFamily="34" charset="0"/>
              </a:defRPr>
            </a:lvl1pPr>
          </a:lstStyle>
          <a:p>
            <a:pPr>
              <a:defRPr/>
            </a:pPr>
            <a:endParaRPr lang="en-US" altLang="zh-CN"/>
          </a:p>
        </p:txBody>
      </p:sp>
      <p:sp>
        <p:nvSpPr>
          <p:cNvPr id="12293" name="Rectangle 5"/>
          <p:cNvSpPr>
            <a:spLocks noGrp="1" noChangeArrowheads="1"/>
          </p:cNvSpPr>
          <p:nvPr>
            <p:ph type="sldNum" sz="quarter" idx="3"/>
          </p:nvPr>
        </p:nvSpPr>
        <p:spPr bwMode="auto">
          <a:xfrm>
            <a:off x="4021138"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lstStyle>
            <a:lvl1pPr algn="r" defTabSz="948055">
              <a:defRPr sz="1200">
                <a:latin typeface="Arial" panose="020B0604020202020204" pitchFamily="34" charset="0"/>
              </a:defRPr>
            </a:lvl1pPr>
          </a:lstStyle>
          <a:p>
            <a:pPr>
              <a:defRPr/>
            </a:pPr>
            <a:fld id="{5A27B3F8-DCA8-4C15-BC53-7067E87C34F0}" type="slidenum">
              <a:rPr lang="zh-CN" altLang="en-US"/>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lstStyle>
            <a:lvl1pPr defTabSz="948055">
              <a:defRPr sz="1200">
                <a:latin typeface="Arial" panose="020B0604020202020204" pitchFamily="34" charset="0"/>
              </a:defRPr>
            </a:lvl1pPr>
          </a:lstStyle>
          <a:p>
            <a:pPr>
              <a:defRPr/>
            </a:pPr>
            <a:endParaRPr lang="zh-CN" altLang="en-US"/>
          </a:p>
        </p:txBody>
      </p:sp>
      <p:sp>
        <p:nvSpPr>
          <p:cNvPr id="15363" name="Rectangle 3"/>
          <p:cNvSpPr>
            <a:spLocks noGrp="1" noChangeArrowheads="1"/>
          </p:cNvSpPr>
          <p:nvPr>
            <p:ph type="dt" idx="1"/>
          </p:nvPr>
        </p:nvSpPr>
        <p:spPr bwMode="auto">
          <a:xfrm>
            <a:off x="4021138"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lstStyle>
            <a:lvl1pPr algn="r" defTabSz="948055">
              <a:defRPr sz="1200">
                <a:latin typeface="Arial" panose="020B0604020202020204" pitchFamily="34" charset="0"/>
              </a:defRPr>
            </a:lvl1pPr>
          </a:lstStyle>
          <a:p>
            <a:pPr>
              <a:defRPr/>
            </a:pPr>
            <a:endParaRPr lang="en-US" altLang="zh-CN"/>
          </a:p>
        </p:txBody>
      </p:sp>
      <p:sp>
        <p:nvSpPr>
          <p:cNvPr id="263172"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5" name="Rectangle 5"/>
          <p:cNvSpPr>
            <a:spLocks noGrp="1" noChangeArrowheads="1"/>
          </p:cNvSpPr>
          <p:nvPr>
            <p:ph type="body" sz="quarter" idx="3"/>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15366" name="Rectangle 6"/>
          <p:cNvSpPr>
            <a:spLocks noGrp="1" noChangeArrowheads="1"/>
          </p:cNvSpPr>
          <p:nvPr>
            <p:ph type="ftr" sz="quarter" idx="4"/>
          </p:nvPr>
        </p:nvSpPr>
        <p:spPr bwMode="auto">
          <a:xfrm>
            <a:off x="0"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lstStyle>
            <a:lvl1pPr defTabSz="948055">
              <a:defRPr sz="1200">
                <a:latin typeface="Arial" panose="020B0604020202020204" pitchFamily="34" charset="0"/>
              </a:defRPr>
            </a:lvl1pPr>
          </a:lstStyle>
          <a:p>
            <a:pPr>
              <a:defRPr/>
            </a:pPr>
            <a:endParaRPr lang="en-US" altLang="zh-CN"/>
          </a:p>
        </p:txBody>
      </p:sp>
      <p:sp>
        <p:nvSpPr>
          <p:cNvPr id="15367" name="Rectangle 7"/>
          <p:cNvSpPr>
            <a:spLocks noGrp="1" noChangeArrowheads="1"/>
          </p:cNvSpPr>
          <p:nvPr>
            <p:ph type="sldNum" sz="quarter" idx="5"/>
          </p:nvPr>
        </p:nvSpPr>
        <p:spPr bwMode="auto">
          <a:xfrm>
            <a:off x="4021138"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lstStyle>
            <a:lvl1pPr algn="r" defTabSz="948055">
              <a:defRPr sz="1200">
                <a:latin typeface="Arial" panose="020B0604020202020204" pitchFamily="34" charset="0"/>
              </a:defRPr>
            </a:lvl1pPr>
          </a:lstStyle>
          <a:p>
            <a:pPr>
              <a:defRPr/>
            </a:pPr>
            <a:fld id="{024CD5F9-A3A4-437E-9B29-4FF04FE2D8C1}" type="slidenum">
              <a:rPr lang="zh-CN" altLang="en-US"/>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638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幻灯片图像占位符 1"/>
          <p:cNvSpPr>
            <a:spLocks noGrp="1" noRot="1" noChangeAspect="1" noTextEdit="1"/>
          </p:cNvSpPr>
          <p:nvPr>
            <p:ph type="sldImg"/>
          </p:nvPr>
        </p:nvSpPr>
        <p:spPr>
          <a:xfrm>
            <a:off x="992188" y="768350"/>
            <a:ext cx="5116512" cy="3836988"/>
          </a:xfrm>
        </p:spPr>
      </p:sp>
      <p:sp>
        <p:nvSpPr>
          <p:cNvPr id="35635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32" tIns="49516" rIns="99032" bIns="49516"/>
          <a:lstStyle/>
          <a:p>
            <a:endParaRPr lang="en-US" altLang="zh-CN" dirty="0" smtClean="0">
              <a:solidFill>
                <a:srgbClr val="FF0000"/>
              </a:solidFill>
            </a:endParaRPr>
          </a:p>
          <a:p>
            <a:endParaRPr lang="en-US" altLang="zh-CN" dirty="0" smtClean="0"/>
          </a:p>
        </p:txBody>
      </p:sp>
      <p:sp>
        <p:nvSpPr>
          <p:cNvPr id="356356" name="灯片编号占位符 3"/>
          <p:cNvSpPr txBox="1">
            <a:spLocks noGrp="1"/>
          </p:cNvSpPr>
          <p:nvPr/>
        </p:nvSpPr>
        <p:spPr bwMode="auto">
          <a:xfrm>
            <a:off x="4020506" y="9722309"/>
            <a:ext cx="3077137" cy="51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32" tIns="49516" rIns="99032" bIns="49516" anchor="b"/>
          <a:lstStyle>
            <a:lvl1pPr defTabSz="882650" eaLnBrk="0" hangingPunct="0">
              <a:defRPr>
                <a:solidFill>
                  <a:schemeClr val="tx1"/>
                </a:solidFill>
                <a:latin typeface="Times New Roman" panose="02020603050405020304" pitchFamily="18" charset="0"/>
                <a:ea typeface="宋体" panose="02010600030101010101" pitchFamily="2" charset="-122"/>
              </a:defRPr>
            </a:lvl1pPr>
            <a:lvl2pPr marL="742950" indent="-285750" defTabSz="882650" eaLnBrk="0" hangingPunct="0">
              <a:defRPr>
                <a:solidFill>
                  <a:schemeClr val="tx1"/>
                </a:solidFill>
                <a:latin typeface="Times New Roman" panose="02020603050405020304" pitchFamily="18" charset="0"/>
                <a:ea typeface="宋体" panose="02010600030101010101" pitchFamily="2" charset="-122"/>
              </a:defRPr>
            </a:lvl2pPr>
            <a:lvl3pPr marL="1143000" indent="-228600" defTabSz="882650" eaLnBrk="0" hangingPunct="0">
              <a:defRPr>
                <a:solidFill>
                  <a:schemeClr val="tx1"/>
                </a:solidFill>
                <a:latin typeface="Times New Roman" panose="02020603050405020304" pitchFamily="18" charset="0"/>
                <a:ea typeface="宋体" panose="02010600030101010101" pitchFamily="2" charset="-122"/>
              </a:defRPr>
            </a:lvl3pPr>
            <a:lvl4pPr marL="1600200" indent="-228600" defTabSz="882650" eaLnBrk="0" hangingPunct="0">
              <a:defRPr>
                <a:solidFill>
                  <a:schemeClr val="tx1"/>
                </a:solidFill>
                <a:latin typeface="Times New Roman" panose="02020603050405020304" pitchFamily="18" charset="0"/>
                <a:ea typeface="宋体" panose="02010600030101010101" pitchFamily="2" charset="-122"/>
              </a:defRPr>
            </a:lvl4pPr>
            <a:lvl5pPr marL="2057400" indent="-228600" defTabSz="882650" eaLnBrk="0" hangingPunct="0">
              <a:defRPr>
                <a:solidFill>
                  <a:schemeClr val="tx1"/>
                </a:solidFill>
                <a:latin typeface="Times New Roman" panose="02020603050405020304" pitchFamily="18" charset="0"/>
                <a:ea typeface="宋体" panose="02010600030101010101" pitchFamily="2" charset="-122"/>
              </a:defRPr>
            </a:lvl5pPr>
            <a:lvl6pPr marL="25146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r" eaLnBrk="1" hangingPunct="1"/>
            <a:fld id="{C7797412-1DB8-48AA-A4A4-7E75ED6BBCAD}" type="slidenum">
              <a:rPr lang="zh-CN" altLang="en-US" sz="1300" b="1">
                <a:solidFill>
                  <a:srgbClr val="000000"/>
                </a:solidFill>
                <a:latin typeface="Arial" panose="020B0604020202020204" pitchFamily="34" charset="0"/>
                <a:sym typeface="Arial" panose="020B0604020202020204" pitchFamily="34" charset="0"/>
              </a:rPr>
            </a:fld>
            <a:endParaRPr lang="en-US" altLang="zh-CN" sz="1300" b="1">
              <a:solidFill>
                <a:srgbClr val="000000"/>
              </a:solidFill>
              <a:latin typeface="Arial" panose="020B0604020202020204" pitchFamily="34" charset="0"/>
              <a:sym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幻灯片图像占位符 1"/>
          <p:cNvSpPr>
            <a:spLocks noGrp="1" noRot="1" noChangeAspect="1" noTextEdit="1"/>
          </p:cNvSpPr>
          <p:nvPr>
            <p:ph type="sldImg"/>
          </p:nvPr>
        </p:nvSpPr>
        <p:spPr>
          <a:xfrm>
            <a:off x="992188" y="768350"/>
            <a:ext cx="5116512" cy="3836988"/>
          </a:xfrm>
        </p:spPr>
      </p:sp>
      <p:sp>
        <p:nvSpPr>
          <p:cNvPr id="35635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32" tIns="49516" rIns="99032" bIns="49516"/>
          <a:lstStyle/>
          <a:p>
            <a:endParaRPr lang="en-US" altLang="zh-CN" dirty="0" smtClean="0">
              <a:solidFill>
                <a:srgbClr val="FF0000"/>
              </a:solidFill>
            </a:endParaRPr>
          </a:p>
          <a:p>
            <a:endParaRPr lang="en-US" altLang="zh-CN" dirty="0" smtClean="0"/>
          </a:p>
        </p:txBody>
      </p:sp>
      <p:sp>
        <p:nvSpPr>
          <p:cNvPr id="356356" name="灯片编号占位符 3"/>
          <p:cNvSpPr txBox="1">
            <a:spLocks noGrp="1"/>
          </p:cNvSpPr>
          <p:nvPr/>
        </p:nvSpPr>
        <p:spPr bwMode="auto">
          <a:xfrm>
            <a:off x="4020506" y="9722309"/>
            <a:ext cx="3077137" cy="51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32" tIns="49516" rIns="99032" bIns="49516" anchor="b"/>
          <a:lstStyle>
            <a:lvl1pPr defTabSz="882650" eaLnBrk="0" hangingPunct="0">
              <a:defRPr>
                <a:solidFill>
                  <a:schemeClr val="tx1"/>
                </a:solidFill>
                <a:latin typeface="Times New Roman" panose="02020603050405020304" pitchFamily="18" charset="0"/>
                <a:ea typeface="宋体" panose="02010600030101010101" pitchFamily="2" charset="-122"/>
              </a:defRPr>
            </a:lvl1pPr>
            <a:lvl2pPr marL="742950" indent="-285750" defTabSz="882650" eaLnBrk="0" hangingPunct="0">
              <a:defRPr>
                <a:solidFill>
                  <a:schemeClr val="tx1"/>
                </a:solidFill>
                <a:latin typeface="Times New Roman" panose="02020603050405020304" pitchFamily="18" charset="0"/>
                <a:ea typeface="宋体" panose="02010600030101010101" pitchFamily="2" charset="-122"/>
              </a:defRPr>
            </a:lvl2pPr>
            <a:lvl3pPr marL="1143000" indent="-228600" defTabSz="882650" eaLnBrk="0" hangingPunct="0">
              <a:defRPr>
                <a:solidFill>
                  <a:schemeClr val="tx1"/>
                </a:solidFill>
                <a:latin typeface="Times New Roman" panose="02020603050405020304" pitchFamily="18" charset="0"/>
                <a:ea typeface="宋体" panose="02010600030101010101" pitchFamily="2" charset="-122"/>
              </a:defRPr>
            </a:lvl3pPr>
            <a:lvl4pPr marL="1600200" indent="-228600" defTabSz="882650" eaLnBrk="0" hangingPunct="0">
              <a:defRPr>
                <a:solidFill>
                  <a:schemeClr val="tx1"/>
                </a:solidFill>
                <a:latin typeface="Times New Roman" panose="02020603050405020304" pitchFamily="18" charset="0"/>
                <a:ea typeface="宋体" panose="02010600030101010101" pitchFamily="2" charset="-122"/>
              </a:defRPr>
            </a:lvl4pPr>
            <a:lvl5pPr marL="2057400" indent="-228600" defTabSz="882650" eaLnBrk="0" hangingPunct="0">
              <a:defRPr>
                <a:solidFill>
                  <a:schemeClr val="tx1"/>
                </a:solidFill>
                <a:latin typeface="Times New Roman" panose="02020603050405020304" pitchFamily="18" charset="0"/>
                <a:ea typeface="宋体" panose="02010600030101010101" pitchFamily="2" charset="-122"/>
              </a:defRPr>
            </a:lvl5pPr>
            <a:lvl6pPr marL="25146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defTabSz="88265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r" eaLnBrk="1" hangingPunct="1"/>
            <a:fld id="{C7797412-1DB8-48AA-A4A4-7E75ED6BBCAD}" type="slidenum">
              <a:rPr lang="zh-CN" altLang="en-US" sz="1300" b="1">
                <a:solidFill>
                  <a:srgbClr val="000000"/>
                </a:solidFill>
                <a:latin typeface="Arial" panose="020B0604020202020204" pitchFamily="34" charset="0"/>
                <a:sym typeface="Arial" panose="020B0604020202020204" pitchFamily="34" charset="0"/>
              </a:rPr>
            </a:fld>
            <a:endParaRPr lang="en-US" altLang="zh-CN" sz="1300" b="1">
              <a:solidFill>
                <a:srgbClr val="000000"/>
              </a:solidFill>
              <a:latin typeface="Arial" panose="020B0604020202020204" pitchFamily="34" charset="0"/>
              <a:sym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p:sp>
      <p:sp>
        <p:nvSpPr>
          <p:cNvPr id="2355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p:sp>
      <p:sp>
        <p:nvSpPr>
          <p:cNvPr id="2355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p:sp>
      <p:sp>
        <p:nvSpPr>
          <p:cNvPr id="2355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p:sp>
      <p:sp>
        <p:nvSpPr>
          <p:cNvPr id="2457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p:sp>
      <p:sp>
        <p:nvSpPr>
          <p:cNvPr id="2457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p:sp>
      <p:sp>
        <p:nvSpPr>
          <p:cNvPr id="2560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p:sp>
      <p:sp>
        <p:nvSpPr>
          <p:cNvPr id="266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p:sp>
      <p:sp>
        <p:nvSpPr>
          <p:cNvPr id="2765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p:sp>
      <p:sp>
        <p:nvSpPr>
          <p:cNvPr id="286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p:sp>
      <p:sp>
        <p:nvSpPr>
          <p:cNvPr id="286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p:sp>
      <p:sp>
        <p:nvSpPr>
          <p:cNvPr id="286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p:sp>
      <p:sp>
        <p:nvSpPr>
          <p:cNvPr id="286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p:sp>
      <p:sp>
        <p:nvSpPr>
          <p:cNvPr id="2867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p:sp>
      <p:sp>
        <p:nvSpPr>
          <p:cNvPr id="3072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p:sp>
      <p:sp>
        <p:nvSpPr>
          <p:cNvPr id="317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p:sp>
      <p:sp>
        <p:nvSpPr>
          <p:cNvPr id="327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p:sp>
      <p:sp>
        <p:nvSpPr>
          <p:cNvPr id="327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xfrm>
            <a:off x="992188" y="768350"/>
            <a:ext cx="5114925" cy="3836988"/>
          </a:xfrm>
        </p:spPr>
      </p:sp>
      <p:sp>
        <p:nvSpPr>
          <p:cNvPr id="3184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4DB06A8-0CBE-40B4-9423-AE8562B2816F}" type="slidenum">
              <a:rPr lang="zh-CN" altLang="en-US"/>
            </a:fld>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2D318DEA-FCB8-4646-BE75-057B8DFCA947}" type="slidenum">
              <a:rPr lang="zh-CN" altLang="en-US"/>
            </a:fld>
            <a:endParaRPr lang="en-US"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F54DB2F4-CC1A-4AF4-BBC6-C9B66F0AF106}" type="slidenum">
              <a:rPr lang="zh-CN" altLang="en-US"/>
            </a:fld>
            <a:endParaRPr lang="en-US" altLang="zh-C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997E6DD3-BF83-4409-B8AC-DB6733554018}" type="slidenum">
              <a:rPr lang="zh-CN" altLang="en-US"/>
            </a:fld>
            <a:endParaRPr lang="en-US" altLang="zh-CN"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AFC77C1D-5BDB-4A2F-A5B2-6FC10EBEC8C2}"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8AEDD001-CFE5-4F93-AAE9-03CA74C56537}"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E2E487D7-ABDF-4898-A0CB-D547B1CFBEFC}"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78535E6F-8620-4F32-9FB2-B8F96D1D66E8}"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394A12B2-FCF8-4AAB-A261-8BF413EC8F1B}"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F2F93C7D-E686-4220-868F-428951845635}"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5C1C2D22-E9BB-4C30-97D5-BD36259937F9}" type="slidenum">
              <a:rPr lang="zh-CN" altLang="en-US"/>
            </a:fld>
            <a:endParaRPr lang="en-US" altLang="zh-C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5EB932B1-4E30-47FE-AC24-DC7782E78A2C}"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247EA566-95DD-426D-8CB7-F11CD7407DF7}"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B4819CC6-275F-41BC-9625-3AF1981DDA6A}"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sldNum" sz="quarter" idx="10"/>
          </p:nvPr>
        </p:nvSpPr>
        <p:spPr/>
        <p:txBody>
          <a:bodyPr/>
          <a:lstStyle>
            <a:lvl1pPr eaLnBrk="1" hangingPunct="1">
              <a:buFontTx/>
              <a:buNone/>
              <a:defRPr b="0">
                <a:ea typeface="宋体" panose="02010600030101010101" pitchFamily="2" charset="-122"/>
              </a:defRPr>
            </a:lvl1pPr>
          </a:lstStyle>
          <a:p>
            <a:pPr>
              <a:defRPr/>
            </a:pPr>
            <a:r>
              <a:rPr lang="zh-CN" altLang="en-US"/>
              <a:t>第</a:t>
            </a:r>
            <a:fld id="{64E65780-A4A3-4FA1-9D44-3FE33C2777A8}" type="slidenum">
              <a:rPr lang="en-US" altLang="zh-CN"/>
            </a:fld>
            <a:r>
              <a:rPr lang="zh-CN" altLang="en-US"/>
              <a:t>页</a:t>
            </a:r>
            <a:endParaRPr lang="zh-CN" altLang="en-US"/>
          </a:p>
        </p:txBody>
      </p:sp>
    </p:spTree>
  </p:cSld>
  <p:clrMapOvr>
    <a:masterClrMapping/>
  </p:clrMapOvr>
  <p:transition spd="slow">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62F2988-FB77-4C03-A562-A8A1B5FC697D}" type="slidenum">
              <a:rPr lang="zh-CN" altLang="en-US"/>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B0675800-4FC4-46A8-B461-FE9415FC1769}" type="slidenum">
              <a:rPr lang="zh-CN" altLang="en-US"/>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E628CB28-D973-4A33-B45F-A761BEA2DF79}" type="slidenum">
              <a:rPr lang="zh-CN" altLang="en-US"/>
            </a:fld>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70A4090C-9296-4D6A-BEA4-C4CB216B285C}" type="slidenum">
              <a:rPr lang="zh-CN" altLang="en-US"/>
            </a:fld>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8755FAA4-AFDE-4162-A1C6-5B0A271F9E95}" type="slidenum">
              <a:rPr lang="zh-CN" altLang="en-US"/>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60A120FB-7085-4C85-A40E-049764FE9960}" type="slidenum">
              <a:rPr lang="zh-CN" altLang="en-US"/>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583561AF-7F5F-47AA-BC2C-183140AC9D0D}" type="slidenum">
              <a:rPr lang="zh-CN" altLang="en-US"/>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jpeg"/><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4.png"/><Relationship Id="rId12" Type="http://schemas.openxmlformats.org/officeDocument/2006/relationships/image" Target="../media/image3.pn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052" name="Rectangle 4"/>
          <p:cNvSpPr>
            <a:spLocks noGrp="1" noChangeArrowheads="1"/>
          </p:cNvSpPr>
          <p:nvPr>
            <p:ph type="dt" sz="half" idx="2"/>
          </p:nvPr>
        </p:nvSpPr>
        <p:spPr bwMode="auto">
          <a:xfrm>
            <a:off x="1403350" y="4724400"/>
            <a:ext cx="2133600" cy="476250"/>
          </a:xfrm>
          <a:prstGeom prst="rect">
            <a:avLst/>
          </a:prstGeom>
          <a:noFill/>
          <a:ln w="9525">
            <a:noFill/>
            <a:miter lim="800000"/>
          </a:ln>
          <a:effectLst/>
        </p:spPr>
        <p:txBody>
          <a:bodyPr vert="horz" wrap="square" lIns="91440" tIns="45720" rIns="91440" bIns="45720" numCol="1" anchor="t" anchorCtr="0" compatLnSpc="1"/>
          <a:lstStyle>
            <a:lvl1pPr>
              <a:lnSpc>
                <a:spcPct val="100000"/>
              </a:lnSpc>
              <a:defRPr sz="1400">
                <a:solidFill>
                  <a:srgbClr val="000000"/>
                </a:solidFill>
                <a:latin typeface="Arial" panose="020B0604020202020204" pitchFamily="34" charset="0"/>
                <a:ea typeface="宋体" panose="02010600030101010101" pitchFamily="2" charset="-122"/>
                <a:sym typeface="Arial" panose="020B0604020202020204" pitchFamily="34" charset="0"/>
              </a:defRPr>
            </a:lvl1pPr>
          </a:lstStyle>
          <a:p>
            <a:pPr>
              <a:defRPr/>
            </a:pPr>
            <a:endParaRPr lang="en-US"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lnSpc>
                <a:spcPct val="100000"/>
              </a:lnSpc>
              <a:defRPr sz="1400">
                <a:solidFill>
                  <a:srgbClr val="000000"/>
                </a:solidFill>
                <a:latin typeface="Arial" panose="020B0604020202020204" pitchFamily="34" charset="0"/>
                <a:ea typeface="宋体" panose="02010600030101010101" pitchFamily="2" charset="-122"/>
                <a:sym typeface="Arial" panose="020B0604020202020204" pitchFamily="34" charset="0"/>
              </a:defRPr>
            </a:lvl1pPr>
          </a:lstStyle>
          <a:p>
            <a:pPr>
              <a:defRPr/>
            </a:pPr>
            <a:endParaRPr lang="en-US"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lnSpc>
                <a:spcPct val="100000"/>
              </a:lnSpc>
              <a:defRPr sz="1400">
                <a:solidFill>
                  <a:srgbClr val="000000"/>
                </a:solidFill>
                <a:latin typeface="Arial" panose="020B0604020202020204" pitchFamily="34" charset="0"/>
                <a:ea typeface="宋体" panose="02010600030101010101" pitchFamily="2" charset="-122"/>
                <a:sym typeface="Arial" panose="020B0604020202020204" pitchFamily="34" charset="0"/>
              </a:defRPr>
            </a:lvl1pPr>
          </a:lstStyle>
          <a:p>
            <a:pPr>
              <a:defRPr/>
            </a:pPr>
            <a:fld id="{3D82E31F-FCF6-4AD5-BDA2-E54743842567}" type="slidenum">
              <a:rPr lang="zh-CN" altLang="en-US"/>
            </a:fld>
            <a:endParaRPr lang="en-US" altLang="zh-CN" dirty="0"/>
          </a:p>
        </p:txBody>
      </p:sp>
      <p:pic>
        <p:nvPicPr>
          <p:cNvPr id="8199" name="Picture 7" descr="111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6524625"/>
            <a:ext cx="91440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8" descr="logo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15900" y="6586538"/>
            <a:ext cx="395288"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Text Box 9"/>
          <p:cNvSpPr txBox="1">
            <a:spLocks noChangeArrowheads="1"/>
          </p:cNvSpPr>
          <p:nvPr userDrawn="1"/>
        </p:nvSpPr>
        <p:spPr bwMode="auto">
          <a:xfrm>
            <a:off x="1692275" y="6491288"/>
            <a:ext cx="3384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方正大黑简体" pitchFamily="65" charset="-122"/>
                <a:ea typeface="方正大黑简体" pitchFamily="65" charset="-122"/>
                <a:sym typeface="Arial" panose="020B0604020202020204" pitchFamily="34" charset="0"/>
              </a:defRPr>
            </a:lvl1pPr>
            <a:lvl2pPr marL="742950" indent="-285750" eaLnBrk="0" hangingPunct="0">
              <a:defRPr sz="2400">
                <a:solidFill>
                  <a:schemeClr val="tx1"/>
                </a:solidFill>
                <a:latin typeface="方正大黑简体" pitchFamily="65" charset="-122"/>
                <a:ea typeface="方正大黑简体" pitchFamily="65" charset="-122"/>
                <a:sym typeface="Arial" panose="020B0604020202020204" pitchFamily="34" charset="0"/>
              </a:defRPr>
            </a:lvl2pPr>
            <a:lvl3pPr marL="1143000" indent="-228600" eaLnBrk="0" hangingPunct="0">
              <a:defRPr sz="2400">
                <a:solidFill>
                  <a:schemeClr val="tx1"/>
                </a:solidFill>
                <a:latin typeface="方正大黑简体" pitchFamily="65" charset="-122"/>
                <a:ea typeface="方正大黑简体" pitchFamily="65" charset="-122"/>
                <a:sym typeface="Arial" panose="020B0604020202020204" pitchFamily="34" charset="0"/>
              </a:defRPr>
            </a:lvl3pPr>
            <a:lvl4pPr marL="1600200" indent="-228600" eaLnBrk="0" hangingPunct="0">
              <a:defRPr sz="2400">
                <a:solidFill>
                  <a:schemeClr val="tx1"/>
                </a:solidFill>
                <a:latin typeface="方正大黑简体" pitchFamily="65" charset="-122"/>
                <a:ea typeface="方正大黑简体" pitchFamily="65" charset="-122"/>
                <a:sym typeface="Arial" panose="020B0604020202020204" pitchFamily="34" charset="0"/>
              </a:defRPr>
            </a:lvl4pPr>
            <a:lvl5pPr marL="2057400" indent="-228600" eaLnBrk="0" hangingPunct="0">
              <a:defRPr sz="2400">
                <a:solidFill>
                  <a:schemeClr val="tx1"/>
                </a:solidFill>
                <a:latin typeface="方正大黑简体" pitchFamily="65" charset="-122"/>
                <a:ea typeface="方正大黑简体" pitchFamily="65" charset="-122"/>
                <a:sym typeface="Arial" panose="020B0604020202020204" pitchFamily="34" charset="0"/>
              </a:defRPr>
            </a:lvl5pPr>
            <a:lvl6pPr marL="25146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6pPr>
            <a:lvl7pPr marL="29718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7pPr>
            <a:lvl8pPr marL="34290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8pPr>
            <a:lvl9pPr marL="38862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9pPr>
          </a:lstStyle>
          <a:p>
            <a:pPr eaLnBrk="1" hangingPunct="1">
              <a:spcBef>
                <a:spcPct val="50000"/>
              </a:spcBef>
              <a:defRPr/>
            </a:pPr>
            <a:endParaRPr lang="zh-CN" altLang="en-US" sz="1800" smtClean="0">
              <a:solidFill>
                <a:srgbClr val="000000"/>
              </a:solidFill>
              <a:latin typeface="Arial" panose="020B0604020202020204" pitchFamily="34" charset="0"/>
              <a:ea typeface="宋体" panose="02010600030101010101" pitchFamily="2" charset="-122"/>
            </a:endParaRPr>
          </a:p>
        </p:txBody>
      </p:sp>
      <p:sp>
        <p:nvSpPr>
          <p:cNvPr id="1034" name="Text Box 10"/>
          <p:cNvSpPr txBox="1">
            <a:spLocks noChangeArrowheads="1"/>
          </p:cNvSpPr>
          <p:nvPr userDrawn="1"/>
        </p:nvSpPr>
        <p:spPr bwMode="auto">
          <a:xfrm>
            <a:off x="682625" y="6548438"/>
            <a:ext cx="36734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方正大黑简体" pitchFamily="65" charset="-122"/>
                <a:ea typeface="方正大黑简体" pitchFamily="65" charset="-122"/>
                <a:sym typeface="Arial" panose="020B0604020202020204" pitchFamily="34" charset="0"/>
              </a:defRPr>
            </a:lvl1pPr>
            <a:lvl2pPr marL="742950" indent="-285750" eaLnBrk="0" hangingPunct="0">
              <a:defRPr sz="2400">
                <a:solidFill>
                  <a:schemeClr val="tx1"/>
                </a:solidFill>
                <a:latin typeface="方正大黑简体" pitchFamily="65" charset="-122"/>
                <a:ea typeface="方正大黑简体" pitchFamily="65" charset="-122"/>
                <a:sym typeface="Arial" panose="020B0604020202020204" pitchFamily="34" charset="0"/>
              </a:defRPr>
            </a:lvl2pPr>
            <a:lvl3pPr marL="1143000" indent="-228600" eaLnBrk="0" hangingPunct="0">
              <a:defRPr sz="2400">
                <a:solidFill>
                  <a:schemeClr val="tx1"/>
                </a:solidFill>
                <a:latin typeface="方正大黑简体" pitchFamily="65" charset="-122"/>
                <a:ea typeface="方正大黑简体" pitchFamily="65" charset="-122"/>
                <a:sym typeface="Arial" panose="020B0604020202020204" pitchFamily="34" charset="0"/>
              </a:defRPr>
            </a:lvl3pPr>
            <a:lvl4pPr marL="1600200" indent="-228600" eaLnBrk="0" hangingPunct="0">
              <a:defRPr sz="2400">
                <a:solidFill>
                  <a:schemeClr val="tx1"/>
                </a:solidFill>
                <a:latin typeface="方正大黑简体" pitchFamily="65" charset="-122"/>
                <a:ea typeface="方正大黑简体" pitchFamily="65" charset="-122"/>
                <a:sym typeface="Arial" panose="020B0604020202020204" pitchFamily="34" charset="0"/>
              </a:defRPr>
            </a:lvl4pPr>
            <a:lvl5pPr marL="2057400" indent="-228600" eaLnBrk="0" hangingPunct="0">
              <a:defRPr sz="2400">
                <a:solidFill>
                  <a:schemeClr val="tx1"/>
                </a:solidFill>
                <a:latin typeface="方正大黑简体" pitchFamily="65" charset="-122"/>
                <a:ea typeface="方正大黑简体" pitchFamily="65" charset="-122"/>
                <a:sym typeface="Arial" panose="020B0604020202020204" pitchFamily="34" charset="0"/>
              </a:defRPr>
            </a:lvl5pPr>
            <a:lvl6pPr marL="25146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6pPr>
            <a:lvl7pPr marL="29718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7pPr>
            <a:lvl8pPr marL="34290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8pPr>
            <a:lvl9pPr marL="3886200" indent="-228600" eaLnBrk="0" fontAlgn="base" hangingPunct="0">
              <a:lnSpc>
                <a:spcPct val="125000"/>
              </a:lnSpc>
              <a:spcBef>
                <a:spcPct val="0"/>
              </a:spcBef>
              <a:spcAft>
                <a:spcPct val="0"/>
              </a:spcAft>
              <a:defRPr sz="2400">
                <a:solidFill>
                  <a:schemeClr val="tx1"/>
                </a:solidFill>
                <a:latin typeface="方正大黑简体" pitchFamily="65" charset="-122"/>
                <a:ea typeface="方正大黑简体" pitchFamily="65" charset="-122"/>
                <a:sym typeface="Arial" panose="020B0604020202020204" pitchFamily="34" charset="0"/>
              </a:defRPr>
            </a:lvl9pPr>
          </a:lstStyle>
          <a:p>
            <a:pPr eaLnBrk="1" hangingPunct="1">
              <a:spcBef>
                <a:spcPct val="50000"/>
              </a:spcBef>
              <a:defRPr/>
            </a:pPr>
            <a:r>
              <a:rPr lang="zh-CN" altLang="en-US" sz="1600" b="1" smtClean="0">
                <a:solidFill>
                  <a:srgbClr val="FFFFFF"/>
                </a:solidFill>
                <a:latin typeface="Arial" panose="020B0604020202020204" pitchFamily="34" charset="0"/>
                <a:ea typeface="华文中宋" panose="02010600040101010101" pitchFamily="2" charset="-122"/>
              </a:rPr>
              <a:t>交通运输部科学研究院</a:t>
            </a:r>
            <a:endParaRPr lang="zh-CN" altLang="en-US" sz="1600" b="1" smtClean="0">
              <a:solidFill>
                <a:srgbClr val="FFFFFF"/>
              </a:solidFill>
              <a:latin typeface="Arial" panose="020B0604020202020204" pitchFamily="34" charset="0"/>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buFont typeface="Wingdings" panose="05000000000000000000" pitchFamily="2" charset="2"/>
              <a:buNone/>
              <a:defRPr sz="1400" b="1">
                <a:solidFill>
                  <a:srgbClr val="000000"/>
                </a:solidFill>
                <a:effectLst/>
                <a:ea typeface="华文中宋" panose="02010600040101010101" pitchFamily="2" charset="-122"/>
              </a:defRPr>
            </a:lvl1pPr>
          </a:lstStyle>
          <a:p>
            <a:pPr>
              <a:defRPr/>
            </a:pPr>
            <a:r>
              <a:rPr lang="zh-CN" altLang="en-US"/>
              <a:t>第</a:t>
            </a:r>
            <a:fld id="{A2B9D8C7-A965-4B44-8AB2-4DFB8A5D60BE}" type="slidenum">
              <a:rPr lang="en-US" altLang="zh-CN"/>
            </a:fld>
            <a:r>
              <a:rPr lang="zh-CN" altLang="en-US"/>
              <a:t>页</a:t>
            </a:r>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slow">
    <p:pull dir="r"/>
  </p:transition>
  <p:timing>
    <p:tnLst>
      <p:par>
        <p:cTn id="1" dur="indefinite" restart="never" nodeType="tmRoot"/>
      </p:par>
    </p:tnLst>
  </p:timing>
  <p:hf hdr="0" ftr="0" dt="0"/>
  <p:txStyles>
    <p:titleStyle>
      <a:lvl1pPr algn="ctr" rtl="0" eaLnBrk="0" fontAlgn="base" hangingPunct="0">
        <a:spcBef>
          <a:spcPct val="0"/>
        </a:spcBef>
        <a:spcAft>
          <a:spcPct val="0"/>
        </a:spcAft>
        <a:defRPr sz="3200" b="1">
          <a:solidFill>
            <a:srgbClr val="CC0000"/>
          </a:solidFill>
          <a:latin typeface="+mj-lt"/>
          <a:ea typeface="+mj-ea"/>
          <a:cs typeface="+mj-cs"/>
        </a:defRPr>
      </a:lvl1pPr>
      <a:lvl2pPr algn="ctr" rtl="0" eaLnBrk="0" fontAlgn="base" hangingPunct="0">
        <a:spcBef>
          <a:spcPct val="0"/>
        </a:spcBef>
        <a:spcAft>
          <a:spcPct val="0"/>
        </a:spcAft>
        <a:defRPr sz="3200" b="1">
          <a:solidFill>
            <a:srgbClr val="CC0000"/>
          </a:solidFill>
          <a:latin typeface="Tahoma" panose="020B0604030504040204" pitchFamily="34" charset="0"/>
          <a:ea typeface="楷体_GB2312" pitchFamily="49" charset="-122"/>
        </a:defRPr>
      </a:lvl2pPr>
      <a:lvl3pPr algn="ctr" rtl="0" eaLnBrk="0" fontAlgn="base" hangingPunct="0">
        <a:spcBef>
          <a:spcPct val="0"/>
        </a:spcBef>
        <a:spcAft>
          <a:spcPct val="0"/>
        </a:spcAft>
        <a:defRPr sz="3200" b="1">
          <a:solidFill>
            <a:srgbClr val="CC0000"/>
          </a:solidFill>
          <a:latin typeface="Tahoma" panose="020B0604030504040204" pitchFamily="34" charset="0"/>
          <a:ea typeface="楷体_GB2312" pitchFamily="49" charset="-122"/>
        </a:defRPr>
      </a:lvl3pPr>
      <a:lvl4pPr algn="ctr" rtl="0" eaLnBrk="0" fontAlgn="base" hangingPunct="0">
        <a:spcBef>
          <a:spcPct val="0"/>
        </a:spcBef>
        <a:spcAft>
          <a:spcPct val="0"/>
        </a:spcAft>
        <a:defRPr sz="3200" b="1">
          <a:solidFill>
            <a:srgbClr val="CC0000"/>
          </a:solidFill>
          <a:latin typeface="Tahoma" panose="020B0604030504040204" pitchFamily="34" charset="0"/>
          <a:ea typeface="楷体_GB2312" pitchFamily="49" charset="-122"/>
        </a:defRPr>
      </a:lvl4pPr>
      <a:lvl5pPr algn="ctr" rtl="0" eaLnBrk="0" fontAlgn="base" hangingPunct="0">
        <a:spcBef>
          <a:spcPct val="0"/>
        </a:spcBef>
        <a:spcAft>
          <a:spcPct val="0"/>
        </a:spcAft>
        <a:defRPr sz="3200" b="1">
          <a:solidFill>
            <a:srgbClr val="CC0000"/>
          </a:solidFill>
          <a:latin typeface="Tahoma" panose="020B0604030504040204" pitchFamily="34" charset="0"/>
          <a:ea typeface="楷体_GB2312" pitchFamily="49" charset="-122"/>
        </a:defRPr>
      </a:lvl5pPr>
      <a:lvl6pPr marL="457200" algn="ctr" rtl="0" fontAlgn="base">
        <a:spcBef>
          <a:spcPct val="0"/>
        </a:spcBef>
        <a:spcAft>
          <a:spcPct val="0"/>
        </a:spcAft>
        <a:defRPr sz="3200" b="1">
          <a:solidFill>
            <a:srgbClr val="CC0000"/>
          </a:solidFill>
          <a:latin typeface="Tahoma" panose="020B0604030504040204" pitchFamily="34" charset="0"/>
          <a:ea typeface="楷体_GB2312" pitchFamily="49" charset="-122"/>
        </a:defRPr>
      </a:lvl6pPr>
      <a:lvl7pPr marL="914400" algn="ctr" rtl="0" fontAlgn="base">
        <a:spcBef>
          <a:spcPct val="0"/>
        </a:spcBef>
        <a:spcAft>
          <a:spcPct val="0"/>
        </a:spcAft>
        <a:defRPr sz="3200" b="1">
          <a:solidFill>
            <a:srgbClr val="CC0000"/>
          </a:solidFill>
          <a:latin typeface="Tahoma" panose="020B0604030504040204" pitchFamily="34" charset="0"/>
          <a:ea typeface="楷体_GB2312" pitchFamily="49" charset="-122"/>
        </a:defRPr>
      </a:lvl7pPr>
      <a:lvl8pPr marL="1371600" algn="ctr" rtl="0" fontAlgn="base">
        <a:spcBef>
          <a:spcPct val="0"/>
        </a:spcBef>
        <a:spcAft>
          <a:spcPct val="0"/>
        </a:spcAft>
        <a:defRPr sz="3200" b="1">
          <a:solidFill>
            <a:srgbClr val="CC0000"/>
          </a:solidFill>
          <a:latin typeface="Tahoma" panose="020B0604030504040204" pitchFamily="34" charset="0"/>
          <a:ea typeface="楷体_GB2312" pitchFamily="49" charset="-122"/>
        </a:defRPr>
      </a:lvl8pPr>
      <a:lvl9pPr marL="1828800" algn="ctr" rtl="0" fontAlgn="base">
        <a:spcBef>
          <a:spcPct val="0"/>
        </a:spcBef>
        <a:spcAft>
          <a:spcPct val="0"/>
        </a:spcAft>
        <a:defRPr sz="3200" b="1">
          <a:solidFill>
            <a:srgbClr val="CC0000"/>
          </a:solidFill>
          <a:latin typeface="Tahoma" panose="020B0604030504040204" pitchFamily="34" charset="0"/>
          <a:ea typeface="楷体_GB2312" pitchFamily="49" charset="-122"/>
        </a:defRPr>
      </a:lvl9pPr>
    </p:titleStyle>
    <p:bodyStyle>
      <a:lvl1pPr marL="342900" indent="-342900" algn="l" rtl="0" eaLnBrk="0" fontAlgn="base" hangingPunct="0">
        <a:spcBef>
          <a:spcPct val="20000"/>
        </a:spcBef>
        <a:spcAft>
          <a:spcPct val="0"/>
        </a:spcAft>
        <a:buClr>
          <a:schemeClr val="folHlink"/>
        </a:buClr>
        <a:buSzPct val="90000"/>
        <a:buFont typeface="Wingdings" panose="05000000000000000000" pitchFamily="2" charset="2"/>
        <a:buBlip>
          <a:blip r:embed="rId12"/>
        </a:buBli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Blip>
          <a:blip r:embed="rId13"/>
        </a:buBlip>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8.wmf"/><Relationship Id="rId1"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vmlDrawing" Target="../drawings/vmlDrawing2.vml"/><Relationship Id="rId3" Type="http://schemas.openxmlformats.org/officeDocument/2006/relationships/slideLayout" Target="../slideLayouts/slideLayout7.xml"/><Relationship Id="rId2" Type="http://schemas.openxmlformats.org/officeDocument/2006/relationships/image" Target="../media/image9.wmf"/><Relationship Id="rId1"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vmlDrawing" Target="../drawings/vmlDrawing3.vml"/><Relationship Id="rId3" Type="http://schemas.openxmlformats.org/officeDocument/2006/relationships/slideLayout" Target="../slideLayouts/slideLayout7.xml"/><Relationship Id="rId2" Type="http://schemas.openxmlformats.org/officeDocument/2006/relationships/image" Target="../media/image10.wmf"/><Relationship Id="rId1"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vmlDrawing" Target="../drawings/vmlDrawing4.vml"/><Relationship Id="rId5" Type="http://schemas.openxmlformats.org/officeDocument/2006/relationships/slideLayout" Target="../slideLayouts/slideLayout7.xml"/><Relationship Id="rId4" Type="http://schemas.openxmlformats.org/officeDocument/2006/relationships/image" Target="../media/image12.wmf"/><Relationship Id="rId3" Type="http://schemas.openxmlformats.org/officeDocument/2006/relationships/oleObject" Target="../embeddings/oleObject5.bin"/><Relationship Id="rId2" Type="http://schemas.openxmlformats.org/officeDocument/2006/relationships/image" Target="../media/image11.wmf"/><Relationship Id="rId1"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vmlDrawing" Target="../drawings/vmlDrawing5.vml"/><Relationship Id="rId3" Type="http://schemas.openxmlformats.org/officeDocument/2006/relationships/slideLayout" Target="../slideLayouts/slideLayout7.xml"/><Relationship Id="rId2" Type="http://schemas.openxmlformats.org/officeDocument/2006/relationships/image" Target="../media/image13.wmf"/><Relationship Id="rId1"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vmlDrawing" Target="../drawings/vmlDrawing6.vml"/><Relationship Id="rId3" Type="http://schemas.openxmlformats.org/officeDocument/2006/relationships/slideLayout" Target="../slideLayouts/slideLayout7.xml"/><Relationship Id="rId2" Type="http://schemas.openxmlformats.org/officeDocument/2006/relationships/image" Target="../media/image14.wmf"/><Relationship Id="rId1"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1411288"/>
            <a:ext cx="9144000" cy="1873250"/>
          </a:xfrm>
        </p:spPr>
        <p:txBody>
          <a:bodyPr/>
          <a:lstStyle/>
          <a:p>
            <a:pPr eaLnBrk="1" hangingPunct="1">
              <a:lnSpc>
                <a:spcPct val="120000"/>
              </a:lnSpc>
            </a:pPr>
            <a:br>
              <a:rPr lang="zh-CN" altLang="en-US" sz="4000" dirty="0" smtClean="0">
                <a:ea typeface="黑体" panose="02010609060101010101" pitchFamily="49" charset="-122"/>
              </a:rPr>
            </a:br>
            <a:r>
              <a:rPr lang="zh-CN" altLang="en-US" sz="4000" b="1" dirty="0" smtClean="0">
                <a:ea typeface="黑体" panose="02010609060101010101" pitchFamily="49" charset="-122"/>
              </a:rPr>
              <a:t>落实安全责任   强化安全管理</a:t>
            </a:r>
            <a:br>
              <a:rPr lang="zh-CN" altLang="en-US" sz="4000" b="1" dirty="0">
                <a:ea typeface="黑体" panose="02010609060101010101" pitchFamily="49" charset="-122"/>
              </a:rPr>
            </a:br>
            <a:endParaRPr lang="en-US" altLang="zh-CN" sz="4000" b="1" dirty="0" smtClean="0">
              <a:ea typeface="黑体" panose="02010609060101010101" pitchFamily="49" charset="-122"/>
            </a:endParaRPr>
          </a:p>
        </p:txBody>
      </p:sp>
      <p:sp>
        <p:nvSpPr>
          <p:cNvPr id="4099" name="Text Box 11"/>
          <p:cNvSpPr txBox="1">
            <a:spLocks noChangeArrowheads="1"/>
          </p:cNvSpPr>
          <p:nvPr/>
        </p:nvSpPr>
        <p:spPr bwMode="auto">
          <a:xfrm>
            <a:off x="827101" y="4606732"/>
            <a:ext cx="7489825"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kumimoji="1" lang="zh-CN" altLang="en-US" b="1" dirty="0">
                <a:latin typeface="黑体" panose="02010609060101010101" pitchFamily="49" charset="-122"/>
              </a:rPr>
              <a:t>  </a:t>
            </a:r>
            <a:endParaRPr kumimoji="1" lang="en-US" altLang="zh-CN" b="1" dirty="0" smtClean="0">
              <a:latin typeface="黑体" panose="02010609060101010101" pitchFamily="49" charset="-122"/>
            </a:endParaRPr>
          </a:p>
          <a:p>
            <a:pPr algn="ctr" eaLnBrk="1" hangingPunct="1">
              <a:spcBef>
                <a:spcPct val="20000"/>
              </a:spcBef>
            </a:pPr>
            <a:r>
              <a:rPr kumimoji="1" lang="zh-CN" altLang="en-US" sz="2800" b="1" dirty="0" smtClean="0">
                <a:latin typeface="黑体" panose="02010609060101010101" pitchFamily="49" charset="-122"/>
                <a:ea typeface="黑体" panose="02010609060101010101" pitchFamily="49" charset="-122"/>
              </a:rPr>
              <a:t>主讲人：田建</a:t>
            </a:r>
            <a:endParaRPr kumimoji="1" lang="en-US" altLang="zh-CN" sz="2800" b="1" dirty="0">
              <a:latin typeface="黑体" panose="02010609060101010101" pitchFamily="49" charset="-122"/>
              <a:ea typeface="黑体" panose="02010609060101010101" pitchFamily="49" charset="-122"/>
            </a:endParaRPr>
          </a:p>
          <a:p>
            <a:pPr algn="ctr" eaLnBrk="1" hangingPunct="1">
              <a:spcBef>
                <a:spcPct val="20000"/>
              </a:spcBef>
            </a:pPr>
            <a:r>
              <a:rPr kumimoji="1" lang="zh-CN" altLang="en-US" sz="2800" b="1" dirty="0" smtClean="0">
                <a:latin typeface="黑体" panose="02010609060101010101" pitchFamily="49" charset="-122"/>
                <a:ea typeface="黑体" panose="02010609060101010101" pitchFamily="49" charset="-122"/>
              </a:rPr>
              <a:t>交通</a:t>
            </a:r>
            <a:r>
              <a:rPr kumimoji="1" lang="zh-CN" altLang="en-US" sz="2800" b="1" dirty="0">
                <a:latin typeface="黑体" panose="02010609060101010101" pitchFamily="49" charset="-122"/>
                <a:ea typeface="黑体" panose="02010609060101010101" pitchFamily="49" charset="-122"/>
              </a:rPr>
              <a:t>运输部科学研究院</a:t>
            </a:r>
            <a:endParaRPr kumimoji="1" lang="zh-CN" altLang="en-US" sz="2800" b="1" dirty="0">
              <a:latin typeface="黑体" panose="02010609060101010101" pitchFamily="49" charset="-122"/>
              <a:ea typeface="黑体" panose="02010609060101010101" pitchFamily="49" charset="-122"/>
            </a:endParaRPr>
          </a:p>
          <a:p>
            <a:pPr algn="ctr" eaLnBrk="1" hangingPunct="1">
              <a:spcBef>
                <a:spcPct val="20000"/>
              </a:spcBef>
            </a:pPr>
            <a:endParaRPr kumimoji="1" lang="en-US" altLang="zh-CN" sz="2800" b="1" dirty="0">
              <a:latin typeface="黑体" panose="02010609060101010101" pitchFamily="49" charset="-122"/>
              <a:ea typeface="黑体" panose="02010609060101010101" pitchFamily="49" charset="-122"/>
            </a:endParaRPr>
          </a:p>
        </p:txBody>
      </p:sp>
      <p:cxnSp>
        <p:nvCxnSpPr>
          <p:cNvPr id="2052" name="直接连接符 3"/>
          <p:cNvCxnSpPr>
            <a:cxnSpLocks noChangeShapeType="1"/>
          </p:cNvCxnSpPr>
          <p:nvPr/>
        </p:nvCxnSpPr>
        <p:spPr bwMode="auto">
          <a:xfrm>
            <a:off x="468313" y="2852738"/>
            <a:ext cx="8153400" cy="1587"/>
          </a:xfrm>
          <a:prstGeom prst="line">
            <a:avLst/>
          </a:prstGeom>
          <a:noFill/>
          <a:ln w="76200">
            <a:solidFill>
              <a:schemeClr val="accent6">
                <a:lumMod val="75000"/>
              </a:schemeClr>
            </a:solidFill>
            <a:round/>
          </a:ln>
        </p:spPr>
      </p:cxnSp>
      <p:pic>
        <p:nvPicPr>
          <p:cNvPr id="4101" name="Picture 1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507038" y="2997200"/>
            <a:ext cx="18002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475" y="2997200"/>
            <a:ext cx="2087563"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250" y="2997200"/>
            <a:ext cx="18002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022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r>
              <a:rPr lang="zh-CN" altLang="en-US" sz="2400" dirty="0">
                <a:latin typeface="黑体" panose="02010609060101010101" pitchFamily="49" charset="-122"/>
                <a:ea typeface="黑体" panose="02010609060101010101" pitchFamily="49" charset="-122"/>
                <a:sym typeface="Arial" panose="020B0604020202020204" pitchFamily="34" charset="0"/>
              </a:rPr>
              <a:t>三）有效管控安全风险。企业要根据风险评估的结果，针对安全风险特点，从组织、制度、技术、应急等方面对安全风险进行有效管控。要通过隔离危险源、采取技术手段、实施个体防护、设置监控设施等措施，达到回避、降低和监测风险的目的。要对安全风险分级、分层、分类、分专业进行管理，逐一落实企业、车间、班组和岗位的管控责任，尤其要强化对重大危险源和存在重大安全风险的生产经营系统、生产区域、岗位的重点管控。企业要高度关注运营状况和危险源变化后的风险状况，动态评估、调整风险等级和管控措施，确保安全风险始终处于受控范围内</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6" y="117046"/>
            <a:ext cx="856788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国务院安委会办公室关于实施遏制重特大事故工作指南构建双重预防机制的意见</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〔2016〕11</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
                <a:srgbClr val="FF0000"/>
              </a:buClr>
              <a:buFontTx/>
              <a:buNone/>
            </a:pP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r>
              <a:rPr lang="zh-CN" altLang="en-US" sz="2400" dirty="0">
                <a:latin typeface="黑体" panose="02010609060101010101" pitchFamily="49" charset="-122"/>
                <a:ea typeface="黑体" panose="02010609060101010101" pitchFamily="49" charset="-122"/>
                <a:sym typeface="Arial" panose="020B0604020202020204" pitchFamily="34" charset="0"/>
              </a:rPr>
              <a:t>四）实施安全风险公告警示。企业要建立完善安全风险公告制度，并加强风险教育和技能培训，确保管理层和每名员工都掌握安全风险的基本情况及防范、应急措施。要在醒目位置和重点区域分别设置安全风险公告栏，制作岗位安全风险告知卡，标明主要安全风险、可能引发事故隐患类别、事故后果、管控措施、应急措施及报告方式等内容。对存在重大安全风险的工作场所和岗位，要设置明显警示标志，并强化危险源监测和预警。</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五）建立完善隐患排查治理体系。风险管控措施失效或弱化极易形成隐患，酿成事故。企业要建立完善隐患排查治理制度，制定符合企业实际的隐患排查治理清单，明确和细化隐患排查的事项、内容和频次，并将责任逐一分解落实，推动全员参与自主排查隐患，尤其要强化对存在重大风险的场所、环节、部位的隐患排查</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6" y="117046"/>
            <a:ext cx="856788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国务院安委会办公室关于实施遏制重特大事故工作指南构建双重预防机制的意见</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〔2016〕11</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为加强公路水路行业安全生产风险管理，规范安全生产风险辨识、评估与管控工作，防范和遏制安全生产</a:t>
            </a: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事故。</a:t>
            </a:r>
            <a:endParaRPr lang="en-US" altLang="zh-CN"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安全生产风险管理工作应坚持“单位负责、行业监管、动态实施、科学管控”的原则</a:t>
            </a: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en-US" altLang="zh-CN"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风险按业务领域分为道路运输风险、水路运输风险、港口营运风险、</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交通工程建设风险</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交通设施养护工程风险</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和其他风险六个类型。</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交通运输</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部</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公路水路行业安全生产风险管理暂行办法</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生产经营单位风险辨识应针对影响发生安全生产事故及其损失程度的致险因素进行，</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致险因素</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一般包含以下方面：</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（一）从业人员安全意识、安全与应急技能、安全行为或状态；</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（二）生产经营基础设施、运输工具、工作场所等设施设备的安全可靠性；</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（三）影响安全生产外部要素的可知性和应对措施；</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smtClean="0">
                <a:solidFill>
                  <a:srgbClr val="FF0000"/>
                </a:solidFill>
                <a:latin typeface="黑体" panose="02010609060101010101" pitchFamily="49" charset="-122"/>
                <a:ea typeface="黑体" panose="02010609060101010101" pitchFamily="49" charset="-122"/>
                <a:sym typeface="Arial" panose="020B0604020202020204" pitchFamily="34" charset="0"/>
              </a:rPr>
              <a:t>（</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四）安全生产的管理机构、工作机制及安全生产管理制度合规和完备性。</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交通运输</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部</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公路水路行业安全生产风险管理暂行办法</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第十八条生产经营单位</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应建立风险动态监控机制</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，按要求</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进行监测、评估、预警，及时掌握风险的状态和变化趋势</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第十九条生产经营单位</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应严格落实风险管控措施，保障必要的投入，将风险控制在可接受范围内。</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第二十条生产经营单位应当将</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风险基本情况、应急措施等信息通过安全手册、公告提醒、标识牌、讲解宣传等方式告知本单位从业人员和进入风险工作区域的外来人员，指导、督促做好安全防范。</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第二十一条生产经营单位</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应针对本单位风险可能导致的安全生产事故，制定或完善应急措施</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交通运输</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部</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公路水路行业安全生产风险管理暂行办法</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274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、风险辨识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1 确定辨识范围</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公路水路交通运输行业生产经营单位，应根据业务经营范围，</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综合考虑不同业务范围风险事件发生的独立性，以及历史风险事件发生情况，研究确定一个或以上风险辨识范围。</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latin typeface="Adobe 黑体 Std R" pitchFamily="34" charset="-122"/>
              <a:ea typeface="Adobe 黑体 Std R" pitchFamily="34" charset="-122"/>
              <a:sym typeface="+mn-ea"/>
            </a:endParaRPr>
          </a:p>
          <a:p>
            <a:pPr algn="ctr" eaLnBrk="1" hangingPunct="1">
              <a:spcBef>
                <a:spcPct val="0"/>
              </a:spcBef>
              <a:buFontTx/>
              <a:buNone/>
            </a:pPr>
            <a:r>
              <a:rPr lang="zh-CN" altLang="zh-CN" sz="3600" b="1" dirty="0">
                <a:latin typeface="Adobe 黑体 Std R" pitchFamily="34" charset="-122"/>
                <a:ea typeface="Adobe 黑体 Std R" pitchFamily="34" charset="-122"/>
                <a:sym typeface="+mn-ea"/>
              </a:rPr>
              <a:t>交办安监〔2018〕135号</a:t>
            </a:r>
            <a:endParaRPr lang="zh-CN" altLang="zh-CN" sz="3600" b="1" dirty="0">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07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、风险辨识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2 划分作业单元</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    公路水路交通运输行业生产经营单位，应按照风险管理需求“独立性”原则，根据</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业务范围、生产区域、管理单元、作业环节、流程工艺等进行作业单元划分，并建立作业单元清单。</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3 确定风险事件</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针对不同作业单元，结合日常安全生产管理实际，综合考虑历史风险事件发生情况，</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研究确定各作业单元可能发生的风险事件。</a:t>
            </a:r>
            <a:r>
              <a:rPr lang="zh-CN" altLang="en-US" sz="2400" dirty="0">
                <a:latin typeface="黑体" panose="02010609060101010101" pitchFamily="49" charset="-122"/>
                <a:ea typeface="黑体" panose="02010609060101010101" pitchFamily="49" charset="-122"/>
                <a:sym typeface="Arial" panose="020B0604020202020204" pitchFamily="34" charset="0"/>
              </a:rPr>
              <a:t>风险事件分析表见附表 1。</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32497" y="39263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graphicFrame>
        <p:nvGraphicFramePr>
          <p:cNvPr id="2" name="对象 1"/>
          <p:cNvGraphicFramePr/>
          <p:nvPr/>
        </p:nvGraphicFramePr>
        <p:xfrm>
          <a:off x="1007110" y="2444750"/>
          <a:ext cx="7130415" cy="3567430"/>
        </p:xfrm>
        <a:graphic>
          <a:graphicData uri="http://schemas.openxmlformats.org/presentationml/2006/ole">
            <mc:AlternateContent xmlns:mc="http://schemas.openxmlformats.org/markup-compatibility/2006">
              <mc:Choice xmlns:v="urn:schemas-microsoft-com:vml" Requires="v">
                <p:oleObj spid="_x0000_s3" name="" r:id="rId1" imgW="7124700" imgH="3171825" progId="Paint.Picture">
                  <p:embed/>
                </p:oleObj>
              </mc:Choice>
              <mc:Fallback>
                <p:oleObj name="" r:id="rId1" imgW="7124700" imgH="3171825" progId="Paint.Picture">
                  <p:embed/>
                  <p:pic>
                    <p:nvPicPr>
                      <p:cNvPr id="0" name="图片 2"/>
                      <p:cNvPicPr/>
                      <p:nvPr/>
                    </p:nvPicPr>
                    <p:blipFill>
                      <a:blip r:embed="rId2"/>
                      <a:stretch>
                        <a:fillRect/>
                      </a:stretch>
                    </p:blipFill>
                    <p:spPr>
                      <a:xfrm>
                        <a:off x="1007110" y="2444750"/>
                        <a:ext cx="7130415" cy="3567430"/>
                      </a:xfrm>
                      <a:prstGeom prst="rect">
                        <a:avLst/>
                      </a:prstGeom>
                    </p:spPr>
                  </p:pic>
                </p:oleObj>
              </mc:Fallback>
            </mc:AlternateContent>
          </a:graphicData>
        </a:graphic>
      </p:graphicFrame>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186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风险辨识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4 分析致险因素</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针对不同作业单元，</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按照人、设施设备（含货物或物料）、环境、管理四要素进行主要致险因素分析</a:t>
            </a:r>
            <a:r>
              <a:rPr lang="zh-CN" altLang="en-US" sz="2400" dirty="0">
                <a:latin typeface="黑体" panose="02010609060101010101" pitchFamily="49" charset="-122"/>
                <a:ea typeface="黑体" panose="02010609060101010101" pitchFamily="49" charset="-122"/>
                <a:sym typeface="Arial" panose="020B0604020202020204" pitchFamily="34" charset="0"/>
              </a:rPr>
              <a:t>。致险因素分析表见附表 2。</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graphicFrame>
        <p:nvGraphicFramePr>
          <p:cNvPr id="2" name="对象 1"/>
          <p:cNvGraphicFramePr/>
          <p:nvPr/>
        </p:nvGraphicFramePr>
        <p:xfrm>
          <a:off x="876935" y="3853815"/>
          <a:ext cx="7101840" cy="2598420"/>
        </p:xfrm>
        <a:graphic>
          <a:graphicData uri="http://schemas.openxmlformats.org/presentationml/2006/ole">
            <mc:AlternateContent xmlns:mc="http://schemas.openxmlformats.org/markup-compatibility/2006">
              <mc:Choice xmlns:v="urn:schemas-microsoft-com:vml" Requires="v">
                <p:oleObj spid="_x0000_s3" name="" r:id="rId1" imgW="7096125" imgH="3028950" progId="Paint.Picture">
                  <p:embed/>
                </p:oleObj>
              </mc:Choice>
              <mc:Fallback>
                <p:oleObj name="" r:id="rId1" imgW="7096125" imgH="3028950" progId="Paint.Picture">
                  <p:embed/>
                  <p:pic>
                    <p:nvPicPr>
                      <p:cNvPr id="0" name="图片 2"/>
                      <p:cNvPicPr/>
                      <p:nvPr/>
                    </p:nvPicPr>
                    <p:blipFill>
                      <a:blip r:embed="rId2"/>
                      <a:stretch>
                        <a:fillRect/>
                      </a:stretch>
                    </p:blipFill>
                    <p:spPr>
                      <a:xfrm>
                        <a:off x="876935" y="3853815"/>
                        <a:ext cx="7101840" cy="2598420"/>
                      </a:xfrm>
                      <a:prstGeom prst="rect">
                        <a:avLst/>
                      </a:prstGeom>
                    </p:spPr>
                  </p:pic>
                </p:oleObj>
              </mc:Fallback>
            </mc:AlternateContent>
          </a:graphicData>
        </a:graphic>
      </p:graphicFrame>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230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en-US" altLang="zh-CN" sz="2400" dirty="0">
                <a:latin typeface="黑体" panose="02010609060101010101" pitchFamily="49" charset="-122"/>
                <a:ea typeface="黑体" panose="02010609060101010101" pitchFamily="49" charset="-122"/>
                <a:sym typeface="Arial" panose="020B0604020202020204" pitchFamily="34" charset="0"/>
              </a:rPr>
              <a:t>5</a:t>
            </a:r>
            <a:r>
              <a:rPr lang="zh-CN" altLang="en-US" sz="2400" dirty="0">
                <a:latin typeface="黑体" panose="02010609060101010101" pitchFamily="49" charset="-122"/>
                <a:ea typeface="黑体" panose="02010609060101010101" pitchFamily="49" charset="-122"/>
                <a:sym typeface="Arial" panose="020B0604020202020204" pitchFamily="34" charset="0"/>
              </a:rPr>
              <a:t>风险辨识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5.5 编制风险辨识手册</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针对本单位生产经营活动范围及其生产经营环节，按照相关法规标准和本规范相关要求，</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编制风险辨识手册，明确风险辨识范围、划分作业单元、确定风险事件、分析致险因素。</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540056" y="1773023"/>
            <a:ext cx="8229600" cy="2078987"/>
          </a:xfrm>
        </p:spPr>
        <p:txBody>
          <a:bodyPr/>
          <a:lstStyle/>
          <a:p>
            <a:r>
              <a:rPr lang="zh-CN" altLang="en-US" sz="4700" b="1" dirty="0">
                <a:latin typeface="楷体_GB2312" pitchFamily="49" charset="-122"/>
                <a:ea typeface="楷体_GB2312" pitchFamily="49" charset="-122"/>
              </a:rPr>
              <a:t>风险分级管控和隐患排查治理双重预防体系</a:t>
            </a:r>
            <a:endParaRPr lang="zh-CN" altLang="en-US" sz="4700" b="1" dirty="0" smtClean="0">
              <a:solidFill>
                <a:schemeClr val="tx1"/>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363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6.风险评估</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6.1 风险评估指标体系确定</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风险等级主要由风险事件发生的可能性（L）、后果严重程度(C)决定。</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6.1.1 指标体系分级标准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（1） 可能性指标分级标准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可能性统一划分为五个级别，分别是：极高、高、中等、低 、极低。可能性判断标准表见附表 3。 </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graphicFrame>
        <p:nvGraphicFramePr>
          <p:cNvPr id="2" name="对象 1"/>
          <p:cNvGraphicFramePr/>
          <p:nvPr/>
        </p:nvGraphicFramePr>
        <p:xfrm>
          <a:off x="831215" y="2405380"/>
          <a:ext cx="7244715" cy="4108450"/>
        </p:xfrm>
        <a:graphic>
          <a:graphicData uri="http://schemas.openxmlformats.org/presentationml/2006/ole">
            <mc:AlternateContent xmlns:mc="http://schemas.openxmlformats.org/markup-compatibility/2006">
              <mc:Choice xmlns:v="urn:schemas-microsoft-com:vml" Requires="v">
                <p:oleObj spid="_x0000_s3" name="" r:id="rId1" imgW="7239000" imgH="4105275" progId="Paint.Picture">
                  <p:embed/>
                </p:oleObj>
              </mc:Choice>
              <mc:Fallback>
                <p:oleObj name="" r:id="rId1" imgW="7239000" imgH="4105275" progId="Paint.Picture">
                  <p:embed/>
                  <p:pic>
                    <p:nvPicPr>
                      <p:cNvPr id="0" name="图片 2"/>
                      <p:cNvPicPr/>
                      <p:nvPr/>
                    </p:nvPicPr>
                    <p:blipFill>
                      <a:blip r:embed="rId2"/>
                      <a:stretch>
                        <a:fillRect/>
                      </a:stretch>
                    </p:blipFill>
                    <p:spPr>
                      <a:xfrm>
                        <a:off x="831215" y="2405380"/>
                        <a:ext cx="7244715" cy="4108450"/>
                      </a:xfrm>
                      <a:prstGeom prst="rect">
                        <a:avLst/>
                      </a:prstGeom>
                    </p:spPr>
                  </p:pic>
                </p:oleObj>
              </mc:Fallback>
            </mc:AlternateContent>
          </a:graphicData>
        </a:graphic>
      </p:graphicFrame>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363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6.风险评估</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6.1 风险评估指标体系确定</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6.1.1 指标体系分级标准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（2） 后果严重程度分级标准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后果严重程度统一划分为四个级别，特别严重、严重、较严重、不严重。后果严重程度判断标准表见附表 4、后果严重程度等级取值表见附表 5。</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977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一、风险辨识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6.风险评估</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graphicFrame>
        <p:nvGraphicFramePr>
          <p:cNvPr id="2" name="对象 1"/>
          <p:cNvGraphicFramePr/>
          <p:nvPr/>
        </p:nvGraphicFramePr>
        <p:xfrm>
          <a:off x="2994025" y="1888490"/>
          <a:ext cx="5567045" cy="4327525"/>
        </p:xfrm>
        <a:graphic>
          <a:graphicData uri="http://schemas.openxmlformats.org/presentationml/2006/ole">
            <mc:AlternateContent xmlns:mc="http://schemas.openxmlformats.org/markup-compatibility/2006">
              <mc:Choice xmlns:v="urn:schemas-microsoft-com:vml" Requires="v">
                <p:oleObj spid="_x0000_s3" name="" r:id="rId1" imgW="5562600" imgH="4324350" progId="Paint.Picture">
                  <p:embed/>
                </p:oleObj>
              </mc:Choice>
              <mc:Fallback>
                <p:oleObj name="" r:id="rId1" imgW="5562600" imgH="4324350" progId="Paint.Picture">
                  <p:embed/>
                  <p:pic>
                    <p:nvPicPr>
                      <p:cNvPr id="0" name="图片 2"/>
                      <p:cNvPicPr/>
                      <p:nvPr/>
                    </p:nvPicPr>
                    <p:blipFill>
                      <a:blip r:embed="rId2"/>
                      <a:stretch>
                        <a:fillRect/>
                      </a:stretch>
                    </p:blipFill>
                    <p:spPr>
                      <a:xfrm>
                        <a:off x="2994025" y="1888490"/>
                        <a:ext cx="5567045" cy="4327525"/>
                      </a:xfrm>
                      <a:prstGeom prst="rect">
                        <a:avLst/>
                      </a:prstGeom>
                    </p:spPr>
                  </p:pic>
                </p:oleObj>
              </mc:Fallback>
            </mc:AlternateContent>
          </a:graphicData>
        </a:graphic>
      </p:graphicFrame>
      <p:graphicFrame>
        <p:nvGraphicFramePr>
          <p:cNvPr id="4" name="对象 3"/>
          <p:cNvGraphicFramePr/>
          <p:nvPr/>
        </p:nvGraphicFramePr>
        <p:xfrm>
          <a:off x="233045" y="4532630"/>
          <a:ext cx="5681345" cy="2145030"/>
        </p:xfrm>
        <a:graphic>
          <a:graphicData uri="http://schemas.openxmlformats.org/presentationml/2006/ole">
            <mc:AlternateContent xmlns:mc="http://schemas.openxmlformats.org/markup-compatibility/2006">
              <mc:Choice xmlns:v="urn:schemas-microsoft-com:vml" Requires="v">
                <p:oleObj spid="_x0000_s6" name="" r:id="rId3" imgW="5676900" imgH="2143125" progId="Paint.Picture">
                  <p:embed/>
                </p:oleObj>
              </mc:Choice>
              <mc:Fallback>
                <p:oleObj name="" r:id="rId3" imgW="5676900" imgH="2143125" progId="Paint.Picture">
                  <p:embed/>
                  <p:pic>
                    <p:nvPicPr>
                      <p:cNvPr id="0" name="图片 5"/>
                      <p:cNvPicPr/>
                      <p:nvPr/>
                    </p:nvPicPr>
                    <p:blipFill>
                      <a:blip r:embed="rId4"/>
                      <a:stretch>
                        <a:fillRect/>
                      </a:stretch>
                    </p:blipFill>
                    <p:spPr>
                      <a:xfrm>
                        <a:off x="233045" y="4532630"/>
                        <a:ext cx="5681345" cy="2145030"/>
                      </a:xfrm>
                      <a:prstGeom prst="rect">
                        <a:avLst/>
                      </a:prstGeom>
                    </p:spPr>
                  </p:pic>
                </p:oleObj>
              </mc:Fallback>
            </mc:AlternateContent>
          </a:graphicData>
        </a:graphic>
      </p:graphicFrame>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3931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6.1.2 指标体系确定方法</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000" dirty="0">
                <a:latin typeface="黑体" panose="02010609060101010101" pitchFamily="49" charset="-122"/>
                <a:ea typeface="黑体" panose="02010609060101010101" pitchFamily="49" charset="-122"/>
                <a:sym typeface="Arial" panose="020B0604020202020204" pitchFamily="34" charset="0"/>
              </a:rPr>
              <a:t>（1） 可能性指标确定方法</a:t>
            </a:r>
            <a:endParaRPr lang="zh-CN" altLang="en-US" sz="20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000" dirty="0">
                <a:latin typeface="黑体" panose="02010609060101010101" pitchFamily="49" charset="-122"/>
                <a:ea typeface="黑体" panose="02010609060101010101" pitchFamily="49" charset="-122"/>
                <a:sym typeface="Arial" panose="020B0604020202020204" pitchFamily="34" charset="0"/>
              </a:rPr>
              <a:t>针对不同作业单元，</a:t>
            </a:r>
            <a:r>
              <a:rPr lang="zh-CN" altLang="en-US" sz="2000" dirty="0">
                <a:solidFill>
                  <a:srgbClr val="FF0000"/>
                </a:solidFill>
                <a:latin typeface="黑体" panose="02010609060101010101" pitchFamily="49" charset="-122"/>
                <a:ea typeface="黑体" panose="02010609060101010101" pitchFamily="49" charset="-122"/>
                <a:sym typeface="Arial" panose="020B0604020202020204" pitchFamily="34" charset="0"/>
              </a:rPr>
              <a:t>搜集生产经营单位近年来突发事件发生情况频次数据，并根据最新辨识到的主要致险因素，结合行业实践经验，进行风险事件发生可能性评价，</a:t>
            </a:r>
            <a:r>
              <a:rPr lang="zh-CN" altLang="en-US" sz="2000" dirty="0">
                <a:latin typeface="黑体" panose="02010609060101010101" pitchFamily="49" charset="-122"/>
                <a:ea typeface="黑体" panose="02010609060101010101" pitchFamily="49" charset="-122"/>
                <a:sym typeface="Arial" panose="020B0604020202020204" pitchFamily="34" charset="0"/>
              </a:rPr>
              <a:t>并通过可能性判断标准，进行突发事件发生可能性评分。</a:t>
            </a:r>
            <a:endParaRPr lang="zh-CN" altLang="en-US" sz="20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000" dirty="0">
                <a:latin typeface="黑体" panose="02010609060101010101" pitchFamily="49" charset="-122"/>
                <a:ea typeface="黑体" panose="02010609060101010101" pitchFamily="49" charset="-122"/>
                <a:sym typeface="Arial" panose="020B0604020202020204" pitchFamily="34" charset="0"/>
              </a:rPr>
              <a:t>（2）后果严重程度指标确定方法</a:t>
            </a:r>
            <a:endParaRPr lang="zh-CN" altLang="en-US" sz="20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000" dirty="0">
                <a:latin typeface="黑体" panose="02010609060101010101" pitchFamily="49" charset="-122"/>
                <a:ea typeface="黑体" panose="02010609060101010101" pitchFamily="49" charset="-122"/>
                <a:sym typeface="Arial" panose="020B0604020202020204" pitchFamily="34" charset="0"/>
              </a:rPr>
              <a:t>针对不同作业单元，分析风险事件发生后，</a:t>
            </a:r>
            <a:r>
              <a:rPr lang="zh-CN" altLang="en-US" sz="2000" dirty="0">
                <a:solidFill>
                  <a:srgbClr val="FF0000"/>
                </a:solidFill>
                <a:latin typeface="黑体" panose="02010609060101010101" pitchFamily="49" charset="-122"/>
                <a:ea typeface="黑体" panose="02010609060101010101" pitchFamily="49" charset="-122"/>
                <a:sym typeface="Arial" panose="020B0604020202020204" pitchFamily="34" charset="0"/>
              </a:rPr>
              <a:t>可能造成的最大人员伤亡、经济损失、环境污染、社会影响，综合参考历史上类似事件后果损失，</a:t>
            </a:r>
            <a:r>
              <a:rPr lang="zh-CN" altLang="en-US" sz="2000" dirty="0">
                <a:latin typeface="黑体" panose="02010609060101010101" pitchFamily="49" charset="-122"/>
                <a:ea typeface="黑体" panose="02010609060101010101" pitchFamily="49" charset="-122"/>
                <a:sym typeface="Arial" panose="020B0604020202020204" pitchFamily="34" charset="0"/>
              </a:rPr>
              <a:t>根据后果严重程度判断标准，进行后果严重程度指标评分。</a:t>
            </a:r>
            <a:endParaRPr lang="zh-CN" altLang="en-US" sz="20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二.风险评估</a:t>
            </a:r>
            <a:endParaRPr lang="zh-CN" altLang="en-US" sz="20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graphicFrame>
        <p:nvGraphicFramePr>
          <p:cNvPr id="2" name="对象 1"/>
          <p:cNvGraphicFramePr/>
          <p:nvPr/>
        </p:nvGraphicFramePr>
        <p:xfrm>
          <a:off x="233045" y="2590800"/>
          <a:ext cx="8464550" cy="3589020"/>
        </p:xfrm>
        <a:graphic>
          <a:graphicData uri="http://schemas.openxmlformats.org/presentationml/2006/ole">
            <mc:AlternateContent xmlns:mc="http://schemas.openxmlformats.org/markup-compatibility/2006">
              <mc:Choice xmlns:v="urn:schemas-microsoft-com:vml" Requires="v">
                <p:oleObj spid="_x0000_s3" name="" r:id="rId1" imgW="8458200" imgH="5000625" progId="Paint.Picture">
                  <p:embed/>
                </p:oleObj>
              </mc:Choice>
              <mc:Fallback>
                <p:oleObj name="" r:id="rId1" imgW="8458200" imgH="5000625" progId="Paint.Picture">
                  <p:embed/>
                  <p:pic>
                    <p:nvPicPr>
                      <p:cNvPr id="0" name="图片 2"/>
                      <p:cNvPicPr/>
                      <p:nvPr/>
                    </p:nvPicPr>
                    <p:blipFill>
                      <a:blip r:embed="rId2"/>
                      <a:stretch>
                        <a:fillRect/>
                      </a:stretch>
                    </p:blipFill>
                    <p:spPr>
                      <a:xfrm>
                        <a:off x="233045" y="2590800"/>
                        <a:ext cx="8464550" cy="3589020"/>
                      </a:xfrm>
                      <a:prstGeom prst="rect">
                        <a:avLst/>
                      </a:prstGeom>
                    </p:spPr>
                  </p:pic>
                </p:oleObj>
              </mc:Fallback>
            </mc:AlternateContent>
          </a:graphicData>
        </a:graphic>
      </p:graphicFrame>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二.风险评估</a:t>
            </a:r>
            <a:endParaRPr lang="zh-CN" altLang="en-US" sz="20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graphicFrame>
        <p:nvGraphicFramePr>
          <p:cNvPr id="4" name="对象 3"/>
          <p:cNvGraphicFramePr/>
          <p:nvPr/>
        </p:nvGraphicFramePr>
        <p:xfrm>
          <a:off x="395605" y="2405380"/>
          <a:ext cx="8199120" cy="3540125"/>
        </p:xfrm>
        <a:graphic>
          <a:graphicData uri="http://schemas.openxmlformats.org/presentationml/2006/ole">
            <mc:AlternateContent xmlns:mc="http://schemas.openxmlformats.org/markup-compatibility/2006">
              <mc:Choice xmlns:v="urn:schemas-microsoft-com:vml" Requires="v">
                <p:oleObj spid="_x0000_s6" name="" r:id="rId1" imgW="9096375" imgH="4429125" progId="Paint.Picture">
                  <p:embed/>
                </p:oleObj>
              </mc:Choice>
              <mc:Fallback>
                <p:oleObj name="" r:id="rId1" imgW="9096375" imgH="4429125" progId="Paint.Picture">
                  <p:embed/>
                  <p:pic>
                    <p:nvPicPr>
                      <p:cNvPr id="0" name="图片 5"/>
                      <p:cNvPicPr/>
                      <p:nvPr/>
                    </p:nvPicPr>
                    <p:blipFill>
                      <a:blip r:embed="rId2"/>
                      <a:stretch>
                        <a:fillRect/>
                      </a:stretch>
                    </p:blipFill>
                    <p:spPr>
                      <a:xfrm>
                        <a:off x="395605" y="2405380"/>
                        <a:ext cx="8199120" cy="3540125"/>
                      </a:xfrm>
                      <a:prstGeom prst="rect">
                        <a:avLst/>
                      </a:prstGeom>
                    </p:spPr>
                  </p:pic>
                </p:oleObj>
              </mc:Fallback>
            </mc:AlternateContent>
          </a:graphicData>
        </a:graphic>
      </p:graphicFrame>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274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7.风险管控</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7.1 一般要求</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生产经营单位应根据不同作业单元的风险等级，</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明确风险管控责任、制定相关制度、实施风险管控，将安全生产风险控制在可接受范围之内，防范安全生产事故发生。</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5408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7.风险管控</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7.2 管控责任</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生产经营单位应严格落实风险管控主体责任，结合生产经营业务风险管控需求，以及机构设置情况，</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按照“分级管理”原则，明确不同等级风险管控责任分工，并细化岗位责任。</a:t>
            </a:r>
            <a:r>
              <a:rPr lang="zh-CN" altLang="en-US" sz="2400" dirty="0">
                <a:latin typeface="黑体" panose="02010609060101010101" pitchFamily="49" charset="-122"/>
                <a:ea typeface="黑体" panose="02010609060101010101" pitchFamily="49" charset="-122"/>
                <a:sym typeface="Arial" panose="020B0604020202020204" pitchFamily="34" charset="0"/>
              </a:rPr>
              <a:t>生产经营单位的</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主要负责人</a:t>
            </a:r>
            <a:r>
              <a:rPr lang="zh-CN" altLang="en-US" sz="2400" dirty="0">
                <a:latin typeface="黑体" panose="02010609060101010101" pitchFamily="49" charset="-122"/>
                <a:ea typeface="黑体" panose="02010609060101010101" pitchFamily="49" charset="-122"/>
                <a:sym typeface="Arial" panose="020B0604020202020204" pitchFamily="34" charset="0"/>
              </a:rPr>
              <a:t>对本单位的风险管控工作全面负责，主要职责包括：</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组织建立健全风险管控规章制度，组织制定安全生产风险管控教育和培训计划，保证风险管控经费投入，开展安全生产风险管控督促检查，并定期开展“重大风险”管控措施落实情况监督检</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查，组织制定风险事件应急预案或措施，及时、如实上报安全生产风险事件。</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630707"/>
            <a:ext cx="8910638" cy="407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7.风险管控</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7.2 管控责任</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生产经营单位的</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安全管理部门</a:t>
            </a:r>
            <a:r>
              <a:rPr lang="zh-CN" altLang="en-US" sz="2400" dirty="0">
                <a:latin typeface="黑体" panose="02010609060101010101" pitchFamily="49" charset="-122"/>
                <a:ea typeface="黑体" panose="02010609060101010101" pitchFamily="49" charset="-122"/>
                <a:sym typeface="Arial" panose="020B0604020202020204" pitchFamily="34" charset="0"/>
              </a:rPr>
              <a:t>对本单位的风险管控工作具体负责，主要职责包括：</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建立健全风险管控规章制度，制定安全生产风险管控教育和培训计划并组织实施，制定风险管控经费使用计划并监督实施，执行风险管控监督检查，监督落实“重大风险”管控措施，制定风险事件应急预案或措施并监督实施，及时、如实上报安全生产风险事件，定期开展风险管控工作总结和改进建议。</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16548" y="163061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ChangeArrowheads="1"/>
          </p:cNvSpPr>
          <p:nvPr/>
        </p:nvSpPr>
        <p:spPr bwMode="auto">
          <a:xfrm>
            <a:off x="323850" y="1052513"/>
            <a:ext cx="8640763" cy="720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5000"/>
              </a:lnSpc>
            </a:pPr>
            <a:endParaRPr lang="zh-CN" altLang="en-US" sz="2400">
              <a:solidFill>
                <a:srgbClr val="000000"/>
              </a:solidFill>
              <a:latin typeface="方正大黑简体" pitchFamily="65" charset="-122"/>
              <a:ea typeface="方正大黑简体" pitchFamily="65" charset="-122"/>
              <a:sym typeface="Arial" panose="020B0604020202020204" pitchFamily="34" charset="0"/>
            </a:endParaRPr>
          </a:p>
        </p:txBody>
      </p:sp>
      <p:sp>
        <p:nvSpPr>
          <p:cNvPr id="52227" name="Rectangle 2"/>
          <p:cNvSpPr>
            <a:spLocks noGrp="1" noChangeArrowheads="1"/>
          </p:cNvSpPr>
          <p:nvPr/>
        </p:nvSpPr>
        <p:spPr bwMode="auto">
          <a:xfrm>
            <a:off x="609600" y="26035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3600" b="1" dirty="0" smtClean="0">
                <a:solidFill>
                  <a:srgbClr val="FF0000"/>
                </a:solidFill>
                <a:latin typeface="Arial" panose="020B0604020202020204" pitchFamily="34" charset="0"/>
                <a:ea typeface="微软雅黑" panose="020B0503020204020204" charset="-122"/>
              </a:rPr>
              <a:t>安委会安委办三个文件</a:t>
            </a:r>
            <a:endParaRPr lang="zh-CN" altLang="en-US" sz="3600" b="1" dirty="0">
              <a:solidFill>
                <a:srgbClr val="FF0000"/>
              </a:solidFill>
              <a:latin typeface="Arial" panose="020B0604020202020204" pitchFamily="34" charset="0"/>
              <a:ea typeface="微软雅黑" panose="020B0503020204020204" charset="-122"/>
            </a:endParaRPr>
          </a:p>
        </p:txBody>
      </p:sp>
      <p:sp>
        <p:nvSpPr>
          <p:cNvPr id="52228" name="Rectangle 3"/>
          <p:cNvSpPr>
            <a:spLocks noGrp="1" noChangeArrowheads="1"/>
          </p:cNvSpPr>
          <p:nvPr/>
        </p:nvSpPr>
        <p:spPr bwMode="auto">
          <a:xfrm>
            <a:off x="228600" y="1341437"/>
            <a:ext cx="8915400" cy="5183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50000"/>
              </a:lnSpc>
              <a:spcBef>
                <a:spcPts val="0"/>
              </a:spcBef>
              <a:buFont typeface="Arial" panose="020B0604020202020204" pitchFamily="34" charset="0"/>
              <a:buChar char="•"/>
            </a:pPr>
            <a:r>
              <a:rPr lang="en-US" altLang="zh-CN" sz="2800" dirty="0" smtClean="0">
                <a:solidFill>
                  <a:srgbClr val="000000"/>
                </a:solidFill>
                <a:cs typeface="Times New Roman" panose="02020603050405020304" pitchFamily="18" charset="0"/>
              </a:rPr>
              <a:t>2016</a:t>
            </a:r>
            <a:r>
              <a:rPr lang="zh-CN" altLang="en-US" sz="2800" dirty="0" smtClean="0">
                <a:solidFill>
                  <a:srgbClr val="000000"/>
                </a:solidFill>
                <a:cs typeface="Times New Roman" panose="02020603050405020304" pitchFamily="18" charset="0"/>
              </a:rPr>
              <a:t>年</a:t>
            </a:r>
            <a:r>
              <a:rPr lang="en-US" altLang="zh-CN" sz="2800" dirty="0" smtClean="0">
                <a:solidFill>
                  <a:srgbClr val="000000"/>
                </a:solidFill>
                <a:cs typeface="Times New Roman" panose="02020603050405020304" pitchFamily="18" charset="0"/>
              </a:rPr>
              <a:t>4</a:t>
            </a:r>
            <a:r>
              <a:rPr lang="zh-CN" altLang="en-US" sz="2800" dirty="0" smtClean="0">
                <a:solidFill>
                  <a:srgbClr val="000000"/>
                </a:solidFill>
                <a:cs typeface="Times New Roman" panose="02020603050405020304" pitchFamily="18" charset="0"/>
              </a:rPr>
              <a:t>月</a:t>
            </a:r>
            <a:r>
              <a:rPr lang="en-US" altLang="zh-CN" sz="2800" dirty="0" smtClean="0">
                <a:solidFill>
                  <a:srgbClr val="000000"/>
                </a:solidFill>
                <a:cs typeface="Times New Roman" panose="02020603050405020304" pitchFamily="18" charset="0"/>
              </a:rPr>
              <a:t>28</a:t>
            </a:r>
            <a:r>
              <a:rPr lang="zh-CN" altLang="en-US" sz="2800" dirty="0" smtClean="0">
                <a:solidFill>
                  <a:srgbClr val="000000"/>
                </a:solidFill>
                <a:cs typeface="Times New Roman" panose="02020603050405020304" pitchFamily="18" charset="0"/>
              </a:rPr>
              <a:t>日</a:t>
            </a:r>
            <a:r>
              <a:rPr lang="zh-CN" altLang="en-US" sz="2800" dirty="0">
                <a:solidFill>
                  <a:srgbClr val="000000"/>
                </a:solidFill>
                <a:cs typeface="Times New Roman" panose="02020603050405020304" pitchFamily="18" charset="0"/>
              </a:rPr>
              <a:t>，</a:t>
            </a:r>
            <a:r>
              <a:rPr lang="en-US" altLang="zh-CN" sz="2800" dirty="0" smtClean="0">
                <a:solidFill>
                  <a:srgbClr val="000000"/>
                </a:solidFill>
                <a:cs typeface="Times New Roman" panose="02020603050405020304" pitchFamily="18" charset="0"/>
              </a:rPr>
              <a:t>《</a:t>
            </a:r>
            <a:r>
              <a:rPr lang="zh-CN" altLang="en-US" sz="2800" dirty="0" smtClean="0">
                <a:solidFill>
                  <a:srgbClr val="000000"/>
                </a:solidFill>
                <a:cs typeface="Times New Roman" panose="02020603050405020304" pitchFamily="18" charset="0"/>
              </a:rPr>
              <a:t>国务院安委办关于</a:t>
            </a:r>
            <a:r>
              <a:rPr lang="zh-CN" altLang="en-US" sz="2800" dirty="0">
                <a:solidFill>
                  <a:srgbClr val="000000"/>
                </a:solidFill>
                <a:cs typeface="Times New Roman" panose="02020603050405020304" pitchFamily="18" charset="0"/>
              </a:rPr>
              <a:t>印发标本兼治遏制重特大事故工作指南的</a:t>
            </a:r>
            <a:r>
              <a:rPr lang="zh-CN" altLang="en-US" sz="2800" dirty="0" smtClean="0">
                <a:solidFill>
                  <a:srgbClr val="000000"/>
                </a:solidFill>
                <a:cs typeface="Times New Roman" panose="02020603050405020304" pitchFamily="18" charset="0"/>
              </a:rPr>
              <a:t>通知</a:t>
            </a:r>
            <a:r>
              <a:rPr lang="en-US" altLang="zh-CN" sz="2800" dirty="0" smtClean="0">
                <a:solidFill>
                  <a:srgbClr val="000000"/>
                </a:solidFill>
                <a:cs typeface="Times New Roman" panose="02020603050405020304" pitchFamily="18" charset="0"/>
              </a:rPr>
              <a:t>》</a:t>
            </a:r>
            <a:r>
              <a:rPr lang="zh-CN" altLang="en-US" sz="2800" dirty="0" smtClean="0">
                <a:solidFill>
                  <a:srgbClr val="000000"/>
                </a:solidFill>
                <a:cs typeface="Times New Roman" panose="02020603050405020304" pitchFamily="18" charset="0"/>
              </a:rPr>
              <a:t>（</a:t>
            </a:r>
            <a:r>
              <a:rPr lang="zh-CN" altLang="en-US" sz="2800" dirty="0">
                <a:solidFill>
                  <a:srgbClr val="000000"/>
                </a:solidFill>
                <a:cs typeface="Times New Roman" panose="02020603050405020304" pitchFamily="18" charset="0"/>
              </a:rPr>
              <a:t>安委办</a:t>
            </a:r>
            <a:r>
              <a:rPr lang="en-US" altLang="zh-CN" sz="2800" dirty="0">
                <a:solidFill>
                  <a:srgbClr val="000000"/>
                </a:solidFill>
                <a:cs typeface="Times New Roman" panose="02020603050405020304" pitchFamily="18" charset="0"/>
              </a:rPr>
              <a:t>〔2016〕3</a:t>
            </a:r>
            <a:r>
              <a:rPr lang="zh-CN" altLang="en-US" sz="2800" dirty="0" smtClean="0">
                <a:solidFill>
                  <a:srgbClr val="000000"/>
                </a:solidFill>
                <a:cs typeface="Times New Roman" panose="02020603050405020304" pitchFamily="18" charset="0"/>
              </a:rPr>
              <a:t>号）</a:t>
            </a:r>
            <a:endParaRPr lang="en-US" altLang="zh-CN" sz="2800" dirty="0">
              <a:solidFill>
                <a:srgbClr val="000000"/>
              </a:solidFill>
              <a:cs typeface="Times New Roman" panose="02020603050405020304" pitchFamily="18" charset="0"/>
            </a:endParaRPr>
          </a:p>
          <a:p>
            <a:pPr marL="342900" indent="-342900">
              <a:lnSpc>
                <a:spcPct val="150000"/>
              </a:lnSpc>
              <a:spcBef>
                <a:spcPts val="0"/>
              </a:spcBef>
              <a:buFont typeface="Arial" panose="020B0604020202020204" pitchFamily="34" charset="0"/>
              <a:buChar char="•"/>
            </a:pPr>
            <a:r>
              <a:rPr lang="en-US" altLang="zh-CN" sz="2800" dirty="0" smtClean="0">
                <a:solidFill>
                  <a:srgbClr val="000000"/>
                </a:solidFill>
                <a:cs typeface="Times New Roman" panose="02020603050405020304" pitchFamily="18" charset="0"/>
              </a:rPr>
              <a:t>2016</a:t>
            </a:r>
            <a:r>
              <a:rPr lang="zh-CN" altLang="en-US" sz="2800" dirty="0" smtClean="0">
                <a:solidFill>
                  <a:srgbClr val="000000"/>
                </a:solidFill>
                <a:cs typeface="Times New Roman" panose="02020603050405020304" pitchFamily="18" charset="0"/>
              </a:rPr>
              <a:t>年</a:t>
            </a:r>
            <a:r>
              <a:rPr lang="en-US" altLang="zh-CN" sz="2800" dirty="0" smtClean="0">
                <a:solidFill>
                  <a:srgbClr val="000000"/>
                </a:solidFill>
                <a:cs typeface="Times New Roman" panose="02020603050405020304" pitchFamily="18" charset="0"/>
              </a:rPr>
              <a:t>10</a:t>
            </a:r>
            <a:r>
              <a:rPr lang="zh-CN" altLang="en-US" sz="2800" dirty="0" smtClean="0">
                <a:solidFill>
                  <a:srgbClr val="000000"/>
                </a:solidFill>
                <a:cs typeface="Times New Roman" panose="02020603050405020304" pitchFamily="18" charset="0"/>
              </a:rPr>
              <a:t>月</a:t>
            </a:r>
            <a:r>
              <a:rPr lang="en-US" altLang="zh-CN" sz="2800" dirty="0" smtClean="0">
                <a:solidFill>
                  <a:srgbClr val="000000"/>
                </a:solidFill>
                <a:cs typeface="Times New Roman" panose="02020603050405020304" pitchFamily="18" charset="0"/>
              </a:rPr>
              <a:t>9</a:t>
            </a:r>
            <a:r>
              <a:rPr lang="zh-CN" altLang="en-US" sz="2800" dirty="0" smtClean="0">
                <a:solidFill>
                  <a:srgbClr val="000000"/>
                </a:solidFill>
                <a:cs typeface="Times New Roman" panose="02020603050405020304" pitchFamily="18" charset="0"/>
              </a:rPr>
              <a:t>日</a:t>
            </a:r>
            <a:r>
              <a:rPr lang="zh-CN" altLang="en-US" sz="2800" dirty="0">
                <a:solidFill>
                  <a:srgbClr val="000000"/>
                </a:solidFill>
                <a:cs typeface="Times New Roman" panose="02020603050405020304" pitchFamily="18" charset="0"/>
              </a:rPr>
              <a:t>，</a:t>
            </a:r>
            <a:r>
              <a:rPr lang="en-US" altLang="zh-CN" sz="2800" dirty="0" smtClean="0">
                <a:solidFill>
                  <a:srgbClr val="000000"/>
                </a:solidFill>
                <a:cs typeface="Times New Roman" panose="02020603050405020304" pitchFamily="18" charset="0"/>
              </a:rPr>
              <a:t>《</a:t>
            </a:r>
            <a:r>
              <a:rPr lang="zh-CN" altLang="en-US" sz="2800" dirty="0" smtClean="0">
                <a:solidFill>
                  <a:srgbClr val="000000"/>
                </a:solidFill>
                <a:cs typeface="Times New Roman" panose="02020603050405020304" pitchFamily="18" charset="0"/>
              </a:rPr>
              <a:t>国务院安委办关于</a:t>
            </a:r>
            <a:r>
              <a:rPr lang="zh-CN" altLang="en-US" sz="2800" dirty="0">
                <a:solidFill>
                  <a:srgbClr val="000000"/>
                </a:solidFill>
                <a:cs typeface="Times New Roman" panose="02020603050405020304" pitchFamily="18" charset="0"/>
              </a:rPr>
              <a:t>实施遏制重特大事故工作指南构建双重预防机制的</a:t>
            </a:r>
            <a:r>
              <a:rPr lang="zh-CN" altLang="en-US" sz="2800" dirty="0" smtClean="0">
                <a:solidFill>
                  <a:srgbClr val="000000"/>
                </a:solidFill>
                <a:cs typeface="Times New Roman" panose="02020603050405020304" pitchFamily="18" charset="0"/>
              </a:rPr>
              <a:t>意见</a:t>
            </a:r>
            <a:r>
              <a:rPr lang="en-US" altLang="zh-CN" sz="2800" dirty="0" smtClean="0">
                <a:solidFill>
                  <a:srgbClr val="000000"/>
                </a:solidFill>
                <a:cs typeface="Times New Roman" panose="02020603050405020304" pitchFamily="18" charset="0"/>
              </a:rPr>
              <a:t>》</a:t>
            </a:r>
            <a:r>
              <a:rPr lang="zh-CN" altLang="en-US" sz="2800" dirty="0" smtClean="0">
                <a:solidFill>
                  <a:srgbClr val="000000"/>
                </a:solidFill>
                <a:cs typeface="Times New Roman" panose="02020603050405020304" pitchFamily="18" charset="0"/>
              </a:rPr>
              <a:t>（</a:t>
            </a:r>
            <a:r>
              <a:rPr lang="zh-CN" altLang="en-US" sz="2800" dirty="0">
                <a:solidFill>
                  <a:srgbClr val="000000"/>
                </a:solidFill>
                <a:cs typeface="Times New Roman" panose="02020603050405020304" pitchFamily="18" charset="0"/>
              </a:rPr>
              <a:t>安委办</a:t>
            </a:r>
            <a:r>
              <a:rPr lang="en-US" altLang="zh-CN" sz="2800" dirty="0">
                <a:solidFill>
                  <a:srgbClr val="000000"/>
                </a:solidFill>
                <a:cs typeface="Times New Roman" panose="02020603050405020304" pitchFamily="18" charset="0"/>
              </a:rPr>
              <a:t>〔2016〕11</a:t>
            </a:r>
            <a:r>
              <a:rPr lang="zh-CN" altLang="en-US" sz="2800" dirty="0" smtClean="0">
                <a:solidFill>
                  <a:srgbClr val="000000"/>
                </a:solidFill>
                <a:cs typeface="Times New Roman" panose="02020603050405020304" pitchFamily="18" charset="0"/>
              </a:rPr>
              <a:t>号）</a:t>
            </a:r>
            <a:endParaRPr lang="en-US" altLang="zh-CN" sz="2800" dirty="0" smtClean="0">
              <a:solidFill>
                <a:srgbClr val="000000"/>
              </a:solidFill>
              <a:cs typeface="Times New Roman" panose="02020603050405020304" pitchFamily="18" charset="0"/>
            </a:endParaRPr>
          </a:p>
          <a:p>
            <a:pPr marL="342900" indent="-342900">
              <a:lnSpc>
                <a:spcPct val="150000"/>
              </a:lnSpc>
              <a:spcBef>
                <a:spcPts val="0"/>
              </a:spcBef>
              <a:buFont typeface="Arial" panose="020B0604020202020204" pitchFamily="34" charset="0"/>
              <a:buChar char="•"/>
            </a:pPr>
            <a:r>
              <a:rPr lang="en-US" altLang="zh-CN" sz="2800" dirty="0" smtClean="0">
                <a:solidFill>
                  <a:srgbClr val="000000"/>
                </a:solidFill>
                <a:cs typeface="Times New Roman" panose="02020603050405020304" pitchFamily="18" charset="0"/>
              </a:rPr>
              <a:t>2017</a:t>
            </a:r>
            <a:r>
              <a:rPr lang="zh-CN" altLang="en-US" sz="2800" dirty="0" smtClean="0">
                <a:solidFill>
                  <a:srgbClr val="000000"/>
                </a:solidFill>
                <a:cs typeface="Times New Roman" panose="02020603050405020304" pitchFamily="18" charset="0"/>
              </a:rPr>
              <a:t>年</a:t>
            </a:r>
            <a:r>
              <a:rPr lang="en-US" altLang="zh-CN" sz="2800" dirty="0" smtClean="0">
                <a:solidFill>
                  <a:srgbClr val="000000"/>
                </a:solidFill>
                <a:cs typeface="Times New Roman" panose="02020603050405020304" pitchFamily="18" charset="0"/>
              </a:rPr>
              <a:t>2</a:t>
            </a:r>
            <a:r>
              <a:rPr lang="zh-CN" altLang="en-US" sz="2800" dirty="0" smtClean="0">
                <a:solidFill>
                  <a:srgbClr val="000000"/>
                </a:solidFill>
                <a:cs typeface="Times New Roman" panose="02020603050405020304" pitchFamily="18" charset="0"/>
              </a:rPr>
              <a:t>月</a:t>
            </a:r>
            <a:r>
              <a:rPr lang="en-US" altLang="zh-CN" sz="2800" dirty="0" smtClean="0">
                <a:solidFill>
                  <a:srgbClr val="000000"/>
                </a:solidFill>
                <a:cs typeface="Times New Roman" panose="02020603050405020304" pitchFamily="18" charset="0"/>
              </a:rPr>
              <a:t>6</a:t>
            </a:r>
            <a:r>
              <a:rPr lang="zh-CN" altLang="en-US" sz="2800" dirty="0" smtClean="0">
                <a:solidFill>
                  <a:srgbClr val="000000"/>
                </a:solidFill>
                <a:cs typeface="Times New Roman" panose="02020603050405020304" pitchFamily="18" charset="0"/>
              </a:rPr>
              <a:t>日，</a:t>
            </a:r>
            <a:r>
              <a:rPr lang="en-US" altLang="zh-CN" sz="2800" dirty="0" smtClean="0">
                <a:solidFill>
                  <a:srgbClr val="000000"/>
                </a:solidFill>
                <a:cs typeface="Times New Roman" panose="02020603050405020304" pitchFamily="18" charset="0"/>
              </a:rPr>
              <a:t>《</a:t>
            </a:r>
            <a:r>
              <a:rPr lang="zh-CN" altLang="en-US" sz="2800" dirty="0" smtClean="0">
                <a:solidFill>
                  <a:srgbClr val="000000"/>
                </a:solidFill>
                <a:cs typeface="Times New Roman" panose="02020603050405020304" pitchFamily="18" charset="0"/>
              </a:rPr>
              <a:t>国务院安委办关于</a:t>
            </a:r>
            <a:r>
              <a:rPr lang="zh-CN" altLang="en-US" sz="2800" dirty="0">
                <a:solidFill>
                  <a:srgbClr val="000000"/>
                </a:solidFill>
                <a:cs typeface="Times New Roman" panose="02020603050405020304" pitchFamily="18" charset="0"/>
              </a:rPr>
              <a:t>实施遏制重特大事故工作指南 </a:t>
            </a:r>
            <a:r>
              <a:rPr lang="zh-CN" altLang="en-US" sz="2800" dirty="0" smtClean="0">
                <a:solidFill>
                  <a:srgbClr val="000000"/>
                </a:solidFill>
                <a:cs typeface="Times New Roman" panose="02020603050405020304" pitchFamily="18" charset="0"/>
              </a:rPr>
              <a:t>全面</a:t>
            </a:r>
            <a:r>
              <a:rPr lang="zh-CN" altLang="en-US" sz="2800" dirty="0">
                <a:solidFill>
                  <a:srgbClr val="000000"/>
                </a:solidFill>
                <a:cs typeface="Times New Roman" panose="02020603050405020304" pitchFamily="18" charset="0"/>
              </a:rPr>
              <a:t>加强安全生产源头管控和安全准入工作的指导</a:t>
            </a:r>
            <a:r>
              <a:rPr lang="zh-CN" altLang="en-US" sz="2800" dirty="0" smtClean="0">
                <a:solidFill>
                  <a:srgbClr val="000000"/>
                </a:solidFill>
                <a:cs typeface="Times New Roman" panose="02020603050405020304" pitchFamily="18" charset="0"/>
              </a:rPr>
              <a:t>意见</a:t>
            </a:r>
            <a:r>
              <a:rPr lang="en-US" altLang="zh-CN" sz="2800" dirty="0" smtClean="0">
                <a:solidFill>
                  <a:srgbClr val="000000"/>
                </a:solidFill>
                <a:cs typeface="Times New Roman" panose="02020603050405020304" pitchFamily="18" charset="0"/>
              </a:rPr>
              <a:t>》</a:t>
            </a:r>
            <a:r>
              <a:rPr lang="zh-CN" altLang="en-US" sz="2800" dirty="0" smtClean="0">
                <a:solidFill>
                  <a:srgbClr val="000000"/>
                </a:solidFill>
                <a:cs typeface="Times New Roman" panose="02020603050405020304" pitchFamily="18" charset="0"/>
              </a:rPr>
              <a:t>（</a:t>
            </a:r>
            <a:r>
              <a:rPr lang="zh-CN" altLang="en-US" sz="2800" dirty="0">
                <a:solidFill>
                  <a:srgbClr val="000000"/>
                </a:solidFill>
                <a:cs typeface="Times New Roman" panose="02020603050405020304" pitchFamily="18" charset="0"/>
              </a:rPr>
              <a:t>安委办</a:t>
            </a:r>
            <a:r>
              <a:rPr lang="en-US" altLang="zh-CN" sz="2800" dirty="0">
                <a:solidFill>
                  <a:srgbClr val="000000"/>
                </a:solidFill>
                <a:cs typeface="Times New Roman" panose="02020603050405020304" pitchFamily="18" charset="0"/>
              </a:rPr>
              <a:t>〔2017〕7</a:t>
            </a:r>
            <a:r>
              <a:rPr lang="zh-CN" altLang="en-US" sz="2800" dirty="0" smtClean="0">
                <a:solidFill>
                  <a:srgbClr val="000000"/>
                </a:solidFill>
                <a:cs typeface="Times New Roman" panose="02020603050405020304" pitchFamily="18" charset="0"/>
              </a:rPr>
              <a:t>号）</a:t>
            </a:r>
            <a:endParaRPr lang="zh-CN" altLang="en-US" sz="2800" dirty="0">
              <a:solidFill>
                <a:srgbClr val="000000"/>
              </a:solidFill>
              <a:cs typeface="Times New Roman" panose="02020603050405020304" pitchFamily="18" charset="0"/>
            </a:endParaRPr>
          </a:p>
          <a:p>
            <a:pPr marL="342900" indent="-342900">
              <a:spcBef>
                <a:spcPct val="20000"/>
              </a:spcBef>
              <a:buFont typeface="Arial" panose="020B0604020202020204" pitchFamily="34" charset="0"/>
              <a:buChar char="•"/>
            </a:pPr>
            <a:endParaRPr lang="zh-CN" altLang="en-US" sz="2400" dirty="0">
              <a:solidFill>
                <a:srgbClr val="000000"/>
              </a:solidFill>
              <a:cs typeface="Times New Roman" panose="02020603050405020304" pitchFamily="18" charset="0"/>
            </a:endParaRPr>
          </a:p>
        </p:txBody>
      </p:sp>
      <p:cxnSp>
        <p:nvCxnSpPr>
          <p:cNvPr id="5" name="直接连接符 4"/>
          <p:cNvCxnSpPr/>
          <p:nvPr/>
        </p:nvCxnSpPr>
        <p:spPr>
          <a:xfrm>
            <a:off x="0" y="1195388"/>
            <a:ext cx="9144000" cy="73025"/>
          </a:xfrm>
          <a:prstGeom prst="line">
            <a:avLst/>
          </a:prstGeom>
        </p:spPr>
        <p:style>
          <a:lnRef idx="3">
            <a:schemeClr val="accent1"/>
          </a:lnRef>
          <a:fillRef idx="0">
            <a:schemeClr val="accent1"/>
          </a:fillRef>
          <a:effectRef idx="2">
            <a:schemeClr val="accent1"/>
          </a:effectRef>
          <a:fontRef idx="minor">
            <a:schemeClr val="tx1"/>
          </a:fontRef>
        </p:style>
      </p:cxnSp>
    </p:spTree>
    <p:custDataLst>
      <p:tags r:id="rId1"/>
    </p:custData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07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7.风险管控</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7.2 管控责任</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生产经营单位的</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基层管理单位实施具体风险管控</a:t>
            </a:r>
            <a:r>
              <a:rPr lang="zh-CN" altLang="en-US" sz="2400" dirty="0">
                <a:latin typeface="黑体" panose="02010609060101010101" pitchFamily="49" charset="-122"/>
                <a:ea typeface="黑体" panose="02010609060101010101" pitchFamily="49" charset="-122"/>
                <a:sym typeface="Arial" panose="020B0604020202020204" pitchFamily="34" charset="0"/>
              </a:rPr>
              <a:t>，职责包括：落实风险管控规章制度，开展风险监测预警、警示告知、风险降低等风险管控工作，开展风险事件发生后的应急处置工作，参加安全生产风险管控教育和培训，定期或不定期向业务管理部门进行工作汇报和改进建议。</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生产经营单位委托第三方机构开展风险管控技术服务的，风险管控责任仍由生产经营单位承担。</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548067" y="432006"/>
            <a:ext cx="82801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latin typeface="Adobe 黑体 Std R" pitchFamily="34" charset="-122"/>
                <a:ea typeface="Adobe 黑体 Std R" pitchFamily="34" charset="-122"/>
                <a:sym typeface="+mn-ea"/>
              </a:rPr>
              <a:t>《</a:t>
            </a:r>
            <a:r>
              <a:rPr lang="zh-CN" altLang="en-US" sz="3600" b="1" dirty="0">
                <a:latin typeface="Adobe 黑体 Std R" pitchFamily="34" charset="-122"/>
                <a:ea typeface="Adobe 黑体 Std R" pitchFamily="34" charset="-122"/>
                <a:sym typeface="+mn-ea"/>
              </a:rPr>
              <a:t>交通运输安全生产风险辨识评估管控基本规范</a:t>
            </a:r>
            <a:r>
              <a:rPr lang="en-US" altLang="zh-CN" sz="3600" b="1" dirty="0">
                <a:latin typeface="Adobe 黑体 Std R" pitchFamily="34" charset="-122"/>
                <a:ea typeface="Adobe 黑体 Std R" pitchFamily="34" charset="-122"/>
                <a:sym typeface="+mn-ea"/>
              </a:rPr>
              <a:t>》</a:t>
            </a:r>
            <a:r>
              <a:rPr lang="zh-CN" altLang="zh-CN" sz="3600" b="1" dirty="0">
                <a:latin typeface="Adobe 黑体 Std R" pitchFamily="34" charset="-122"/>
                <a:ea typeface="Adobe 黑体 Std R" pitchFamily="34" charset="-122"/>
                <a:sym typeface="+mn-ea"/>
              </a:rPr>
              <a:t>（试行）</a:t>
            </a:r>
            <a:endParaRPr lang="zh-CN" altLang="zh-CN" sz="3600" b="1" dirty="0">
              <a:solidFill>
                <a:srgbClr val="0000CC"/>
              </a:solidFill>
              <a:latin typeface="Adobe 黑体 Std R" pitchFamily="34" charset="-122"/>
              <a:ea typeface="Adobe 黑体 Std R" pitchFamily="34" charset="-122"/>
              <a:sym typeface="+mn-ea"/>
            </a:endParaRPr>
          </a:p>
        </p:txBody>
      </p:sp>
    </p:spTree>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    为</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加强和规范公路水路行业安全生产隐患治理工作，督促从事交通运输生产经营活动的</a:t>
            </a: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企事业单位落实</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安全生产主体责任，防范和遏制公路水路行业安全生产事故</a:t>
            </a: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发生。</a:t>
            </a:r>
            <a:endParaRPr lang="en-US" altLang="zh-CN"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     按</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业务领域分为道路运输隐患、水路运输隐患、港口营运隐患、</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交通工程建设隐患、交通设施养护工程隐患</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和其他隐患六个类型。</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交通运输</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部</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公路水路行业安全生产事故隐患治理暂行办法</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3329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    隐患</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分为</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重大隐患和一般隐患两个等级</a:t>
            </a: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en-US" altLang="zh-CN"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重大</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隐患是指</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极易导致重特大安全生产事故，且整改难度较大，需要全部或者局部停产停业</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，并经过一定时间整改治理方能消除的隐患，或者因外部因素影响致使生产经营单位自身难以消除的隐患</a:t>
            </a: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en-US" altLang="zh-CN"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一般</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隐患是指除重大隐患外，可能导致安全生产事故发生的隐患。</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交通运输</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部</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公路水路行业安全生产事故隐患治理暂行办法</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第十条生产经营单位</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应当保障隐患治理投入，做到责任、措施、资金、时限、预案“五到位”</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第十一条生产经营单位</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应当建立隐患日常排查、定期排查和专项排查工作机制</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，明确隐患排查的责任部门和人员、排查范围、程序、频次、统计分析、效果评价和评估改进等要求，及时发现并消除隐患。</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5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第十二条隐患日常排查是生产经营单位结合日常工作组织开展的经常性隐患排查，</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排查范围应覆盖日常生产作业环节，日常排查每周应不少于</a:t>
            </a:r>
            <a:r>
              <a:rPr lang="en-US" altLang="zh-CN" sz="2400" dirty="0">
                <a:solidFill>
                  <a:srgbClr val="FF0000"/>
                </a:solidFill>
                <a:latin typeface="黑体" panose="02010609060101010101" pitchFamily="49" charset="-122"/>
                <a:ea typeface="黑体" panose="02010609060101010101" pitchFamily="49" charset="-122"/>
                <a:sym typeface="Arial" panose="020B0604020202020204" pitchFamily="34" charset="0"/>
              </a:rPr>
              <a:t>1</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次。</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交通运输</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部</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公路水路行业安全生产事故隐患治理暂行办法</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公路水运工程建设重大事故隐患是</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指在建设过程中，可能导致发生重大及以上等级生产安全事故的环境或物的不安全状态、人的不安全行为及管理存在的缺陷。</a:t>
            </a:r>
            <a:endPar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3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建设过程中，施工单位应参照工程项目清单开展事故隐患排查，</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对发现存在重大事故隐患的作业区域应立即停止相关作业。</a:t>
            </a: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根据重大事故隐患建立治理台帐，台帐应在工程项目清单的基础上明确治理负责人、治理时限及治理措施。</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3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对工作开展不到位的，按照有关法律法规及规章制度对相关责任单位和责任人采取约谈、挂牌督办、列入重点名单以及行政处罚等相应措施。</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公路水运工程建设重大事故隐患清单管理制度</a:t>
            </a: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交</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安监发</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[2015]156</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504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公路工程重大事故隐患清单（行业基础版）</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公路水运工程建设重大事故隐患清单管理制度</a:t>
            </a: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endPar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交</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安监发</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[2015]156</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pic>
        <p:nvPicPr>
          <p:cNvPr id="6" name="Picture 2"/>
          <p:cNvPicPr>
            <a:picLocks noChangeAspect="1" noChangeArrowheads="1"/>
          </p:cNvPicPr>
          <p:nvPr/>
        </p:nvPicPr>
        <p:blipFill>
          <a:blip r:embed="rId1"/>
          <a:srcRect/>
          <a:stretch>
            <a:fillRect/>
          </a:stretch>
        </p:blipFill>
        <p:spPr bwMode="auto">
          <a:xfrm>
            <a:off x="612055" y="2326092"/>
            <a:ext cx="7703893" cy="453190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olid"/>
                <a:miter lim="800000"/>
                <a:headEnd type="none" w="med" len="med"/>
                <a:tailEnd type="none" w="med" len="med"/>
              </a14:hiddenLine>
            </a:ext>
          </a:extLst>
        </p:spPr>
      </p:pic>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152938" y="1420431"/>
            <a:ext cx="8910638" cy="504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Clr>
                <a:srgbClr val="FF0000"/>
              </a:buClr>
              <a:buFontTx/>
              <a:buNone/>
            </a:pPr>
            <a:r>
              <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rPr>
              <a:t>公路工程重大事故隐患清单（行业基础版）</a:t>
            </a:r>
            <a:endParaRPr lang="zh-CN" altLang="en-US" sz="2400"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468057" y="1413028"/>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公路水运工程建设重大事故隐患清单管理制度</a:t>
            </a:r>
            <a:r>
              <a:rPr lang="en-US" altLang="zh-CN"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交</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安监发</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[2015]156</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pic>
        <p:nvPicPr>
          <p:cNvPr id="7" name="Picture 2"/>
          <p:cNvPicPr>
            <a:picLocks noChangeAspect="1" noChangeArrowheads="1"/>
          </p:cNvPicPr>
          <p:nvPr/>
        </p:nvPicPr>
        <p:blipFill>
          <a:blip r:embed="rId1"/>
          <a:srcRect/>
          <a:stretch>
            <a:fillRect/>
          </a:stretch>
        </p:blipFill>
        <p:spPr bwMode="auto">
          <a:xfrm>
            <a:off x="395289" y="1924800"/>
            <a:ext cx="8352958" cy="49332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olid"/>
                <a:miter lim="800000"/>
                <a:headEnd type="none" w="med" len="med"/>
                <a:tailEnd type="none" w="med" len="med"/>
              </a14:hiddenLine>
            </a:ext>
          </a:extLst>
        </p:spPr>
      </p:pic>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4100" name="Rectangle 2"/>
          <p:cNvSpPr>
            <a:spLocks noChangeArrowheads="1"/>
          </p:cNvSpPr>
          <p:nvPr/>
        </p:nvSpPr>
        <p:spPr bwMode="auto">
          <a:xfrm>
            <a:off x="255588" y="2349500"/>
            <a:ext cx="8910637" cy="2848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dirty="0">
                <a:ea typeface="宋体" panose="02010600030101010101" pitchFamily="2" charset="-122"/>
              </a:rPr>
              <a:t>《应急管理部关于修改〈生产安全事故应急预案管理办法〉的决定》已经2019年6月24日应急管理部第20次部务会议审议通过，现予公布，自2019年9月1日起施行。</a:t>
            </a:r>
            <a:endParaRPr lang="zh-CN" altLang="en-US" sz="2800" dirty="0">
              <a:ea typeface="宋体" panose="02010600030101010101" pitchFamily="2" charset="-122"/>
            </a:endParaRPr>
          </a:p>
          <a:p>
            <a:pPr>
              <a:spcBef>
                <a:spcPct val="20000"/>
              </a:spcBef>
              <a:buFontTx/>
              <a:buChar char="•"/>
            </a:pPr>
            <a:r>
              <a:rPr lang="zh-CN" altLang="en-US" sz="2800" dirty="0">
                <a:ea typeface="宋体" panose="02010600030101010101" pitchFamily="2" charset="-122"/>
              </a:rPr>
              <a:t>（2016年6月3日国家安全生产监督管理总局令第88号公布）</a:t>
            </a:r>
            <a:endParaRPr lang="en-US" altLang="zh-CN" sz="2800" dirty="0">
              <a:solidFill>
                <a:srgbClr val="FF0000"/>
              </a:solidFill>
              <a:ea typeface="宋体" panose="02010600030101010101" pitchFamily="2" charset="-122"/>
            </a:endParaRPr>
          </a:p>
          <a:p>
            <a:pPr>
              <a:spcBef>
                <a:spcPct val="20000"/>
              </a:spcBef>
            </a:pPr>
            <a:endParaRPr lang="en-US" altLang="zh-CN" sz="2800" dirty="0">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4100" name="Rectangle 2"/>
          <p:cNvSpPr>
            <a:spLocks noChangeArrowheads="1"/>
          </p:cNvSpPr>
          <p:nvPr/>
        </p:nvSpPr>
        <p:spPr bwMode="auto">
          <a:xfrm>
            <a:off x="233363" y="1490980"/>
            <a:ext cx="8910637" cy="4887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latinLnBrk="0" hangingPunct="1">
              <a:lnSpc>
                <a:spcPct val="130000"/>
              </a:lnSpc>
              <a:spcBef>
                <a:spcPts val="0"/>
              </a:spcBef>
              <a:buFontTx/>
              <a:buChar char="•"/>
            </a:pPr>
            <a:r>
              <a:rPr lang="zh-CN" altLang="en-US" sz="2400" dirty="0">
                <a:ea typeface="宋体" panose="02010600030101010101" pitchFamily="2" charset="-122"/>
              </a:rPr>
              <a:t>第二条 生产安全事故应急预案（以下简称应急预案）的编制、评审、公布、备案、实施及监督管理工作，适用本办法。</a:t>
            </a:r>
            <a:endParaRPr lang="zh-CN" altLang="en-US" sz="2400" dirty="0">
              <a:ea typeface="宋体" panose="02010600030101010101" pitchFamily="2" charset="-122"/>
            </a:endParaRPr>
          </a:p>
          <a:p>
            <a:pPr eaLnBrk="1" latinLnBrk="0" hangingPunct="1">
              <a:lnSpc>
                <a:spcPct val="130000"/>
              </a:lnSpc>
              <a:spcBef>
                <a:spcPts val="0"/>
              </a:spcBef>
              <a:buFontTx/>
              <a:buChar char="•"/>
            </a:pPr>
            <a:r>
              <a:rPr lang="zh-CN" altLang="en-US" sz="2400" dirty="0">
                <a:ea typeface="宋体" panose="02010600030101010101" pitchFamily="2" charset="-122"/>
              </a:rPr>
              <a:t>第三条 应急预案的管理实行属地为主、分级负责、分类指导、综合协调、动态管理的原则。</a:t>
            </a:r>
            <a:endParaRPr lang="zh-CN" altLang="en-US" sz="2400" dirty="0">
              <a:ea typeface="宋体" panose="02010600030101010101" pitchFamily="2" charset="-122"/>
            </a:endParaRPr>
          </a:p>
          <a:p>
            <a:pPr eaLnBrk="1" latinLnBrk="0" hangingPunct="1">
              <a:lnSpc>
                <a:spcPct val="130000"/>
              </a:lnSpc>
              <a:spcBef>
                <a:spcPts val="0"/>
              </a:spcBef>
              <a:buFontTx/>
              <a:buChar char="•"/>
            </a:pPr>
            <a:r>
              <a:rPr lang="zh-CN" altLang="en-US" sz="2400" dirty="0">
                <a:ea typeface="宋体" panose="02010600030101010101" pitchFamily="2" charset="-122"/>
              </a:rPr>
              <a:t>第四条 应急管理部负责全国应急预案的综合协调管理工作。国务院其他负有安全生产监督管理职责的部门在各自职责范围内，负责相关行业、领域应急预案的管理工作。县级以上地方各级人民政府应急管理部门负责本行政区域内应急预案的综合协调管理工作。县级以上地方各级人民政府其他负有安全生产监督管理职责的部门按照各自的职责负责有关行业、领域应急预案的管理工作。</a:t>
            </a:r>
            <a:endParaRPr lang="zh-CN" altLang="en-US" sz="2400" dirty="0">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4100" name="Rectangle 2"/>
          <p:cNvSpPr>
            <a:spLocks noChangeArrowheads="1"/>
          </p:cNvSpPr>
          <p:nvPr/>
        </p:nvSpPr>
        <p:spPr bwMode="auto">
          <a:xfrm>
            <a:off x="233363" y="1490980"/>
            <a:ext cx="8910637" cy="248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latinLnBrk="0" hangingPunct="1">
              <a:lnSpc>
                <a:spcPct val="130000"/>
              </a:lnSpc>
              <a:spcBef>
                <a:spcPts val="0"/>
              </a:spcBef>
              <a:buFontTx/>
              <a:buChar char="•"/>
            </a:pPr>
            <a:r>
              <a:rPr lang="zh-CN" altLang="en-US" sz="2400" dirty="0">
                <a:ea typeface="宋体" panose="02010600030101010101" pitchFamily="2" charset="-122"/>
              </a:rPr>
              <a:t>第五条 生产经营单位主要负责人负责组织编制和实施本单位的应急预案，并对应急预案的真实性和实用性负责；各分管负责人应当按照职责分工落实应急预案规定的职责。</a:t>
            </a:r>
            <a:endParaRPr lang="zh-CN" altLang="en-US" sz="2400" dirty="0">
              <a:ea typeface="宋体" panose="02010600030101010101" pitchFamily="2" charset="-122"/>
            </a:endParaRPr>
          </a:p>
          <a:p>
            <a:pPr eaLnBrk="1" latinLnBrk="0" hangingPunct="1">
              <a:lnSpc>
                <a:spcPct val="130000"/>
              </a:lnSpc>
              <a:spcBef>
                <a:spcPts val="0"/>
              </a:spcBef>
              <a:buFontTx/>
              <a:buChar char="•"/>
            </a:pPr>
            <a:r>
              <a:rPr lang="zh-CN" altLang="en-US" sz="2400" dirty="0">
                <a:ea typeface="宋体" panose="02010600030101010101" pitchFamily="2" charset="-122"/>
              </a:rPr>
              <a:t>第六条 生产经营单位应急预案分为综合应急预案、专项应急预案和现场处置方案。</a:t>
            </a:r>
            <a:endParaRPr lang="zh-CN" altLang="en-US" sz="2400" dirty="0">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ChangeArrowheads="1"/>
          </p:cNvSpPr>
          <p:nvPr/>
        </p:nvSpPr>
        <p:spPr bwMode="auto">
          <a:xfrm>
            <a:off x="323850" y="1052513"/>
            <a:ext cx="8640763" cy="720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5000"/>
              </a:lnSpc>
            </a:pPr>
            <a:endParaRPr lang="zh-CN" altLang="en-US" sz="2400">
              <a:solidFill>
                <a:srgbClr val="000000"/>
              </a:solidFill>
              <a:latin typeface="方正大黑简体" pitchFamily="65" charset="-122"/>
              <a:ea typeface="方正大黑简体" pitchFamily="65" charset="-122"/>
              <a:sym typeface="Arial" panose="020B0604020202020204" pitchFamily="34" charset="0"/>
            </a:endParaRPr>
          </a:p>
        </p:txBody>
      </p:sp>
      <p:sp>
        <p:nvSpPr>
          <p:cNvPr id="52227" name="Rectangle 2"/>
          <p:cNvSpPr>
            <a:spLocks noGrp="1" noChangeArrowheads="1"/>
          </p:cNvSpPr>
          <p:nvPr/>
        </p:nvSpPr>
        <p:spPr bwMode="auto">
          <a:xfrm>
            <a:off x="609600" y="26035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3600" b="1" dirty="0" smtClean="0">
                <a:solidFill>
                  <a:srgbClr val="FF0000"/>
                </a:solidFill>
                <a:latin typeface="Arial" panose="020B0604020202020204" pitchFamily="34" charset="0"/>
                <a:ea typeface="微软雅黑" panose="020B0503020204020204" charset="-122"/>
              </a:rPr>
              <a:t>交通运输部文件</a:t>
            </a:r>
            <a:endParaRPr lang="zh-CN" altLang="en-US" sz="3600" b="1" dirty="0">
              <a:solidFill>
                <a:srgbClr val="FF0000"/>
              </a:solidFill>
              <a:latin typeface="Arial" panose="020B0604020202020204" pitchFamily="34" charset="0"/>
              <a:ea typeface="微软雅黑" panose="020B0503020204020204" charset="-122"/>
            </a:endParaRPr>
          </a:p>
        </p:txBody>
      </p:sp>
      <p:sp>
        <p:nvSpPr>
          <p:cNvPr id="52228" name="Rectangle 3"/>
          <p:cNvSpPr>
            <a:spLocks noGrp="1" noChangeArrowheads="1"/>
          </p:cNvSpPr>
          <p:nvPr/>
        </p:nvSpPr>
        <p:spPr bwMode="auto">
          <a:xfrm>
            <a:off x="228600" y="1341437"/>
            <a:ext cx="8915400" cy="424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50000"/>
              </a:lnSpc>
              <a:spcBef>
                <a:spcPts val="0"/>
              </a:spcBef>
              <a:buFont typeface="Arial" panose="020B0604020202020204" pitchFamily="34" charset="0"/>
              <a:buChar char="•"/>
            </a:pPr>
            <a:r>
              <a:rPr lang="en-US" altLang="zh-CN" sz="2800" dirty="0">
                <a:solidFill>
                  <a:srgbClr val="000000"/>
                </a:solidFill>
                <a:cs typeface="Times New Roman" panose="02020603050405020304" pitchFamily="18" charset="0"/>
              </a:rPr>
              <a:t>2017</a:t>
            </a:r>
            <a:r>
              <a:rPr lang="zh-CN" altLang="en-US" sz="2800" dirty="0">
                <a:solidFill>
                  <a:srgbClr val="000000"/>
                </a:solidFill>
                <a:cs typeface="Times New Roman" panose="02020603050405020304" pitchFamily="18" charset="0"/>
              </a:rPr>
              <a:t>年</a:t>
            </a:r>
            <a:r>
              <a:rPr lang="en-US" altLang="zh-CN" sz="2800" dirty="0">
                <a:solidFill>
                  <a:srgbClr val="000000"/>
                </a:solidFill>
                <a:cs typeface="Times New Roman" panose="02020603050405020304" pitchFamily="18" charset="0"/>
              </a:rPr>
              <a:t>4</a:t>
            </a:r>
            <a:r>
              <a:rPr lang="zh-CN" altLang="en-US" sz="2800" dirty="0">
                <a:solidFill>
                  <a:srgbClr val="000000"/>
                </a:solidFill>
                <a:cs typeface="Times New Roman" panose="02020603050405020304" pitchFamily="18" charset="0"/>
              </a:rPr>
              <a:t>月</a:t>
            </a:r>
            <a:r>
              <a:rPr lang="en-US" altLang="zh-CN" sz="2800" dirty="0">
                <a:solidFill>
                  <a:srgbClr val="000000"/>
                </a:solidFill>
                <a:cs typeface="Times New Roman" panose="02020603050405020304" pitchFamily="18" charset="0"/>
              </a:rPr>
              <a:t>27</a:t>
            </a:r>
            <a:r>
              <a:rPr lang="zh-CN" altLang="en-US" sz="2800" dirty="0">
                <a:solidFill>
                  <a:srgbClr val="000000"/>
                </a:solidFill>
                <a:cs typeface="Times New Roman" panose="02020603050405020304" pitchFamily="18" charset="0"/>
              </a:rPr>
              <a:t>日，</a:t>
            </a:r>
            <a:r>
              <a:rPr lang="en-US" altLang="zh-CN" sz="2800" dirty="0">
                <a:solidFill>
                  <a:srgbClr val="000000"/>
                </a:solidFill>
                <a:cs typeface="Times New Roman" panose="02020603050405020304" pitchFamily="18" charset="0"/>
              </a:rPr>
              <a:t>《</a:t>
            </a:r>
            <a:r>
              <a:rPr lang="zh-CN" altLang="en-US" sz="2800" dirty="0">
                <a:solidFill>
                  <a:srgbClr val="000000"/>
                </a:solidFill>
                <a:cs typeface="Times New Roman" panose="02020603050405020304" pitchFamily="18" charset="0"/>
              </a:rPr>
              <a:t>公路水路行业安全生产风险管理暂行办法</a:t>
            </a:r>
            <a:r>
              <a:rPr lang="en-US" altLang="zh-CN" sz="2800" dirty="0">
                <a:solidFill>
                  <a:srgbClr val="000000"/>
                </a:solidFill>
                <a:cs typeface="Times New Roman" panose="02020603050405020304" pitchFamily="18" charset="0"/>
              </a:rPr>
              <a:t>》《</a:t>
            </a:r>
            <a:r>
              <a:rPr lang="zh-CN" altLang="en-US" sz="2800" dirty="0">
                <a:solidFill>
                  <a:srgbClr val="000000"/>
                </a:solidFill>
                <a:cs typeface="Times New Roman" panose="02020603050405020304" pitchFamily="18" charset="0"/>
              </a:rPr>
              <a:t>公路水路行业安全生产事故隐患治理暂行办法</a:t>
            </a:r>
            <a:r>
              <a:rPr lang="en-US" altLang="zh-CN" sz="2800" dirty="0">
                <a:solidFill>
                  <a:srgbClr val="000000"/>
                </a:solidFill>
                <a:cs typeface="Times New Roman" panose="02020603050405020304" pitchFamily="18" charset="0"/>
              </a:rPr>
              <a:t>》</a:t>
            </a:r>
            <a:r>
              <a:rPr lang="zh-CN" altLang="en-US" sz="2800" dirty="0">
                <a:solidFill>
                  <a:srgbClr val="000000"/>
                </a:solidFill>
                <a:cs typeface="Times New Roman" panose="02020603050405020304" pitchFamily="18" charset="0"/>
              </a:rPr>
              <a:t>（交安监发</a:t>
            </a:r>
            <a:r>
              <a:rPr lang="en-US" altLang="zh-CN" sz="2800" dirty="0">
                <a:solidFill>
                  <a:srgbClr val="000000"/>
                </a:solidFill>
                <a:cs typeface="Times New Roman" panose="02020603050405020304" pitchFamily="18" charset="0"/>
              </a:rPr>
              <a:t>〔2017〕60</a:t>
            </a:r>
            <a:r>
              <a:rPr lang="zh-CN" altLang="en-US" sz="2800" dirty="0">
                <a:solidFill>
                  <a:srgbClr val="000000"/>
                </a:solidFill>
                <a:cs typeface="Times New Roman" panose="02020603050405020304" pitchFamily="18" charset="0"/>
              </a:rPr>
              <a:t>号</a:t>
            </a:r>
            <a:r>
              <a:rPr lang="zh-CN" altLang="en-US" sz="2800" dirty="0" smtClean="0">
                <a:solidFill>
                  <a:srgbClr val="000000"/>
                </a:solidFill>
                <a:cs typeface="Times New Roman" panose="02020603050405020304" pitchFamily="18" charset="0"/>
              </a:rPr>
              <a:t>）</a:t>
            </a:r>
            <a:endParaRPr lang="en-US" altLang="zh-CN" sz="2800" dirty="0" smtClean="0">
              <a:solidFill>
                <a:srgbClr val="000000"/>
              </a:solidFill>
              <a:cs typeface="Times New Roman" panose="02020603050405020304" pitchFamily="18" charset="0"/>
            </a:endParaRPr>
          </a:p>
          <a:p>
            <a:pPr marL="342900" indent="-342900">
              <a:lnSpc>
                <a:spcPct val="150000"/>
              </a:lnSpc>
              <a:spcBef>
                <a:spcPts val="0"/>
              </a:spcBef>
              <a:buFont typeface="Arial" panose="020B0604020202020204" pitchFamily="34" charset="0"/>
              <a:buChar char="•"/>
            </a:pPr>
            <a:r>
              <a:rPr lang="zh-CN" altLang="en-US" sz="2800" dirty="0">
                <a:solidFill>
                  <a:srgbClr val="000000"/>
                </a:solidFill>
                <a:cs typeface="Times New Roman" panose="02020603050405020304" pitchFamily="18" charset="0"/>
              </a:rPr>
              <a:t>交通运输部关于印发公路水运工程建设重大事故隐患清单管理制度的</a:t>
            </a:r>
            <a:r>
              <a:rPr lang="zh-CN" altLang="en-US" sz="2800" dirty="0" smtClean="0">
                <a:solidFill>
                  <a:srgbClr val="000000"/>
                </a:solidFill>
                <a:cs typeface="Times New Roman" panose="02020603050405020304" pitchFamily="18" charset="0"/>
              </a:rPr>
              <a:t>通知（交</a:t>
            </a:r>
            <a:r>
              <a:rPr lang="zh-CN" altLang="en-US" sz="2800" dirty="0">
                <a:solidFill>
                  <a:srgbClr val="000000"/>
                </a:solidFill>
                <a:cs typeface="Times New Roman" panose="02020603050405020304" pitchFamily="18" charset="0"/>
              </a:rPr>
              <a:t>安监发</a:t>
            </a:r>
            <a:r>
              <a:rPr lang="en-US" altLang="zh-CN" sz="2800" dirty="0">
                <a:solidFill>
                  <a:srgbClr val="000000"/>
                </a:solidFill>
                <a:cs typeface="Times New Roman" panose="02020603050405020304" pitchFamily="18" charset="0"/>
              </a:rPr>
              <a:t>[2015]156</a:t>
            </a:r>
            <a:r>
              <a:rPr lang="zh-CN" altLang="en-US" sz="2800" dirty="0" smtClean="0">
                <a:solidFill>
                  <a:srgbClr val="000000"/>
                </a:solidFill>
                <a:cs typeface="Times New Roman" panose="02020603050405020304" pitchFamily="18" charset="0"/>
              </a:rPr>
              <a:t>号）</a:t>
            </a:r>
            <a:endParaRPr lang="zh-CN" altLang="en-US" sz="2800" dirty="0">
              <a:solidFill>
                <a:srgbClr val="000000"/>
              </a:solidFill>
              <a:cs typeface="Times New Roman" panose="02020603050405020304" pitchFamily="18" charset="0"/>
            </a:endParaRPr>
          </a:p>
          <a:p>
            <a:pPr marL="342900" indent="-342900">
              <a:lnSpc>
                <a:spcPct val="150000"/>
              </a:lnSpc>
              <a:spcBef>
                <a:spcPts val="0"/>
              </a:spcBef>
              <a:buFont typeface="Arial" panose="020B0604020202020204" pitchFamily="34" charset="0"/>
              <a:buChar char="•"/>
            </a:pPr>
            <a:endParaRPr lang="en-US" altLang="zh-CN" sz="2800" dirty="0" smtClean="0">
              <a:solidFill>
                <a:srgbClr val="000000"/>
              </a:solidFill>
              <a:cs typeface="Times New Roman" panose="02020603050405020304" pitchFamily="18" charset="0"/>
            </a:endParaRPr>
          </a:p>
          <a:p>
            <a:pPr marL="342900" indent="-342900">
              <a:lnSpc>
                <a:spcPct val="150000"/>
              </a:lnSpc>
              <a:spcBef>
                <a:spcPts val="0"/>
              </a:spcBef>
              <a:buFont typeface="Arial" panose="020B0604020202020204" pitchFamily="34" charset="0"/>
              <a:buChar char="•"/>
            </a:pPr>
            <a:endParaRPr lang="en-US" altLang="zh-CN" sz="2800" dirty="0">
              <a:solidFill>
                <a:srgbClr val="000000"/>
              </a:solidFill>
              <a:cs typeface="Times New Roman" panose="02020603050405020304" pitchFamily="18" charset="0"/>
            </a:endParaRPr>
          </a:p>
          <a:p>
            <a:pPr marL="342900" indent="-342900">
              <a:spcBef>
                <a:spcPct val="20000"/>
              </a:spcBef>
              <a:buFont typeface="Arial" panose="020B0604020202020204" pitchFamily="34" charset="0"/>
              <a:buChar char="•"/>
            </a:pPr>
            <a:endParaRPr lang="zh-CN" altLang="en-US" sz="2400" dirty="0">
              <a:solidFill>
                <a:srgbClr val="000000"/>
              </a:solidFill>
              <a:cs typeface="Times New Roman" panose="02020603050405020304" pitchFamily="18" charset="0"/>
            </a:endParaRPr>
          </a:p>
        </p:txBody>
      </p:sp>
      <p:cxnSp>
        <p:nvCxnSpPr>
          <p:cNvPr id="5" name="直接连接符 4"/>
          <p:cNvCxnSpPr/>
          <p:nvPr/>
        </p:nvCxnSpPr>
        <p:spPr>
          <a:xfrm>
            <a:off x="0" y="1195388"/>
            <a:ext cx="9144000" cy="73025"/>
          </a:xfrm>
          <a:prstGeom prst="line">
            <a:avLst/>
          </a:prstGeom>
        </p:spPr>
        <p:style>
          <a:lnRef idx="3">
            <a:schemeClr val="accent1"/>
          </a:lnRef>
          <a:fillRef idx="0">
            <a:schemeClr val="accent1"/>
          </a:fillRef>
          <a:effectRef idx="2">
            <a:schemeClr val="accent1"/>
          </a:effectRef>
          <a:fontRef idx="minor">
            <a:schemeClr val="tx1"/>
          </a:fontRef>
        </p:style>
      </p:cxnSp>
    </p:spTree>
    <p:custDataLst>
      <p:tags r:id="rId1"/>
    </p:custData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3"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5124" name="Rectangle 2"/>
          <p:cNvSpPr>
            <a:spLocks noChangeArrowheads="1"/>
          </p:cNvSpPr>
          <p:nvPr/>
        </p:nvSpPr>
        <p:spPr bwMode="auto">
          <a:xfrm>
            <a:off x="233363" y="1656715"/>
            <a:ext cx="8910637" cy="500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综合应急预案，</a:t>
            </a:r>
            <a:r>
              <a:rPr lang="zh-CN" altLang="en-US" sz="2800">
                <a:ea typeface="宋体" panose="02010600030101010101" pitchFamily="2" charset="-122"/>
              </a:rPr>
              <a:t>是综合应急预案，是指生产经营单位为应对各种生产安全事故而制定的综合性工作方案，是本单位应对生产安全事故的总体工作程序、措施和应急预案体系的总纲。</a:t>
            </a:r>
            <a:endParaRPr lang="zh-CN" altLang="en-US" sz="2800">
              <a:ea typeface="宋体" panose="02010600030101010101" pitchFamily="2" charset="-122"/>
            </a:endParaRPr>
          </a:p>
          <a:p>
            <a:pPr>
              <a:spcBef>
                <a:spcPct val="20000"/>
              </a:spcBef>
              <a:buFontTx/>
              <a:buChar char="•"/>
            </a:pPr>
            <a:r>
              <a:rPr lang="zh-CN" altLang="en-US" sz="2800" b="1">
                <a:ea typeface="宋体" panose="02010600030101010101" pitchFamily="2" charset="-122"/>
              </a:rPr>
              <a:t>专项应急预案，</a:t>
            </a:r>
            <a:r>
              <a:rPr lang="zh-CN" altLang="en-US" sz="2800">
                <a:ea typeface="宋体" panose="02010600030101010101" pitchFamily="2" charset="-122"/>
              </a:rPr>
              <a:t>是指生产经营单位为应对某一种或者多种类型生产安全事故，或者针对重要生产设施、重大危险源、重大活动防止生产安全事故而制定的专项性工作方案。</a:t>
            </a:r>
            <a:endParaRPr lang="zh-CN" altLang="en-US" sz="2800">
              <a:ea typeface="宋体" panose="02010600030101010101" pitchFamily="2" charset="-122"/>
            </a:endParaRPr>
          </a:p>
          <a:p>
            <a:pPr>
              <a:spcBef>
                <a:spcPct val="20000"/>
              </a:spcBef>
              <a:buFontTx/>
              <a:buChar char="•"/>
            </a:pPr>
            <a:r>
              <a:rPr lang="zh-CN" altLang="en-US" sz="2800" b="1">
                <a:ea typeface="宋体" panose="02010600030101010101" pitchFamily="2" charset="-122"/>
              </a:rPr>
              <a:t>现场处置方案</a:t>
            </a:r>
            <a:r>
              <a:rPr lang="zh-CN" altLang="en-US" sz="2800">
                <a:ea typeface="宋体" panose="02010600030101010101" pitchFamily="2" charset="-122"/>
              </a:rPr>
              <a:t>，是指生产经营单位根据不同生产安全事故类型，针对具体场所、装置或者设施所制定的应急处置措施。</a:t>
            </a:r>
            <a:endParaRPr lang="zh-CN" altLang="en-US" sz="2800">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3"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5124" name="Rectangle 2"/>
          <p:cNvSpPr>
            <a:spLocks noChangeArrowheads="1"/>
          </p:cNvSpPr>
          <p:nvPr/>
        </p:nvSpPr>
        <p:spPr bwMode="auto">
          <a:xfrm>
            <a:off x="233363" y="1656715"/>
            <a:ext cx="8910637" cy="1900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a:ea typeface="宋体" panose="02010600030101010101" pitchFamily="2" charset="-122"/>
              </a:rPr>
              <a:t>第二章 应急预案的编制</a:t>
            </a:r>
            <a:endParaRPr lang="zh-CN" altLang="en-US" sz="2800">
              <a:ea typeface="宋体" panose="02010600030101010101" pitchFamily="2" charset="-122"/>
            </a:endParaRPr>
          </a:p>
          <a:p>
            <a:pPr>
              <a:spcBef>
                <a:spcPct val="20000"/>
              </a:spcBef>
              <a:buFontTx/>
              <a:buChar char="•"/>
            </a:pPr>
            <a:r>
              <a:rPr lang="zh-CN" altLang="en-US" sz="2800">
                <a:ea typeface="宋体" panose="02010600030101010101" pitchFamily="2" charset="-122"/>
              </a:rPr>
              <a:t>第七条 应急预案的编制应当遵循以人为本、依法依规、符合实际、注重实效的原则，以应急处置为核心，明确应急职责、规范应急程序、细化保障措施。</a:t>
            </a:r>
            <a:endParaRPr lang="zh-CN" altLang="en-US" sz="2800">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47"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6148" name="Rectangle 2"/>
          <p:cNvSpPr>
            <a:spLocks noChangeArrowheads="1"/>
          </p:cNvSpPr>
          <p:nvPr/>
        </p:nvSpPr>
        <p:spPr bwMode="auto">
          <a:xfrm>
            <a:off x="233998" y="1490980"/>
            <a:ext cx="8909050" cy="5174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第八条  应急预案的编制应当符合下列基本要求：</a:t>
            </a:r>
            <a:endParaRPr lang="zh-CN" altLang="en-US" sz="2800" b="1">
              <a:ea typeface="宋体" panose="02010600030101010101" pitchFamily="2" charset="-122"/>
            </a:endParaRPr>
          </a:p>
          <a:p>
            <a:pPr>
              <a:spcBef>
                <a:spcPct val="20000"/>
              </a:spcBef>
              <a:buFontTx/>
              <a:buChar char="•"/>
            </a:pPr>
            <a:r>
              <a:rPr lang="zh-CN" altLang="en-US" sz="2400" b="1">
                <a:ea typeface="宋体" panose="02010600030101010101" pitchFamily="2" charset="-122"/>
              </a:rPr>
              <a:t>（一）有关法律、法规、规章和标准的规定；</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（二）本地区、本部门、本单位的安全生产实际情况；</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（三）本地区、本部门、本单位的危险性分析情况；</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（四）应急组织和人员的职责分工明确，并有具体的落实措施；</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（五）有明确、具体的应急程序和处置措施，并与其应急能力相适应；</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（六）有明确的应急保障措施，满足本地区、本部门、本单位的应急工作需要；</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（七）应急预案基本要素齐全、完整，应急预案附件提供的信息准确；</a:t>
            </a:r>
            <a:endParaRPr lang="zh-CN" altLang="en-US" sz="2400" b="1">
              <a:ea typeface="宋体" panose="02010600030101010101" pitchFamily="2" charset="-122"/>
            </a:endParaRPr>
          </a:p>
          <a:p>
            <a:pPr>
              <a:spcBef>
                <a:spcPct val="20000"/>
              </a:spcBef>
              <a:buFontTx/>
              <a:buChar char="•"/>
            </a:pPr>
            <a:r>
              <a:rPr lang="zh-CN" altLang="en-US" sz="2400" b="1">
                <a:ea typeface="宋体" panose="02010600030101010101" pitchFamily="2" charset="-122"/>
              </a:rPr>
              <a:t>（八）应急预案内容与相关应急预案相互衔接。</a:t>
            </a:r>
            <a:endParaRPr lang="zh-CN" altLang="en-US" sz="24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1"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7172" name="Rectangle 2"/>
          <p:cNvSpPr>
            <a:spLocks noChangeArrowheads="1"/>
          </p:cNvSpPr>
          <p:nvPr/>
        </p:nvSpPr>
        <p:spPr bwMode="auto">
          <a:xfrm>
            <a:off x="232728" y="1648143"/>
            <a:ext cx="8910637" cy="7082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第十条 编制应急预案前，编制单位应当进行事故风险辨识、评估和应急资源调查。</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事故风险辨识、评估，是指针对不同事故种类及特点，识别存在的危险危害因素，分析事故可能产生的直接后果以及次生、衍生后果，评估各种后果的危害程度和影响范围，提出防范和控制事故风险措施的过程。</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应急资源调查，是指全面调查本地区、本单位第一时间可以调用的应急资源状况和合作区域内可以请求援助的应急资源状况，并结合事故风险辨识评估结论制定应急措施的过程。</a:t>
            </a:r>
            <a:endParaRPr lang="en-US" altLang="zh-CN" sz="2800" b="1">
              <a:solidFill>
                <a:srgbClr val="FF0000"/>
              </a:solidFill>
              <a:ea typeface="宋体" panose="02010600030101010101" pitchFamily="2" charset="-122"/>
            </a:endParaRPr>
          </a:p>
          <a:p>
            <a:pPr>
              <a:spcBef>
                <a:spcPct val="20000"/>
              </a:spcBef>
              <a:buFontTx/>
              <a:buChar char="•"/>
            </a:pPr>
            <a:endParaRPr lang="en-US" altLang="zh-CN" sz="2800" b="1">
              <a:solidFill>
                <a:srgbClr val="FF0000"/>
              </a:solidFill>
              <a:ea typeface="宋体" panose="02010600030101010101" pitchFamily="2" charset="-122"/>
            </a:endParaRPr>
          </a:p>
          <a:p>
            <a:pPr>
              <a:spcBef>
                <a:spcPct val="20000"/>
              </a:spcBef>
              <a:buFontTx/>
              <a:buChar char="•"/>
            </a:pPr>
            <a:endParaRPr lang="en-US" altLang="zh-CN" sz="2800" b="1">
              <a:solidFill>
                <a:srgbClr val="FF0000"/>
              </a:solidFill>
              <a:ea typeface="宋体" panose="02010600030101010101" pitchFamily="2" charset="-122"/>
            </a:endParaRPr>
          </a:p>
          <a:p>
            <a:pPr>
              <a:spcBef>
                <a:spcPct val="20000"/>
              </a:spcBef>
              <a:buFontTx/>
              <a:buChar char="•"/>
            </a:pPr>
            <a:endParaRPr lang="en-US" altLang="zh-CN" sz="2800" b="1">
              <a:solidFill>
                <a:srgbClr val="FF0000"/>
              </a:solidFill>
              <a:ea typeface="宋体" panose="02010600030101010101" pitchFamily="2" charset="-122"/>
            </a:endParaRPr>
          </a:p>
          <a:p>
            <a:pPr>
              <a:spcBef>
                <a:spcPct val="20000"/>
              </a:spcBef>
              <a:buFontTx/>
              <a:buChar char="•"/>
            </a:pPr>
            <a:endParaRPr lang="en-US" altLang="zh-CN" sz="2800" b="1">
              <a:solidFill>
                <a:srgbClr val="FF0000"/>
              </a:solidFill>
              <a:ea typeface="宋体" panose="02010600030101010101" pitchFamily="2" charset="-122"/>
            </a:endParaRPr>
          </a:p>
          <a:p>
            <a:pPr>
              <a:spcBef>
                <a:spcPct val="20000"/>
              </a:spcBef>
              <a:buFontTx/>
              <a:buChar char="•"/>
            </a:pPr>
            <a:endParaRPr lang="en-US" altLang="zh-CN" sz="2400">
              <a:solidFill>
                <a:srgbClr val="FF0000"/>
              </a:solidFill>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195"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8196" name="Rectangle 2"/>
          <p:cNvSpPr>
            <a:spLocks noChangeArrowheads="1"/>
          </p:cNvSpPr>
          <p:nvPr/>
        </p:nvSpPr>
        <p:spPr bwMode="auto">
          <a:xfrm>
            <a:off x="116523" y="1730058"/>
            <a:ext cx="89106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　第十二条 生产经营单位应当根据有关法律、法规、规章和相关标准，结合本单位组织管理体系、生产规模和可能发生的事故特点，与相关预案保持衔接，确立本单位的应急预案体系，编制相应的应急预案，并体现自救互救和先期处置等特点。</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　　第十三条 生产经营单位风险种类多、可能发生多种类型事故的，应当组织编制综合应急预案。</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　　综合应急预案应当规定应急组织机构及其职责、应急预案体系、事故风险描述、预警及信息报告、应急响应、保障措施、应急预案管理等内容。</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9220" name="Rectangle 2"/>
          <p:cNvSpPr>
            <a:spLocks noChangeArrowheads="1"/>
          </p:cNvSpPr>
          <p:nvPr/>
        </p:nvSpPr>
        <p:spPr bwMode="auto">
          <a:xfrm>
            <a:off x="232728" y="1716723"/>
            <a:ext cx="8910637" cy="4140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第十四条 对于某一种或者多种类型的事故风险，生产经营单位可以编制相应的专项应急预案，或将专项应急预案并入综合应急预案。</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专项应急预案应当规定应急指挥机构与职责、处置程序和措施等内容。</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第十六条 生产经营单位应急预案应当包括向上级应急管理机构报告的内容、应急组织机构和人员的联系方式、应急物资储备清单等附件信息。附件信息发生变化时，应当及时更新，确保准确有效。</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9220" name="Rectangle 2"/>
          <p:cNvSpPr>
            <a:spLocks noChangeArrowheads="1"/>
          </p:cNvSpPr>
          <p:nvPr/>
        </p:nvSpPr>
        <p:spPr bwMode="auto">
          <a:xfrm>
            <a:off x="232728" y="1716723"/>
            <a:ext cx="8910637"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第十九条 生产经营单位应当在编制应急预案的基础上，针对工作场所、岗位的特点，编制简明、实用、有效的应急处置卡。</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应急处置卡应当规定重点岗位、人员的应急处置程序和措施，以及相关联络人员和联系方式，便于从业人员携带。</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9220" name="Rectangle 2"/>
          <p:cNvSpPr>
            <a:spLocks noChangeArrowheads="1"/>
          </p:cNvSpPr>
          <p:nvPr/>
        </p:nvSpPr>
        <p:spPr bwMode="auto">
          <a:xfrm>
            <a:off x="232728" y="1716723"/>
            <a:ext cx="8910637" cy="4140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第三章 应急预案的评审、公布和备案</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第二十一条 矿山、金属冶炼企业和易燃易爆物品、危险化学品的生产、经营（带储存设施的，下同）、储存、</a:t>
            </a:r>
            <a:r>
              <a:rPr lang="zh-CN" altLang="en-US" sz="2800" b="1">
                <a:solidFill>
                  <a:srgbClr val="FF0000"/>
                </a:solidFill>
                <a:ea typeface="宋体" panose="02010600030101010101" pitchFamily="2" charset="-122"/>
              </a:rPr>
              <a:t>运输企业</a:t>
            </a:r>
            <a:r>
              <a:rPr lang="zh-CN" altLang="en-US" sz="2800" b="1">
                <a:ea typeface="宋体" panose="02010600030101010101" pitchFamily="2" charset="-122"/>
              </a:rPr>
              <a:t>，以及使用危险化学品达到国家规定数量的化工企业、烟花爆竹生产、批发经营企业和中型规模以上的其他生产经营单位，应当对本单位编制的应急预案进行评审，并形成书面评审纪要。</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前款规定以外的其他生产经营单位可以根据自身需要，对本单位编制的应急预案进行论证。</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9220" name="Rectangle 2"/>
          <p:cNvSpPr>
            <a:spLocks noChangeArrowheads="1"/>
          </p:cNvSpPr>
          <p:nvPr/>
        </p:nvSpPr>
        <p:spPr bwMode="auto">
          <a:xfrm>
            <a:off x="232728" y="1716723"/>
            <a:ext cx="8910637" cy="4140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第三章 应急预案的评审、公布和备案</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第二十三条 应急预案的评审或者论证应当注重基本要素的完整性、组织体系的合理性、应急处置程序和措施的针对性、应急保障措施的可行性、应急预案的衔接性等内容。</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第二十四条 生产经营单位的应急预案经评审或者论证后，由本单位主要负责人签署，向本单位从业人员公布，并及时发放到本单位有关部门、岗位和相关应急救援队伍。</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9"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9220" name="Rectangle 2"/>
          <p:cNvSpPr>
            <a:spLocks noChangeArrowheads="1"/>
          </p:cNvSpPr>
          <p:nvPr/>
        </p:nvSpPr>
        <p:spPr bwMode="auto">
          <a:xfrm>
            <a:off x="232728" y="1716723"/>
            <a:ext cx="8910637" cy="3193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第三章 应急预案的评审、公布和备案</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第二十六条 易燃易爆物品、危险化学品等危险物品的生产、经营、储存、</a:t>
            </a:r>
            <a:r>
              <a:rPr lang="zh-CN" altLang="en-US" sz="2800" b="1">
                <a:solidFill>
                  <a:srgbClr val="FF0000"/>
                </a:solidFill>
                <a:ea typeface="宋体" panose="02010600030101010101" pitchFamily="2" charset="-122"/>
              </a:rPr>
              <a:t>运输单位</a:t>
            </a:r>
            <a:r>
              <a:rPr lang="zh-CN" altLang="en-US" sz="2800" b="1">
                <a:ea typeface="宋体" panose="02010600030101010101" pitchFamily="2" charset="-122"/>
              </a:rPr>
              <a:t>，矿山、金属冶炼、</a:t>
            </a:r>
            <a:r>
              <a:rPr lang="zh-CN" altLang="en-US" sz="2800" b="1">
                <a:solidFill>
                  <a:srgbClr val="FF0000"/>
                </a:solidFill>
                <a:ea typeface="宋体" panose="02010600030101010101" pitchFamily="2" charset="-122"/>
              </a:rPr>
              <a:t>城市轨道交通运营、建筑施工单位</a:t>
            </a:r>
            <a:r>
              <a:rPr lang="zh-CN" altLang="en-US" sz="2800" b="1">
                <a:ea typeface="宋体" panose="02010600030101010101" pitchFamily="2" charset="-122"/>
              </a:rPr>
              <a:t>，应当在应急预案公布之日起20个工作日内，按照分级属地原则，向县级以上人民政府应急管理部门和其他负有安全生产监督管理职责的部门进行备案，并依法向社会公布。</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smtClean="0">
                <a:latin typeface="黑体" panose="02010609060101010101" pitchFamily="49" charset="-122"/>
                <a:ea typeface="黑体" panose="02010609060101010101" pitchFamily="49" charset="-122"/>
                <a:sym typeface="Arial" panose="020B0604020202020204" pitchFamily="34" charset="0"/>
              </a:rPr>
              <a:t>    坚持</a:t>
            </a:r>
            <a:r>
              <a:rPr lang="zh-CN" altLang="en-US" sz="2400" dirty="0">
                <a:latin typeface="黑体" panose="02010609060101010101" pitchFamily="49" charset="-122"/>
                <a:ea typeface="黑体" panose="02010609060101010101" pitchFamily="49" charset="-122"/>
                <a:sym typeface="Arial" panose="020B0604020202020204" pitchFamily="34" charset="0"/>
              </a:rPr>
              <a:t>标本兼治、综合治理，把</a:t>
            </a:r>
            <a:r>
              <a:rPr lang="zh-CN" altLang="en-US" sz="2400" b="1" dirty="0">
                <a:solidFill>
                  <a:srgbClr val="FF0000"/>
                </a:solidFill>
                <a:latin typeface="黑体" panose="02010609060101010101" pitchFamily="49" charset="-122"/>
                <a:ea typeface="黑体" panose="02010609060101010101" pitchFamily="49" charset="-122"/>
                <a:sym typeface="Arial" panose="020B0604020202020204" pitchFamily="34" charset="0"/>
              </a:rPr>
              <a:t>安全风险管控挺在隐患前面，把隐患排查治理挺在事故前面，扎实构建事故应急救援最后一道防线。</a:t>
            </a:r>
            <a:r>
              <a:rPr lang="zh-CN" altLang="en-US" sz="2400" dirty="0">
                <a:latin typeface="黑体" panose="02010609060101010101" pitchFamily="49" charset="-122"/>
                <a:ea typeface="黑体" panose="02010609060101010101" pitchFamily="49" charset="-122"/>
                <a:sym typeface="Arial" panose="020B0604020202020204" pitchFamily="34" charset="0"/>
              </a:rPr>
              <a:t>坚持关口前移，超前辨识预判岗位、企业、区域安全风险，通过实施制度、技术、工程、管理等措施，有效防控各类安全风险；加强过程管控，通过构建隐患排查治理体系和闭环管理制度，强化监管执法，及时发现和消除各类事故隐患，防患于未然；强化事后处置，及时、科学、有效应对各类重特大事故，最大限度减少事故伤亡人数、降低损害程度</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endParaRPr lang="en-US" altLang="zh-CN" sz="2400" dirty="0" smtClean="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关于印发</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标本兼治遏制重特大事故工作指南的</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通知安</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〔2016〕3</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67" name="TextBox 3"/>
          <p:cNvSpPr txBox="1">
            <a:spLocks noChangeArrowheads="1"/>
          </p:cNvSpPr>
          <p:nvPr/>
        </p:nvSpPr>
        <p:spPr bwMode="auto">
          <a:xfrm>
            <a:off x="548005" y="292100"/>
            <a:ext cx="79806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11268" name="Rectangle 2"/>
          <p:cNvSpPr>
            <a:spLocks noChangeArrowheads="1"/>
          </p:cNvSpPr>
          <p:nvPr/>
        </p:nvSpPr>
        <p:spPr bwMode="auto">
          <a:xfrm>
            <a:off x="232728" y="1580198"/>
            <a:ext cx="8910637" cy="5088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第四章  应急预案的实施</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第三十一条 各级人民政府应急管理部门应当将本部门应急预案的培训纳入安全生产培训工作计划，并组织实施本行政区域内重点生产经营单位的应急预案培训工作。</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生产经营单位应当组织开展本单位的应急预案、应急知识、自救互救和避险逃生技能的培训活动，使有关人员了解应急预案内容，熟悉应急职责、应急处置程序和措施。</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应急培训的时间、地点、内容、师资、参加人员和考核结果等情况应当如实记入本单位的安全生产教育和培训档案。</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291"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12292" name="Rectangle 2"/>
          <p:cNvSpPr>
            <a:spLocks noChangeArrowheads="1"/>
          </p:cNvSpPr>
          <p:nvPr/>
        </p:nvSpPr>
        <p:spPr bwMode="auto">
          <a:xfrm>
            <a:off x="116523" y="1634808"/>
            <a:ext cx="891063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　第三十三条 生产经营单位应当制定本单位的应急预案演练计划，根据本单位的事故风险特点，</a:t>
            </a:r>
            <a:r>
              <a:rPr lang="zh-CN" altLang="en-US" sz="2800" b="1">
                <a:solidFill>
                  <a:srgbClr val="FF0000"/>
                </a:solidFill>
                <a:ea typeface="宋体" panose="02010600030101010101" pitchFamily="2" charset="-122"/>
              </a:rPr>
              <a:t>每年至少组织一次综合应急预案演练或者专项应急预案演练，</a:t>
            </a:r>
            <a:r>
              <a:rPr lang="zh-CN" altLang="en-US" sz="2800" b="1">
                <a:ea typeface="宋体" panose="02010600030101010101" pitchFamily="2" charset="-122"/>
              </a:rPr>
              <a:t>每半年至少组织一次现场处置方案演练。</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易燃易爆物品、危险化学品等危险物品的生产、经营、储存、</a:t>
            </a:r>
            <a:r>
              <a:rPr lang="zh-CN" altLang="en-US" sz="2800" b="1">
                <a:solidFill>
                  <a:srgbClr val="FF0000"/>
                </a:solidFill>
                <a:ea typeface="宋体" panose="02010600030101010101" pitchFamily="2" charset="-122"/>
              </a:rPr>
              <a:t>运输单位</a:t>
            </a:r>
            <a:r>
              <a:rPr lang="zh-CN" altLang="en-US" sz="2800" b="1">
                <a:ea typeface="宋体" panose="02010600030101010101" pitchFamily="2" charset="-122"/>
              </a:rPr>
              <a:t>，矿山、金属冶炼、</a:t>
            </a:r>
            <a:r>
              <a:rPr lang="zh-CN" altLang="en-US" sz="2800" b="1">
                <a:solidFill>
                  <a:srgbClr val="FF0000"/>
                </a:solidFill>
                <a:ea typeface="宋体" panose="02010600030101010101" pitchFamily="2" charset="-122"/>
              </a:rPr>
              <a:t>城市轨道交通运营、建筑施工单位</a:t>
            </a:r>
            <a:r>
              <a:rPr lang="zh-CN" altLang="en-US" sz="2800" b="1">
                <a:ea typeface="宋体" panose="02010600030101010101" pitchFamily="2" charset="-122"/>
              </a:rPr>
              <a:t>，以及人员密集场所经营单位，</a:t>
            </a:r>
            <a:r>
              <a:rPr lang="zh-CN" altLang="en-US" sz="2800" b="1">
                <a:solidFill>
                  <a:srgbClr val="FF0000"/>
                </a:solidFill>
                <a:ea typeface="宋体" panose="02010600030101010101" pitchFamily="2" charset="-122"/>
              </a:rPr>
              <a:t>应当至少每半年组织一次生产安全事故应急预案演练</a:t>
            </a:r>
            <a:r>
              <a:rPr lang="zh-CN" altLang="en-US" sz="2800" b="1">
                <a:ea typeface="宋体" panose="02010600030101010101" pitchFamily="2" charset="-122"/>
              </a:rPr>
              <a:t>，并将演练情况报送所在地县级以上地方人民政府负有安全生产监督管理职责的部门。</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15"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13316" name="Rectangle 2"/>
          <p:cNvSpPr>
            <a:spLocks noChangeArrowheads="1"/>
          </p:cNvSpPr>
          <p:nvPr/>
        </p:nvSpPr>
        <p:spPr bwMode="auto">
          <a:xfrm>
            <a:off x="233363" y="2125663"/>
            <a:ext cx="89106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第三十四条 应急预案演练结束后，应急预案演练组织单位</a:t>
            </a:r>
            <a:r>
              <a:rPr lang="zh-CN" altLang="en-US" sz="2800" b="1">
                <a:solidFill>
                  <a:srgbClr val="FF0000"/>
                </a:solidFill>
                <a:ea typeface="宋体" panose="02010600030101010101" pitchFamily="2" charset="-122"/>
              </a:rPr>
              <a:t>应当对应急预案演练效果进行评估，撰写应急预案演练评估报告，分析存在的问题，并对应急预案提出修订意见。</a:t>
            </a:r>
            <a:endParaRPr lang="zh-CN" altLang="en-US" sz="2800" b="1">
              <a:solidFill>
                <a:srgbClr val="FF0000"/>
              </a:solidFill>
              <a:ea typeface="宋体" panose="02010600030101010101" pitchFamily="2" charset="-122"/>
            </a:endParaRPr>
          </a:p>
          <a:p>
            <a:pPr>
              <a:spcBef>
                <a:spcPct val="20000"/>
              </a:spcBef>
              <a:buFontTx/>
              <a:buChar char="•"/>
            </a:pPr>
            <a:r>
              <a:rPr lang="zh-CN" altLang="en-US" sz="2800" b="1">
                <a:ea typeface="宋体" panose="02010600030101010101" pitchFamily="2" charset="-122"/>
              </a:rPr>
              <a:t>第三十五条 应急预案编制单位应当建立应急预案定期评估制度，</a:t>
            </a:r>
            <a:r>
              <a:rPr lang="zh-CN" altLang="en-US" sz="2800" b="1">
                <a:solidFill>
                  <a:srgbClr val="FF0000"/>
                </a:solidFill>
                <a:ea typeface="宋体" panose="02010600030101010101" pitchFamily="2" charset="-122"/>
              </a:rPr>
              <a:t>对预案内容的针对性和实用性进行分析，并对应急预案是否需要修订作出结论。</a:t>
            </a:r>
            <a:endParaRPr lang="zh-CN" altLang="en-US" sz="2800" b="1">
              <a:solidFill>
                <a:srgbClr val="FF0000"/>
              </a:solidFill>
              <a:ea typeface="宋体" panose="02010600030101010101" pitchFamily="2" charset="-122"/>
            </a:endParaRPr>
          </a:p>
          <a:p>
            <a:pPr>
              <a:spcBef>
                <a:spcPct val="20000"/>
              </a:spcBef>
              <a:buFontTx/>
              <a:buChar char="•"/>
            </a:pPr>
            <a:r>
              <a:rPr lang="zh-CN" altLang="en-US" sz="2800" b="1">
                <a:ea typeface="宋体" panose="02010600030101010101" pitchFamily="2" charset="-122"/>
              </a:rPr>
              <a:t>矿山、金属冶炼、建筑施工企业和易燃易爆物品、危险化学品等危险物品的生产、经营、储存、</a:t>
            </a:r>
            <a:r>
              <a:rPr lang="zh-CN" altLang="en-US" sz="2800" b="1">
                <a:solidFill>
                  <a:srgbClr val="FF0000"/>
                </a:solidFill>
                <a:ea typeface="宋体" panose="02010600030101010101" pitchFamily="2" charset="-122"/>
              </a:rPr>
              <a:t>运输企业，应当每三年进行一次应急预案评估。</a:t>
            </a:r>
            <a:endParaRPr lang="zh-CN" altLang="en-US" sz="2800" b="1">
              <a:solidFill>
                <a:srgbClr val="FF0000"/>
              </a:solidFill>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3"/>
          <p:cNvSpPr>
            <a:spLocks noChangeShapeType="1"/>
          </p:cNvSpPr>
          <p:nvPr/>
        </p:nvSpPr>
        <p:spPr bwMode="auto">
          <a:xfrm>
            <a:off x="547688" y="149066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15" name="TextBox 3"/>
          <p:cNvSpPr txBox="1">
            <a:spLocks noChangeArrowheads="1"/>
          </p:cNvSpPr>
          <p:nvPr/>
        </p:nvSpPr>
        <p:spPr bwMode="auto">
          <a:xfrm>
            <a:off x="692150" y="290513"/>
            <a:ext cx="799306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华文新魏" panose="02010800040101010101" pitchFamily="2" charset="-122"/>
              </a:defRPr>
            </a:lvl1pPr>
            <a:lvl2pPr marL="742950" indent="-285750">
              <a:defRPr>
                <a:solidFill>
                  <a:schemeClr val="tx1"/>
                </a:solidFill>
                <a:latin typeface="Arial" panose="020B0604020202020204" pitchFamily="34" charset="0"/>
                <a:ea typeface="华文新魏" panose="02010800040101010101" pitchFamily="2" charset="-122"/>
              </a:defRPr>
            </a:lvl2pPr>
            <a:lvl3pPr marL="1143000" indent="-228600">
              <a:defRPr>
                <a:solidFill>
                  <a:schemeClr val="tx1"/>
                </a:solidFill>
                <a:latin typeface="Arial" panose="020B0604020202020204" pitchFamily="34" charset="0"/>
                <a:ea typeface="华文新魏" panose="02010800040101010101" pitchFamily="2" charset="-122"/>
              </a:defRPr>
            </a:lvl3pPr>
            <a:lvl4pPr marL="1600200" indent="-228600">
              <a:defRPr>
                <a:solidFill>
                  <a:schemeClr val="tx1"/>
                </a:solidFill>
                <a:latin typeface="Arial" panose="020B0604020202020204" pitchFamily="34" charset="0"/>
                <a:ea typeface="华文新魏" panose="02010800040101010101" pitchFamily="2" charset="-122"/>
              </a:defRPr>
            </a:lvl4pPr>
            <a:lvl5pPr marL="2057400" indent="-228600">
              <a:defRPr>
                <a:solidFill>
                  <a:schemeClr val="tx1"/>
                </a:solidFill>
                <a:latin typeface="Arial" panose="020B0604020202020204" pitchFamily="34" charset="0"/>
                <a:ea typeface="华文新魏" panose="0201080004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华文新魏" panose="02010800040101010101" pitchFamily="2" charset="-122"/>
              </a:defRPr>
            </a:lvl9pPr>
          </a:lstStyle>
          <a:p>
            <a:pPr algn="ctr" eaLnBrk="1" hangingPunct="1"/>
            <a:r>
              <a:rPr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《应急管理部关于修改〈生产安全事故应急预案管理办法〉的决定》</a:t>
            </a:r>
            <a:endParaRPr lang="en-US" altLang="zh-CN" sz="3600" b="1">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
        <p:nvSpPr>
          <p:cNvPr id="13316" name="Rectangle 2"/>
          <p:cNvSpPr>
            <a:spLocks noChangeArrowheads="1"/>
          </p:cNvSpPr>
          <p:nvPr/>
        </p:nvSpPr>
        <p:spPr bwMode="auto">
          <a:xfrm>
            <a:off x="232728" y="1490663"/>
            <a:ext cx="8910637" cy="491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800" b="1">
                <a:ea typeface="宋体" panose="02010600030101010101" pitchFamily="2" charset="-122"/>
              </a:rPr>
              <a:t>第三十六条 有下列情形之一的，应急预案应当及时修订并归档：</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（一）依据的法律、法规、规章、标准及上位预案中的有关规定发生重大变化的；</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（二）应急指挥机构及其职责发生调整的；</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（三）安全生产面临的风险发生重大变化的；</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（四）重要应急资源发生重大变化的；</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（五）在应急演练和事故应急救援中发现需要修订预案的重大问题的；</a:t>
            </a:r>
            <a:endParaRPr lang="zh-CN" altLang="en-US" sz="2800" b="1">
              <a:ea typeface="宋体" panose="02010600030101010101" pitchFamily="2" charset="-122"/>
            </a:endParaRPr>
          </a:p>
          <a:p>
            <a:pPr>
              <a:spcBef>
                <a:spcPct val="20000"/>
              </a:spcBef>
              <a:buFontTx/>
              <a:buChar char="•"/>
            </a:pPr>
            <a:r>
              <a:rPr lang="zh-CN" altLang="en-US" sz="2800" b="1">
                <a:ea typeface="宋体" panose="02010600030101010101" pitchFamily="2" charset="-122"/>
              </a:rPr>
              <a:t>（六）编制单位认为应当修订的其他情况。</a:t>
            </a:r>
            <a:endParaRPr lang="zh-CN" altLang="en-US" sz="2800" b="1">
              <a:ea typeface="宋体" panose="02010600030101010101" pitchFamily="2" charset="-122"/>
            </a:endParaRPr>
          </a:p>
        </p:txBody>
      </p:sp>
    </p:spTree>
  </p:cSld>
  <p:clrMapOvr>
    <a:masterClrMapping/>
  </p:clrMapOvr>
  <p:transition>
    <p:wipe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7" name="Rectangle 3"/>
          <p:cNvSpPr>
            <a:spLocks noGrp="1" noChangeArrowheads="1"/>
          </p:cNvSpPr>
          <p:nvPr>
            <p:ph type="body" idx="1"/>
          </p:nvPr>
        </p:nvSpPr>
        <p:spPr>
          <a:xfrm>
            <a:off x="252060" y="1845022"/>
            <a:ext cx="8763000" cy="4267200"/>
          </a:xfrm>
        </p:spPr>
        <p:txBody>
          <a:bodyPr/>
          <a:lstStyle/>
          <a:p>
            <a:pPr>
              <a:lnSpc>
                <a:spcPct val="90000"/>
              </a:lnSpc>
              <a:buClr>
                <a:schemeClr val="accent2"/>
              </a:buClr>
              <a:buFont typeface="Wingdings" panose="05000000000000000000" pitchFamily="2" charset="2"/>
              <a:buNone/>
            </a:pPr>
            <a:endParaRPr lang="zh-CN" altLang="en-US" sz="3600" dirty="0" smtClean="0">
              <a:latin typeface="Times New Roman" panose="02020603050405020304" pitchFamily="18" charset="0"/>
              <a:ea typeface="黑体" panose="02010609060101010101" pitchFamily="49" charset="-122"/>
            </a:endParaRPr>
          </a:p>
          <a:p>
            <a:pPr>
              <a:lnSpc>
                <a:spcPct val="90000"/>
              </a:lnSpc>
              <a:buClr>
                <a:schemeClr val="accent2"/>
              </a:buClr>
              <a:buFont typeface="Wingdings" panose="05000000000000000000" pitchFamily="2" charset="2"/>
              <a:buNone/>
            </a:pPr>
            <a:r>
              <a:rPr lang="zh-CN" altLang="en-US" sz="2800" b="1" dirty="0" smtClean="0">
                <a:latin typeface="黑体" panose="02010609060101010101" pitchFamily="49" charset="-122"/>
                <a:ea typeface="黑体" panose="02010609060101010101" pitchFamily="49" charset="-122"/>
              </a:rPr>
              <a:t>  </a:t>
            </a:r>
            <a:endParaRPr lang="en-US" altLang="zh-CN" sz="2800" b="1" dirty="0" smtClean="0">
              <a:latin typeface="黑体" panose="02010609060101010101" pitchFamily="49" charset="-122"/>
              <a:ea typeface="黑体" panose="02010609060101010101" pitchFamily="49" charset="-122"/>
            </a:endParaRPr>
          </a:p>
          <a:p>
            <a:pPr>
              <a:lnSpc>
                <a:spcPct val="90000"/>
              </a:lnSpc>
              <a:buClr>
                <a:schemeClr val="accent2"/>
              </a:buClr>
              <a:buFont typeface="Wingdings" panose="05000000000000000000" pitchFamily="2" charset="2"/>
              <a:buNone/>
            </a:pPr>
            <a:endParaRPr lang="en-US" altLang="zh-CN" sz="2800" b="1" dirty="0">
              <a:latin typeface="黑体" panose="02010609060101010101" pitchFamily="49" charset="-122"/>
              <a:ea typeface="黑体" panose="02010609060101010101" pitchFamily="49" charset="-122"/>
            </a:endParaRPr>
          </a:p>
        </p:txBody>
      </p:sp>
      <p:sp>
        <p:nvSpPr>
          <p:cNvPr id="2" name="矩形 1"/>
          <p:cNvSpPr/>
          <p:nvPr/>
        </p:nvSpPr>
        <p:spPr>
          <a:xfrm>
            <a:off x="3132020" y="629539"/>
            <a:ext cx="3577956" cy="830997"/>
          </a:xfrm>
          <a:prstGeom prst="rect">
            <a:avLst/>
          </a:prstGeom>
        </p:spPr>
        <p:txBody>
          <a:bodyPr wrap="square">
            <a:spAutoFit/>
          </a:bodyPr>
          <a:lstStyle/>
          <a:p>
            <a:r>
              <a:rPr lang="zh-CN" altLang="en-US" sz="4800" dirty="0" smtClean="0">
                <a:solidFill>
                  <a:srgbClr val="FF0000"/>
                </a:solidFill>
                <a:effectLst>
                  <a:outerShdw blurRad="38100" dist="38100" dir="2700000" algn="tl">
                    <a:srgbClr val="000000">
                      <a:alpha val="43137"/>
                    </a:srgbClr>
                  </a:outerShdw>
                </a:effectLst>
                <a:latin typeface="方正大黑简体"/>
                <a:ea typeface="黑体" panose="02010609060101010101" pitchFamily="49" charset="-122"/>
              </a:rPr>
              <a:t>结束语 </a:t>
            </a:r>
            <a:endParaRPr lang="zh-CN" altLang="en-US" sz="4800" dirty="0">
              <a:solidFill>
                <a:srgbClr val="000000"/>
              </a:solidFill>
              <a:effectLst>
                <a:outerShdw blurRad="38100" dist="38100" dir="2700000" algn="tl">
                  <a:srgbClr val="000000">
                    <a:alpha val="43137"/>
                  </a:srgbClr>
                </a:outerShdw>
              </a:effectLst>
              <a:latin typeface="方正大黑简体"/>
            </a:endParaRPr>
          </a:p>
        </p:txBody>
      </p:sp>
      <p:sp>
        <p:nvSpPr>
          <p:cNvPr id="4" name="内容占位符 2"/>
          <p:cNvSpPr txBox="1"/>
          <p:nvPr/>
        </p:nvSpPr>
        <p:spPr bwMode="auto">
          <a:xfrm>
            <a:off x="396058" y="1701023"/>
            <a:ext cx="8445597" cy="453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endParaRPr lang="zh-CN" altLang="en-US" sz="2400" b="1" dirty="0">
              <a:latin typeface="黑体" panose="02010609060101010101" pitchFamily="49" charset="-122"/>
              <a:ea typeface="黑体" panose="02010609060101010101" pitchFamily="49" charset="-122"/>
            </a:endParaRPr>
          </a:p>
        </p:txBody>
      </p:sp>
      <p:sp>
        <p:nvSpPr>
          <p:cNvPr id="5" name="内容占位符 2"/>
          <p:cNvSpPr txBox="1"/>
          <p:nvPr/>
        </p:nvSpPr>
        <p:spPr bwMode="auto">
          <a:xfrm>
            <a:off x="409034" y="1701021"/>
            <a:ext cx="8445597" cy="453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zh-CN" altLang="en-US" sz="3600" b="1" dirty="0" smtClean="0">
                <a:latin typeface="黑体" panose="02010609060101010101" pitchFamily="49" charset="-122"/>
                <a:ea typeface="黑体" panose="02010609060101010101" pitchFamily="49" charset="-122"/>
              </a:rPr>
              <a:t>   齐心协力、</a:t>
            </a:r>
            <a:r>
              <a:rPr lang="zh-CN" altLang="en-US" sz="3600" b="1" dirty="0">
                <a:latin typeface="黑体" panose="02010609060101010101" pitchFamily="49" charset="-122"/>
                <a:ea typeface="黑体" panose="02010609060101010101" pitchFamily="49" charset="-122"/>
              </a:rPr>
              <a:t>确保</a:t>
            </a:r>
            <a:r>
              <a:rPr lang="zh-CN" altLang="en-US" sz="3600" b="1" dirty="0" smtClean="0">
                <a:latin typeface="黑体" panose="02010609060101010101" pitchFamily="49" charset="-122"/>
                <a:ea typeface="黑体" panose="02010609060101010101" pitchFamily="49" charset="-122"/>
              </a:rPr>
              <a:t>安全</a:t>
            </a:r>
            <a:endParaRPr lang="en-US" altLang="zh-CN" sz="3600" b="1" dirty="0" smtClean="0">
              <a:latin typeface="黑体" panose="02010609060101010101" pitchFamily="49" charset="-122"/>
              <a:ea typeface="黑体" panose="02010609060101010101" pitchFamily="49" charset="-122"/>
            </a:endParaRPr>
          </a:p>
          <a:p>
            <a:pPr marL="0" indent="0">
              <a:buNone/>
            </a:pPr>
            <a:r>
              <a:rPr lang="en-US" altLang="zh-CN" sz="2400" b="1" dirty="0">
                <a:latin typeface="黑体" panose="02010609060101010101" pitchFamily="49" charset="-122"/>
                <a:ea typeface="黑体" panose="02010609060101010101" pitchFamily="49" charset="-122"/>
              </a:rPr>
              <a:t> </a:t>
            </a:r>
            <a:r>
              <a:rPr lang="en-US" altLang="zh-CN" sz="2400" b="1" dirty="0" smtClean="0">
                <a:latin typeface="黑体" panose="02010609060101010101" pitchFamily="49" charset="-122"/>
                <a:ea typeface="黑体" panose="02010609060101010101" pitchFamily="49" charset="-122"/>
              </a:rPr>
              <a:t>    </a:t>
            </a:r>
            <a:r>
              <a:rPr lang="zh-CN" altLang="en-US" sz="2400" b="1" dirty="0" smtClean="0">
                <a:latin typeface="黑体" panose="02010609060101010101" pitchFamily="49" charset="-122"/>
                <a:ea typeface="黑体" panose="02010609060101010101" pitchFamily="49" charset="-122"/>
              </a:rPr>
              <a:t>“木桶定律”</a:t>
            </a:r>
            <a:r>
              <a:rPr lang="zh-CN" altLang="en-US" sz="2400" b="1" dirty="0">
                <a:latin typeface="黑体" panose="02010609060101010101" pitchFamily="49" charset="-122"/>
                <a:ea typeface="黑体" panose="02010609060101010101" pitchFamily="49" charset="-122"/>
              </a:rPr>
              <a:t>的</a:t>
            </a:r>
            <a:r>
              <a:rPr lang="zh-CN" altLang="en-US" sz="2400" b="1" dirty="0" smtClean="0">
                <a:latin typeface="黑体" panose="02010609060101010101" pitchFamily="49" charset="-122"/>
                <a:ea typeface="黑体" panose="02010609060101010101" pitchFamily="49" charset="-122"/>
              </a:rPr>
              <a:t>启示</a:t>
            </a:r>
            <a:endParaRPr lang="en-US" altLang="zh-CN" sz="2400" b="1" dirty="0" smtClean="0">
              <a:latin typeface="黑体" panose="02010609060101010101" pitchFamily="49" charset="-122"/>
              <a:ea typeface="黑体" panose="02010609060101010101" pitchFamily="49" charset="-122"/>
            </a:endParaRPr>
          </a:p>
          <a:p>
            <a:pPr marL="0" indent="0">
              <a:buNone/>
            </a:pPr>
            <a:r>
              <a:rPr lang="zh-CN" altLang="en-US" sz="2400" b="1" dirty="0" smtClean="0">
                <a:latin typeface="黑体" panose="02010609060101010101" pitchFamily="49" charset="-122"/>
                <a:ea typeface="黑体" panose="02010609060101010101" pitchFamily="49" charset="-122"/>
              </a:rPr>
              <a:t>     来源于</a:t>
            </a:r>
            <a:r>
              <a:rPr lang="zh-CN" altLang="en-US" sz="2400" b="1" dirty="0">
                <a:latin typeface="黑体" panose="02010609060101010101" pitchFamily="49" charset="-122"/>
                <a:ea typeface="黑体" panose="02010609060101010101" pitchFamily="49" charset="-122"/>
              </a:rPr>
              <a:t>一个简单的道理，一桶水的盛水量取决于桶壁上最短的那块木板。由此可以推断出，只有将桶壁上最短的木板加长，木桶的容量才能增加</a:t>
            </a:r>
            <a:r>
              <a:rPr lang="zh-CN" altLang="en-US" sz="2400" b="1" dirty="0" smtClean="0">
                <a:latin typeface="黑体" panose="02010609060101010101" pitchFamily="49" charset="-122"/>
                <a:ea typeface="黑体" panose="02010609060101010101" pitchFamily="49" charset="-122"/>
              </a:rPr>
              <a:t>。</a:t>
            </a:r>
            <a:endParaRPr lang="en-US" altLang="zh-CN" sz="2400" b="1" dirty="0" smtClean="0">
              <a:latin typeface="黑体" panose="02010609060101010101" pitchFamily="49" charset="-122"/>
              <a:ea typeface="黑体" panose="02010609060101010101" pitchFamily="49" charset="-122"/>
            </a:endParaRPr>
          </a:p>
          <a:p>
            <a:pPr marL="0" indent="0">
              <a:buNone/>
            </a:pPr>
            <a:r>
              <a:rPr lang="en-US" altLang="zh-CN" sz="2400" b="1" dirty="0">
                <a:latin typeface="黑体" panose="02010609060101010101" pitchFamily="49" charset="-122"/>
                <a:ea typeface="黑体" panose="02010609060101010101" pitchFamily="49" charset="-122"/>
              </a:rPr>
              <a:t> </a:t>
            </a:r>
            <a:r>
              <a:rPr lang="en-US" altLang="zh-CN" sz="2400" b="1" dirty="0" smtClean="0">
                <a:latin typeface="黑体" panose="02010609060101010101" pitchFamily="49" charset="-122"/>
                <a:ea typeface="黑体" panose="02010609060101010101" pitchFamily="49" charset="-122"/>
              </a:rPr>
              <a:t>   </a:t>
            </a:r>
            <a:r>
              <a:rPr lang="zh-CN" altLang="en-US" sz="2400" b="1" dirty="0" smtClean="0">
                <a:latin typeface="黑体" panose="02010609060101010101" pitchFamily="49" charset="-122"/>
                <a:ea typeface="黑体" panose="02010609060101010101" pitchFamily="49" charset="-122"/>
              </a:rPr>
              <a:t>“木桶定律”</a:t>
            </a:r>
            <a:r>
              <a:rPr lang="zh-CN" altLang="en-US" sz="2400" b="1" dirty="0">
                <a:latin typeface="黑体" panose="02010609060101010101" pitchFamily="49" charset="-122"/>
                <a:ea typeface="黑体" panose="02010609060101010101" pitchFamily="49" charset="-122"/>
              </a:rPr>
              <a:t>带给我们的启示是，决定一</a:t>
            </a:r>
            <a:r>
              <a:rPr lang="zh-CN" altLang="en-US" sz="2400" b="1" dirty="0" smtClean="0">
                <a:latin typeface="黑体" panose="02010609060101010101" pitchFamily="49" charset="-122"/>
                <a:ea typeface="黑体" panose="02010609060101010101" pitchFamily="49" charset="-122"/>
              </a:rPr>
              <a:t>个</a:t>
            </a:r>
            <a:r>
              <a:rPr lang="zh-CN" altLang="en-US" sz="2400" b="1" dirty="0">
                <a:latin typeface="黑体" panose="02010609060101010101" pitchFamily="49" charset="-122"/>
                <a:ea typeface="黑体" panose="02010609060101010101" pitchFamily="49" charset="-122"/>
              </a:rPr>
              <a:t>工程</a:t>
            </a:r>
            <a:r>
              <a:rPr lang="zh-CN" altLang="en-US" sz="2400" b="1" dirty="0" smtClean="0">
                <a:latin typeface="黑体" panose="02010609060101010101" pitchFamily="49" charset="-122"/>
                <a:ea typeface="黑体" panose="02010609060101010101" pitchFamily="49" charset="-122"/>
              </a:rPr>
              <a:t>的</a:t>
            </a:r>
            <a:r>
              <a:rPr lang="zh-CN" altLang="en-US" sz="2400" b="1" dirty="0">
                <a:latin typeface="黑体" panose="02010609060101010101" pitchFamily="49" charset="-122"/>
                <a:ea typeface="黑体" panose="02010609060101010101" pitchFamily="49" charset="-122"/>
              </a:rPr>
              <a:t>安全管理水平的高低，不是能力最强</a:t>
            </a:r>
            <a:r>
              <a:rPr lang="zh-CN" altLang="en-US" sz="2400" b="1" dirty="0" smtClean="0">
                <a:latin typeface="黑体" panose="02010609060101010101" pitchFamily="49" charset="-122"/>
                <a:ea typeface="黑体" panose="02010609060101010101" pitchFamily="49" charset="-122"/>
              </a:rPr>
              <a:t>的标段，</a:t>
            </a:r>
            <a:r>
              <a:rPr lang="zh-CN" altLang="en-US" sz="2400" b="1" dirty="0">
                <a:latin typeface="黑体" panose="02010609060101010101" pitchFamily="49" charset="-122"/>
                <a:ea typeface="黑体" panose="02010609060101010101" pitchFamily="49" charset="-122"/>
              </a:rPr>
              <a:t>而是能力最弱</a:t>
            </a:r>
            <a:r>
              <a:rPr lang="zh-CN" altLang="en-US" sz="2400" b="1" dirty="0" smtClean="0">
                <a:latin typeface="黑体" panose="02010609060101010101" pitchFamily="49" charset="-122"/>
                <a:ea typeface="黑体" panose="02010609060101010101" pitchFamily="49" charset="-122"/>
              </a:rPr>
              <a:t>的标段。 </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142875" y="4460875"/>
            <a:ext cx="4389438" cy="2396418"/>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7242" tIns="43621" rIns="87242" bIns="43621">
            <a:spAutoFit/>
          </a:bodyPr>
          <a:lstStyle/>
          <a:p>
            <a:pPr algn="just">
              <a:lnSpc>
                <a:spcPct val="110000"/>
              </a:lnSpc>
            </a:pPr>
            <a:r>
              <a:rPr lang="zh-CN" altLang="en-US" sz="28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田</a:t>
            </a:r>
            <a:r>
              <a:rPr lang="zh-CN" altLang="en-US" sz="2800" b="1" dirty="0">
                <a:solidFill>
                  <a:srgbClr val="0000FF"/>
                </a:solidFill>
                <a:latin typeface="黑体" panose="02010609060101010101" pitchFamily="49" charset="-122"/>
                <a:ea typeface="黑体" panose="02010609060101010101" pitchFamily="49" charset="-122"/>
                <a:sym typeface="黑体" panose="02010609060101010101" pitchFamily="49" charset="-122"/>
              </a:rPr>
              <a:t>建</a:t>
            </a:r>
            <a:endParaRPr lang="zh-CN" altLang="en-US" sz="2800" b="1" dirty="0">
              <a:solidFill>
                <a:srgbClr val="0000FF"/>
              </a:solidFill>
              <a:latin typeface="黑体" panose="02010609060101010101" pitchFamily="49" charset="-122"/>
              <a:ea typeface="黑体" panose="02010609060101010101" pitchFamily="49" charset="-122"/>
              <a:sym typeface="黑体" panose="02010609060101010101" pitchFamily="49" charset="-122"/>
            </a:endParaRPr>
          </a:p>
          <a:p>
            <a:pPr algn="just">
              <a:lnSpc>
                <a:spcPct val="140000"/>
              </a:lnSpc>
            </a:pPr>
            <a:r>
              <a:rPr lang="zh-CN" altLang="en-US" sz="2000" b="1" dirty="0">
                <a:solidFill>
                  <a:srgbClr val="0000FF"/>
                </a:solidFill>
                <a:latin typeface="黑体" panose="02010609060101010101" pitchFamily="49" charset="-122"/>
                <a:ea typeface="黑体" panose="02010609060101010101" pitchFamily="49" charset="-122"/>
                <a:sym typeface="黑体" panose="02010609060101010101" pitchFamily="49" charset="-122"/>
              </a:rPr>
              <a:t>交通运输部科学研究</a:t>
            </a:r>
            <a:r>
              <a:rPr lang="zh-CN" altLang="en-US"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院</a:t>
            </a:r>
            <a:endParaRPr lang="en-US" altLang="zh-CN"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endParaRPr>
          </a:p>
          <a:p>
            <a:pPr algn="just">
              <a:lnSpc>
                <a:spcPct val="140000"/>
              </a:lnSpc>
            </a:pPr>
            <a:r>
              <a:rPr lang="zh-CN" altLang="en-US"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交通安全与应急研究中心</a:t>
            </a:r>
            <a:endParaRPr lang="en-US" altLang="zh-CN"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endParaRPr>
          </a:p>
          <a:p>
            <a:pPr algn="just">
              <a:lnSpc>
                <a:spcPct val="140000"/>
              </a:lnSpc>
            </a:pPr>
            <a:r>
              <a:rPr lang="zh-CN" altLang="en-US"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手机</a:t>
            </a:r>
            <a:r>
              <a:rPr lang="zh-CN" altLang="en-US" sz="2000" b="1" dirty="0">
                <a:solidFill>
                  <a:srgbClr val="0000FF"/>
                </a:solidFill>
                <a:latin typeface="黑体" panose="02010609060101010101" pitchFamily="49" charset="-122"/>
                <a:ea typeface="黑体" panose="02010609060101010101" pitchFamily="49" charset="-122"/>
                <a:sym typeface="黑体" panose="02010609060101010101" pitchFamily="49" charset="-122"/>
              </a:rPr>
              <a:t>：</a:t>
            </a:r>
            <a:r>
              <a:rPr lang="en-US" altLang="zh-CN" sz="2000" b="1" dirty="0">
                <a:solidFill>
                  <a:srgbClr val="0000FF"/>
                </a:solidFill>
                <a:latin typeface="黑体" panose="02010609060101010101" pitchFamily="49" charset="-122"/>
                <a:ea typeface="黑体" panose="02010609060101010101" pitchFamily="49" charset="-122"/>
                <a:sym typeface="黑体" panose="02010609060101010101" pitchFamily="49" charset="-122"/>
              </a:rPr>
              <a:t>13810467051</a:t>
            </a:r>
            <a:endParaRPr lang="zh-CN" altLang="en-US" sz="2000" b="1" dirty="0">
              <a:solidFill>
                <a:srgbClr val="0000FF"/>
              </a:solidFill>
              <a:latin typeface="黑体" panose="02010609060101010101" pitchFamily="49" charset="-122"/>
              <a:ea typeface="黑体" panose="02010609060101010101" pitchFamily="49" charset="-122"/>
              <a:sym typeface="黑体" panose="02010609060101010101" pitchFamily="49" charset="-122"/>
            </a:endParaRPr>
          </a:p>
          <a:p>
            <a:pPr>
              <a:lnSpc>
                <a:spcPct val="80000"/>
              </a:lnSpc>
            </a:pPr>
            <a:r>
              <a:rPr lang="en-US" altLang="zh-CN"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e-mail:273897604@qq.com</a:t>
            </a:r>
            <a:endParaRPr lang="en-US" altLang="zh-CN"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endParaRPr>
          </a:p>
          <a:p>
            <a:pPr>
              <a:lnSpc>
                <a:spcPct val="80000"/>
              </a:lnSpc>
            </a:pPr>
            <a:r>
              <a:rPr lang="en-US" altLang="zh-CN" sz="2000" b="1" dirty="0">
                <a:solidFill>
                  <a:srgbClr val="0000FF"/>
                </a:solidFill>
                <a:latin typeface="黑体" panose="02010609060101010101" pitchFamily="49" charset="-122"/>
                <a:ea typeface="黑体" panose="02010609060101010101" pitchFamily="49" charset="-122"/>
                <a:sym typeface="黑体" panose="02010609060101010101" pitchFamily="49" charset="-122"/>
              </a:rPr>
              <a:t>QQ</a:t>
            </a:r>
            <a:r>
              <a:rPr lang="en-US" altLang="zh-CN" sz="20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:273897604</a:t>
            </a:r>
            <a:r>
              <a:rPr lang="en-US" altLang="zh-CN" sz="2400" b="1" dirty="0" smtClean="0">
                <a:solidFill>
                  <a:srgbClr val="0000FF"/>
                </a:solidFill>
                <a:latin typeface="黑体" panose="02010609060101010101" pitchFamily="49" charset="-122"/>
                <a:ea typeface="黑体" panose="02010609060101010101" pitchFamily="49" charset="-122"/>
                <a:sym typeface="黑体" panose="02010609060101010101" pitchFamily="49" charset="-122"/>
              </a:rPr>
              <a:t> </a:t>
            </a:r>
            <a:endParaRPr lang="zh-CN" altLang="en-US" b="1" dirty="0">
              <a:solidFill>
                <a:srgbClr val="0000FF"/>
              </a:solidFill>
            </a:endParaRPr>
          </a:p>
        </p:txBody>
      </p:sp>
      <p:sp>
        <p:nvSpPr>
          <p:cNvPr id="14339" name="Text Box 4"/>
          <p:cNvSpPr>
            <a:spLocks noChangeArrowheads="1"/>
          </p:cNvSpPr>
          <p:nvPr/>
        </p:nvSpPr>
        <p:spPr bwMode="auto">
          <a:xfrm>
            <a:off x="1003569" y="1760330"/>
            <a:ext cx="6642100" cy="2486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7275" tIns="53638" rIns="107275" bIns="53638">
            <a:spAutoFit/>
          </a:bodyPr>
          <a:lstStyle/>
          <a:p>
            <a:pPr algn="ctr">
              <a:lnSpc>
                <a:spcPct val="120000"/>
              </a:lnSpc>
            </a:pPr>
            <a:r>
              <a:rPr lang="zh-CN" altLang="en-US" sz="14100" dirty="0">
                <a:solidFill>
                  <a:srgbClr val="0000CC"/>
                </a:solidFill>
                <a:latin typeface="Comic Sans MS" panose="030F0702030302020204" pitchFamily="66" charset="0"/>
                <a:ea typeface="隶书" panose="02010509060101010101" pitchFamily="49" charset="-122"/>
                <a:sym typeface="Comic Sans MS" panose="030F0702030302020204" pitchFamily="66" charset="0"/>
              </a:rPr>
              <a:t>谢 谢！</a:t>
            </a:r>
            <a:endParaRPr lang="zh-CN" altLang="en-US" sz="14100" dirty="0">
              <a:solidFill>
                <a:srgbClr val="0000CC"/>
              </a:solidFill>
              <a:latin typeface="Comic Sans MS" panose="030F0702030302020204" pitchFamily="66" charset="0"/>
              <a:ea typeface="隶书" panose="02010509060101010101" pitchFamily="49" charset="-122"/>
              <a:sym typeface="Comic Sans MS" panose="030F0702030302020204" pitchFamily="66" charset="0"/>
            </a:endParaRPr>
          </a:p>
        </p:txBody>
      </p:sp>
      <p:pic>
        <p:nvPicPr>
          <p:cNvPr id="4" name="Picture 6" descr="20043202123121174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40233" y="1053033"/>
            <a:ext cx="2971800" cy="502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着力构建</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安全风险分级管控和隐患排查治理双重预防性</a:t>
            </a:r>
            <a:r>
              <a:rPr lang="zh-CN" altLang="en-US" sz="2400" dirty="0">
                <a:latin typeface="黑体" panose="02010609060101010101" pitchFamily="49" charset="-122"/>
                <a:ea typeface="黑体" panose="02010609060101010101" pitchFamily="49" charset="-122"/>
                <a:sym typeface="Arial" panose="020B0604020202020204" pitchFamily="34" charset="0"/>
              </a:rPr>
              <a:t>工作机制</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（一）健全安全风险评估分级和事故隐患排查分级标准体系。根据存在的主要风险隐患可能导致的</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后果</a:t>
            </a:r>
            <a:r>
              <a:rPr lang="en-US" altLang="zh-CN" sz="2400" dirty="0" smtClean="0">
                <a:latin typeface="黑体" panose="02010609060101010101" pitchFamily="49" charset="-122"/>
                <a:ea typeface="黑体" panose="02010609060101010101" pitchFamily="49" charset="-122"/>
                <a:sym typeface="Arial" panose="020B0604020202020204" pitchFamily="34" charset="0"/>
              </a:rPr>
              <a:t>,</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研究</a:t>
            </a:r>
            <a:r>
              <a:rPr lang="zh-CN" altLang="en-US" sz="2400" dirty="0">
                <a:latin typeface="黑体" panose="02010609060101010101" pitchFamily="49" charset="-122"/>
                <a:ea typeface="黑体" panose="02010609060101010101" pitchFamily="49" charset="-122"/>
                <a:sym typeface="Arial" panose="020B0604020202020204" pitchFamily="34" charset="0"/>
              </a:rPr>
              <a:t>制定区域性、行业性安全风险和事故隐患辨识、评估、分级标准，为开展安全风险分级管控和事故隐患排查治理提供依据。</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（二）全面排查评定安全风险和事故隐患等级</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。排</a:t>
            </a:r>
            <a:r>
              <a:rPr lang="zh-CN" altLang="en-US" sz="2400" dirty="0">
                <a:latin typeface="黑体" panose="02010609060101010101" pitchFamily="49" charset="-122"/>
                <a:ea typeface="黑体" panose="02010609060101010101" pitchFamily="49" charset="-122"/>
                <a:sym typeface="Arial" panose="020B0604020202020204" pitchFamily="34" charset="0"/>
              </a:rPr>
              <a:t>查评估本地区的重点行业领域、重点部位、重点环节，依据相应标准，分别确定安全风险“红、橙、黄、蓝”（红色为安全风险最高级）</a:t>
            </a:r>
            <a:r>
              <a:rPr lang="en-US" altLang="zh-CN" sz="2400" dirty="0">
                <a:latin typeface="黑体" panose="02010609060101010101" pitchFamily="49" charset="-122"/>
                <a:ea typeface="黑体" panose="02010609060101010101" pitchFamily="49" charset="-122"/>
                <a:sym typeface="Arial" panose="020B0604020202020204" pitchFamily="34" charset="0"/>
              </a:rPr>
              <a:t>4</a:t>
            </a:r>
            <a:r>
              <a:rPr lang="zh-CN" altLang="en-US" sz="2400" dirty="0">
                <a:latin typeface="黑体" panose="02010609060101010101" pitchFamily="49" charset="-122"/>
                <a:ea typeface="黑体" panose="02010609060101010101" pitchFamily="49" charset="-122"/>
                <a:sym typeface="Arial" panose="020B0604020202020204" pitchFamily="34" charset="0"/>
              </a:rPr>
              <a:t>个等级，分别确定事故隐患为重大隐患和一般隐患，并建立安全风险和事故隐患数据库，绘制省、市、县以及企业安全风险等级和重大事故隐患分布电子图，切实解决“想不到、管不到”问题</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关于印发</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标本兼治遏制重特大事故工作指南的</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通知安</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〔2016〕3</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着力构建</a:t>
            </a:r>
            <a:r>
              <a:rPr lang="zh-CN" altLang="en-US" sz="2400" dirty="0">
                <a:solidFill>
                  <a:srgbClr val="FF0000"/>
                </a:solidFill>
                <a:latin typeface="黑体" panose="02010609060101010101" pitchFamily="49" charset="-122"/>
                <a:ea typeface="黑体" panose="02010609060101010101" pitchFamily="49" charset="-122"/>
                <a:sym typeface="Arial" panose="020B0604020202020204" pitchFamily="34" charset="0"/>
              </a:rPr>
              <a:t>安全风险分级管控和隐患排查治理双重预防性</a:t>
            </a:r>
            <a:r>
              <a:rPr lang="zh-CN" altLang="en-US" sz="2400" dirty="0">
                <a:latin typeface="黑体" panose="02010609060101010101" pitchFamily="49" charset="-122"/>
                <a:ea typeface="黑体" panose="02010609060101010101" pitchFamily="49" charset="-122"/>
                <a:sym typeface="Arial" panose="020B0604020202020204" pitchFamily="34" charset="0"/>
              </a:rPr>
              <a:t>工作机制</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spcBef>
                <a:spcPct val="0"/>
              </a:spcBef>
              <a:buClr>
                <a:srgbClr val="FF0000"/>
              </a:buClr>
              <a:buFontTx/>
              <a:buNone/>
            </a:pP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r>
              <a:rPr lang="zh-CN" altLang="en-US" sz="2400" dirty="0">
                <a:latin typeface="黑体" panose="02010609060101010101" pitchFamily="49" charset="-122"/>
                <a:ea typeface="黑体" panose="02010609060101010101" pitchFamily="49" charset="-122"/>
                <a:sym typeface="Arial" panose="020B0604020202020204" pitchFamily="34" charset="0"/>
              </a:rPr>
              <a:t>三）建立实行安全风险分级管控机制。按照“分区域、分级别、网格化”原则，实施安全风险差异化动态管理，明确落实每一处重大安全风险和重大危险源的安全管理与监管责任，强化风险管控技术、制度、管理</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措施。</a:t>
            </a:r>
            <a:r>
              <a:rPr lang="zh-CN" altLang="en-US" sz="2400" dirty="0">
                <a:latin typeface="黑体" panose="02010609060101010101" pitchFamily="49" charset="-122"/>
                <a:ea typeface="黑体" panose="02010609060101010101" pitchFamily="49" charset="-122"/>
                <a:sym typeface="Arial" panose="020B0604020202020204" pitchFamily="34" charset="0"/>
              </a:rPr>
              <a:t>健全安全风险公告警示和重大安全风险预警机制，定期对红色、橙色安全风险进行分析、评估、预警。落实企业安全风险分级管控岗位责任，建立企业安全风险公告、岗位安全风险确认和安全操作“明白卡”制度。</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（四）实施事故隐患排查治理闭环管理。推进企业安全生产标准化和隐患排查治理体系建设，建立自查、自改、自报事故隐患的排查治理信息系统</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，实现</a:t>
            </a:r>
            <a:r>
              <a:rPr lang="zh-CN" altLang="en-US" sz="2400" dirty="0">
                <a:latin typeface="黑体" panose="02010609060101010101" pitchFamily="49" charset="-122"/>
                <a:ea typeface="黑体" panose="02010609060101010101" pitchFamily="49" charset="-122"/>
                <a:sym typeface="Arial" panose="020B0604020202020204" pitchFamily="34" charset="0"/>
              </a:rPr>
              <a:t>隐患排查、登记、评估、报告、监控、治理、销账的全过程记录和闭环管理。</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7" y="117046"/>
            <a:ext cx="828019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关于印发</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标本兼治遏制重特大事故工作指南的</a:t>
            </a:r>
            <a:r>
              <a:rPr lang="zh-CN" altLang="en-US" sz="3600" b="1" dirty="0" smtClean="0">
                <a:solidFill>
                  <a:srgbClr val="0000CC"/>
                </a:solidFill>
                <a:latin typeface="黑体" panose="02010609060101010101" pitchFamily="49" charset="-122"/>
                <a:ea typeface="黑体" panose="02010609060101010101" pitchFamily="49" charset="-122"/>
                <a:sym typeface="Arial" panose="020B0604020202020204" pitchFamily="34" charset="0"/>
              </a:rPr>
              <a:t>通知安</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〔2016〕3</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465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一）总体思路。准确把握安全生产的特点和规律，坚持风险预控、关口前移，全面推行安全风险分级管控，进一步强化隐患排查治理，推进事故预防工作科学化、信息化、标准化，实现把风险控制在隐患形成之前、把隐患消灭在事故前面。</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二）工作目标。尽快建立健全安全风险分级管控和隐患排查治理的工作制度和规范，完善技术工程支撑、智能化管控、第三方专业化服务的保障措施，实现企业安全风险自辨自控、隐患自查自治，形成政府领导有力、部门监管有效、企业责任落实、社会参与有序的工作格局，提升安全生产整体预控能力，夯实遏制重特大事故的坚强基础。</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6" y="117046"/>
            <a:ext cx="856788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国务院安委会办公室关于实施遏制重特大事故工作指南构建双重预防机制的意见</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〔2016〕11</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233362" y="1871372"/>
            <a:ext cx="8910638" cy="4967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（一）全面开展安全风险辨识</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。推动</a:t>
            </a:r>
            <a:r>
              <a:rPr lang="zh-CN" altLang="en-US" sz="2400" dirty="0">
                <a:latin typeface="黑体" panose="02010609060101010101" pitchFamily="49" charset="-122"/>
                <a:ea typeface="黑体" panose="02010609060101010101" pitchFamily="49" charset="-122"/>
                <a:sym typeface="Arial" panose="020B0604020202020204" pitchFamily="34" charset="0"/>
              </a:rPr>
              <a:t>各类企业按照有关制度和规范，针对本企业类型和特点，制定科学的安全风险辨识程序和方法，全面开展安全风险辨识。企业要组织专家和全体员工，采取安全绩效奖惩等有效措施，全方位、全过程辨识生产工艺、设备设施、作业环境、人员行为和管理体系等方面存在的安全风险，做到系统、全面、无遗漏，并持续更新完善。</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a:p>
            <a:pPr eaLnBrk="1" hangingPunct="1">
              <a:lnSpc>
                <a:spcPct val="120000"/>
              </a:lnSpc>
              <a:spcBef>
                <a:spcPct val="0"/>
              </a:spcBef>
              <a:buClr>
                <a:srgbClr val="FF0000"/>
              </a:buClr>
              <a:buFontTx/>
              <a:buNone/>
            </a:pPr>
            <a:r>
              <a:rPr lang="zh-CN" altLang="en-US" sz="2400" dirty="0">
                <a:latin typeface="黑体" panose="02010609060101010101" pitchFamily="49" charset="-122"/>
                <a:ea typeface="黑体" panose="02010609060101010101" pitchFamily="49" charset="-122"/>
                <a:sym typeface="Arial" panose="020B0604020202020204" pitchFamily="34" charset="0"/>
              </a:rPr>
              <a:t>（二）科学评定安全风险等级</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。对</a:t>
            </a:r>
            <a:r>
              <a:rPr lang="zh-CN" altLang="en-US" sz="2400" dirty="0">
                <a:latin typeface="黑体" panose="02010609060101010101" pitchFamily="49" charset="-122"/>
                <a:ea typeface="黑体" panose="02010609060101010101" pitchFamily="49" charset="-122"/>
                <a:sym typeface="Arial" panose="020B0604020202020204" pitchFamily="34" charset="0"/>
              </a:rPr>
              <a:t>不同类别的安全风险，采用相应的风险评估方法确定安全风险等级</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。安全</a:t>
            </a:r>
            <a:r>
              <a:rPr lang="zh-CN" altLang="en-US" sz="2400" dirty="0">
                <a:latin typeface="黑体" panose="02010609060101010101" pitchFamily="49" charset="-122"/>
                <a:ea typeface="黑体" panose="02010609060101010101" pitchFamily="49" charset="-122"/>
                <a:sym typeface="Arial" panose="020B0604020202020204" pitchFamily="34" charset="0"/>
              </a:rPr>
              <a:t>风险等级从高到低划分为重大风险、较大风险、一般风险和低风险，分别用红、橙、黄、蓝四种颜色标示</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。要</a:t>
            </a:r>
            <a:r>
              <a:rPr lang="zh-CN" altLang="en-US" sz="2400" dirty="0">
                <a:latin typeface="黑体" panose="02010609060101010101" pitchFamily="49" charset="-122"/>
                <a:ea typeface="黑体" panose="02010609060101010101" pitchFamily="49" charset="-122"/>
                <a:sym typeface="Arial" panose="020B0604020202020204" pitchFamily="34" charset="0"/>
              </a:rPr>
              <a:t>依据安全风险类别和等级建立企业安全风险数据库，绘制企业“红橙黄蓝”四色安全风险空间分布图</a:t>
            </a:r>
            <a:r>
              <a:rPr lang="zh-CN" altLang="en-US" sz="2400" dirty="0" smtClean="0">
                <a:latin typeface="黑体" panose="02010609060101010101" pitchFamily="49" charset="-122"/>
                <a:ea typeface="黑体" panose="02010609060101010101" pitchFamily="49" charset="-122"/>
                <a:sym typeface="Arial" panose="020B0604020202020204" pitchFamily="34" charset="0"/>
              </a:rPr>
              <a:t>。</a:t>
            </a:r>
            <a:endParaRPr lang="zh-CN" altLang="en-US" sz="2400" dirty="0">
              <a:latin typeface="黑体" panose="02010609060101010101" pitchFamily="49" charset="-122"/>
              <a:ea typeface="黑体" panose="02010609060101010101" pitchFamily="49" charset="-122"/>
              <a:sym typeface="Arial" panose="020B0604020202020204" pitchFamily="34" charset="0"/>
            </a:endParaRPr>
          </a:p>
        </p:txBody>
      </p:sp>
      <p:sp>
        <p:nvSpPr>
          <p:cNvPr id="210947" name="Line 3"/>
          <p:cNvSpPr>
            <a:spLocks noChangeShapeType="1"/>
          </p:cNvSpPr>
          <p:nvPr/>
        </p:nvSpPr>
        <p:spPr bwMode="auto">
          <a:xfrm>
            <a:off x="395288" y="1888423"/>
            <a:ext cx="8280400" cy="0"/>
          </a:xfrm>
          <a:prstGeom prst="line">
            <a:avLst/>
          </a:prstGeom>
          <a:noFill/>
          <a:ln w="508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00000"/>
              </a:solidFill>
            </a:endParaRPr>
          </a:p>
        </p:txBody>
      </p:sp>
      <p:sp>
        <p:nvSpPr>
          <p:cNvPr id="5" name="TextBox 3"/>
          <p:cNvSpPr txBox="1">
            <a:spLocks noChangeArrowheads="1"/>
          </p:cNvSpPr>
          <p:nvPr/>
        </p:nvSpPr>
        <p:spPr bwMode="auto">
          <a:xfrm>
            <a:off x="468056" y="117046"/>
            <a:ext cx="856788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国务院安委会办公室关于实施遏制重特大事故工作指南构建双重预防机制的意见</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spcBef>
                <a:spcPct val="0"/>
              </a:spcBef>
              <a:buFontTx/>
              <a:buNone/>
            </a:pP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安委办</a:t>
            </a:r>
            <a:r>
              <a:rPr lang="en-US" altLang="zh-CN"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〔2016〕11</a:t>
            </a:r>
            <a:r>
              <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rPr>
              <a:t>号</a:t>
            </a:r>
            <a:endParaRPr lang="zh-CN" altLang="en-US" sz="3600" b="1" dirty="0">
              <a:solidFill>
                <a:srgbClr val="0000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p:transition>
    <p:wipe dir="d"/>
  </p:transition>
  <p:timing>
    <p:tnLst>
      <p:par>
        <p:cTn id="1" dur="indefinite" restart="never" nodeType="tmRoot"/>
      </p:par>
    </p:tnLst>
  </p:timing>
</p:sld>
</file>

<file path=ppt/tags/tag1.xml><?xml version="1.0" encoding="utf-8"?>
<p:tagLst xmlns:p="http://schemas.openxmlformats.org/presentationml/2006/main">
  <p:tag name="TIMING" val="|0.1|0.8|0.9|0.7|0.7|0.5"/>
</p:tagLst>
</file>

<file path=ppt/tags/tag2.xml><?xml version="1.0" encoding="utf-8"?>
<p:tagLst xmlns:p="http://schemas.openxmlformats.org/presentationml/2006/main">
  <p:tag name="TIMING" val="|0.1|0.8|0.9|0.7|0.7|0.5"/>
</p:tagLst>
</file>

<file path=ppt/theme/theme1.xml><?xml version="1.0" encoding="utf-8"?>
<a:theme xmlns:a="http://schemas.openxmlformats.org/drawingml/2006/main" name="9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0">
  <a:themeElements>
    <a:clrScheme name="0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0">
      <a:majorFont>
        <a:latin typeface="Tahoma"/>
        <a:ea typeface="楷体_GB2312"/>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50800" cap="flat" cmpd="sng" algn="ctr">
          <a:solidFill>
            <a:srgbClr val="008000"/>
          </a:solidFill>
          <a:prstDash val="solid"/>
          <a:round/>
          <a:headEnd type="none" w="med" len="med"/>
          <a:tailEnd type="none"/>
        </a:ln>
      </a:spPr>
      <a:bodyPr rtlCol="0" anchor="ctr"/>
      <a:lstStyle>
        <a:defPPr algn="ctr">
          <a:defRPr/>
        </a:defPPr>
      </a:lstStyle>
    </a:spDef>
    <a:lnDef>
      <a:spPr bwMode="auto">
        <a:solidFill>
          <a:srgbClr val="808080"/>
        </a:solidFill>
        <a:ln w="50800" cap="flat" cmpd="sng" algn="ctr">
          <a:solidFill>
            <a:srgbClr val="008000"/>
          </a:solidFill>
          <a:prstDash val="solid"/>
          <a:round/>
          <a:headEnd type="none" w="med" len="med"/>
          <a:tailEnd type="triangle"/>
        </a:ln>
      </a:spPr>
      <a:bodyPr/>
      <a:lstStyle/>
    </a:lnDef>
  </a:objectDefaults>
  <a:extraClrSchemeLst>
    <a:extraClrScheme>
      <a:clrScheme name="0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0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0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0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0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0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10037</Words>
  <Application>WPS 演示</Application>
  <PresentationFormat>全屏显示(4:3)</PresentationFormat>
  <Paragraphs>357</Paragraphs>
  <Slides>55</Slides>
  <Notes>130</Notes>
  <HiddenSlides>0</HiddenSlides>
  <MMClips>0</MMClips>
  <ScaleCrop>false</ScaleCrop>
  <HeadingPairs>
    <vt:vector size="8" baseType="variant">
      <vt:variant>
        <vt:lpstr>已用的字体</vt:lpstr>
      </vt:variant>
      <vt:variant>
        <vt:i4>17</vt:i4>
      </vt:variant>
      <vt:variant>
        <vt:lpstr>主题</vt:lpstr>
      </vt:variant>
      <vt:variant>
        <vt:i4>2</vt:i4>
      </vt:variant>
      <vt:variant>
        <vt:lpstr>嵌入 OLE 服务器</vt:lpstr>
      </vt:variant>
      <vt:variant>
        <vt:i4>7</vt:i4>
      </vt:variant>
      <vt:variant>
        <vt:lpstr>幻灯片标题</vt:lpstr>
      </vt:variant>
      <vt:variant>
        <vt:i4>55</vt:i4>
      </vt:variant>
    </vt:vector>
  </HeadingPairs>
  <TitlesOfParts>
    <vt:vector size="81" baseType="lpstr">
      <vt:lpstr>Arial</vt:lpstr>
      <vt:lpstr>宋体</vt:lpstr>
      <vt:lpstr>Wingdings</vt:lpstr>
      <vt:lpstr>Times New Roman</vt:lpstr>
      <vt:lpstr>方正大黑简体</vt:lpstr>
      <vt:lpstr>华文中宋</vt:lpstr>
      <vt:lpstr>Tahoma</vt:lpstr>
      <vt:lpstr>楷体_GB2312</vt:lpstr>
      <vt:lpstr>黑体</vt:lpstr>
      <vt:lpstr>新宋体</vt:lpstr>
      <vt:lpstr>微软雅黑</vt:lpstr>
      <vt:lpstr>Arial Unicode MS</vt:lpstr>
      <vt:lpstr>Adobe 黑体 Std R</vt:lpstr>
      <vt:lpstr>华文新魏</vt:lpstr>
      <vt:lpstr>方正大黑简体</vt:lpstr>
      <vt:lpstr>Comic Sans MS</vt:lpstr>
      <vt:lpstr>隶书</vt:lpstr>
      <vt:lpstr>9_默认设计模板</vt:lpstr>
      <vt:lpstr>0</vt:lpstr>
      <vt:lpstr>Paint.Picture</vt:lpstr>
      <vt:lpstr>Paint.Picture</vt:lpstr>
      <vt:lpstr>Paint.Picture</vt:lpstr>
      <vt:lpstr>Paint.Picture</vt:lpstr>
      <vt:lpstr>Paint.Picture</vt:lpstr>
      <vt:lpstr>Paint.Picture</vt:lpstr>
      <vt:lpstr>Paint.Picture</vt:lpstr>
      <vt:lpstr> 落实安全责任   强化安全管理 </vt:lpstr>
      <vt:lpstr>风险分级管控和隐患排查治理双重预防体系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Administrator</cp:lastModifiedBy>
  <cp:revision>791</cp:revision>
  <cp:lastPrinted>2014-11-06T05:27:00Z</cp:lastPrinted>
  <dcterms:created xsi:type="dcterms:W3CDTF">2011-11-30T08:21:00Z</dcterms:created>
  <dcterms:modified xsi:type="dcterms:W3CDTF">2019-07-30T00:48:09Z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