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3.xml" ContentType="application/vnd.openxmlformats-officedocument.presentationml.notesSl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4.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73"/>
  </p:notesMasterIdLst>
  <p:handoutMasterIdLst>
    <p:handoutMasterId r:id="rId74"/>
  </p:handoutMasterIdLst>
  <p:sldIdLst>
    <p:sldId id="256" r:id="rId2"/>
    <p:sldId id="548" r:id="rId3"/>
    <p:sldId id="752" r:id="rId4"/>
    <p:sldId id="753" r:id="rId5"/>
    <p:sldId id="665" r:id="rId6"/>
    <p:sldId id="754" r:id="rId7"/>
    <p:sldId id="666" r:id="rId8"/>
    <p:sldId id="668" r:id="rId9"/>
    <p:sldId id="662" r:id="rId10"/>
    <p:sldId id="669" r:id="rId11"/>
    <p:sldId id="652" r:id="rId12"/>
    <p:sldId id="682" r:id="rId13"/>
    <p:sldId id="683" r:id="rId14"/>
    <p:sldId id="685" r:id="rId15"/>
    <p:sldId id="687" r:id="rId16"/>
    <p:sldId id="688" r:id="rId17"/>
    <p:sldId id="693" r:id="rId18"/>
    <p:sldId id="689" r:id="rId19"/>
    <p:sldId id="690" r:id="rId20"/>
    <p:sldId id="691" r:id="rId21"/>
    <p:sldId id="718" r:id="rId22"/>
    <p:sldId id="694" r:id="rId23"/>
    <p:sldId id="719" r:id="rId24"/>
    <p:sldId id="720" r:id="rId25"/>
    <p:sldId id="721" r:id="rId26"/>
    <p:sldId id="722" r:id="rId27"/>
    <p:sldId id="723" r:id="rId28"/>
    <p:sldId id="724" r:id="rId29"/>
    <p:sldId id="725" r:id="rId30"/>
    <p:sldId id="696" r:id="rId31"/>
    <p:sldId id="726" r:id="rId32"/>
    <p:sldId id="697" r:id="rId33"/>
    <p:sldId id="727" r:id="rId34"/>
    <p:sldId id="698" r:id="rId35"/>
    <p:sldId id="728" r:id="rId36"/>
    <p:sldId id="729" r:id="rId37"/>
    <p:sldId id="730" r:id="rId38"/>
    <p:sldId id="700" r:id="rId39"/>
    <p:sldId id="699" r:id="rId40"/>
    <p:sldId id="731" r:id="rId41"/>
    <p:sldId id="704" r:id="rId42"/>
    <p:sldId id="705" r:id="rId43"/>
    <p:sldId id="706" r:id="rId44"/>
    <p:sldId id="707" r:id="rId45"/>
    <p:sldId id="709" r:id="rId46"/>
    <p:sldId id="708" r:id="rId47"/>
    <p:sldId id="710" r:id="rId48"/>
    <p:sldId id="711" r:id="rId49"/>
    <p:sldId id="712" r:id="rId50"/>
    <p:sldId id="713" r:id="rId51"/>
    <p:sldId id="715" r:id="rId52"/>
    <p:sldId id="716" r:id="rId53"/>
    <p:sldId id="717" r:id="rId54"/>
    <p:sldId id="732" r:id="rId55"/>
    <p:sldId id="733" r:id="rId56"/>
    <p:sldId id="734" r:id="rId57"/>
    <p:sldId id="735" r:id="rId58"/>
    <p:sldId id="736" r:id="rId59"/>
    <p:sldId id="737" r:id="rId60"/>
    <p:sldId id="750" r:id="rId61"/>
    <p:sldId id="740" r:id="rId62"/>
    <p:sldId id="743" r:id="rId63"/>
    <p:sldId id="744" r:id="rId64"/>
    <p:sldId id="738" r:id="rId65"/>
    <p:sldId id="745" r:id="rId66"/>
    <p:sldId id="746" r:id="rId67"/>
    <p:sldId id="747" r:id="rId68"/>
    <p:sldId id="748" r:id="rId69"/>
    <p:sldId id="749" r:id="rId70"/>
    <p:sldId id="739" r:id="rId71"/>
    <p:sldId id="262" r:id="rId72"/>
  </p:sldIdLst>
  <p:sldSz cx="9144000" cy="5143500" type="screen16x9"/>
  <p:notesSz cx="6797675" cy="9928225"/>
  <p:defaultTextStyle>
    <a:defPPr>
      <a:defRPr lang="zh-CN"/>
    </a:defPPr>
    <a:lvl1pPr marL="0" algn="l" defTabSz="710032" rtl="0" eaLnBrk="1" latinLnBrk="0" hangingPunct="1">
      <a:defRPr sz="1400" kern="1200">
        <a:solidFill>
          <a:schemeClr val="tx1"/>
        </a:solidFill>
        <a:latin typeface="+mn-lt"/>
        <a:ea typeface="+mn-ea"/>
        <a:cs typeface="+mn-cs"/>
      </a:defRPr>
    </a:lvl1pPr>
    <a:lvl2pPr marL="355016" algn="l" defTabSz="710032" rtl="0" eaLnBrk="1" latinLnBrk="0" hangingPunct="1">
      <a:defRPr sz="1400" kern="1200">
        <a:solidFill>
          <a:schemeClr val="tx1"/>
        </a:solidFill>
        <a:latin typeface="+mn-lt"/>
        <a:ea typeface="+mn-ea"/>
        <a:cs typeface="+mn-cs"/>
      </a:defRPr>
    </a:lvl2pPr>
    <a:lvl3pPr marL="710032" algn="l" defTabSz="710032" rtl="0" eaLnBrk="1" latinLnBrk="0" hangingPunct="1">
      <a:defRPr sz="1400" kern="1200">
        <a:solidFill>
          <a:schemeClr val="tx1"/>
        </a:solidFill>
        <a:latin typeface="+mn-lt"/>
        <a:ea typeface="+mn-ea"/>
        <a:cs typeface="+mn-cs"/>
      </a:defRPr>
    </a:lvl3pPr>
    <a:lvl4pPr marL="1065047" algn="l" defTabSz="710032" rtl="0" eaLnBrk="1" latinLnBrk="0" hangingPunct="1">
      <a:defRPr sz="1400" kern="1200">
        <a:solidFill>
          <a:schemeClr val="tx1"/>
        </a:solidFill>
        <a:latin typeface="+mn-lt"/>
        <a:ea typeface="+mn-ea"/>
        <a:cs typeface="+mn-cs"/>
      </a:defRPr>
    </a:lvl4pPr>
    <a:lvl5pPr marL="1420063" algn="l" defTabSz="710032" rtl="0" eaLnBrk="1" latinLnBrk="0" hangingPunct="1">
      <a:defRPr sz="1400" kern="1200">
        <a:solidFill>
          <a:schemeClr val="tx1"/>
        </a:solidFill>
        <a:latin typeface="+mn-lt"/>
        <a:ea typeface="+mn-ea"/>
        <a:cs typeface="+mn-cs"/>
      </a:defRPr>
    </a:lvl5pPr>
    <a:lvl6pPr marL="1775079" algn="l" defTabSz="710032" rtl="0" eaLnBrk="1" latinLnBrk="0" hangingPunct="1">
      <a:defRPr sz="1400" kern="1200">
        <a:solidFill>
          <a:schemeClr val="tx1"/>
        </a:solidFill>
        <a:latin typeface="+mn-lt"/>
        <a:ea typeface="+mn-ea"/>
        <a:cs typeface="+mn-cs"/>
      </a:defRPr>
    </a:lvl6pPr>
    <a:lvl7pPr marL="2130095" algn="l" defTabSz="710032" rtl="0" eaLnBrk="1" latinLnBrk="0" hangingPunct="1">
      <a:defRPr sz="1400" kern="1200">
        <a:solidFill>
          <a:schemeClr val="tx1"/>
        </a:solidFill>
        <a:latin typeface="+mn-lt"/>
        <a:ea typeface="+mn-ea"/>
        <a:cs typeface="+mn-cs"/>
      </a:defRPr>
    </a:lvl7pPr>
    <a:lvl8pPr marL="2485111" algn="l" defTabSz="710032" rtl="0" eaLnBrk="1" latinLnBrk="0" hangingPunct="1">
      <a:defRPr sz="1400" kern="1200">
        <a:solidFill>
          <a:schemeClr val="tx1"/>
        </a:solidFill>
        <a:latin typeface="+mn-lt"/>
        <a:ea typeface="+mn-ea"/>
        <a:cs typeface="+mn-cs"/>
      </a:defRPr>
    </a:lvl8pPr>
    <a:lvl9pPr marL="2840126" algn="l" defTabSz="710032"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DWM" initials="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4" autoAdjust="0"/>
    <p:restoredTop sz="86314" autoAdjust="0"/>
  </p:normalViewPr>
  <p:slideViewPr>
    <p:cSldViewPr showGuides="1">
      <p:cViewPr varScale="1">
        <p:scale>
          <a:sx n="93" d="100"/>
          <a:sy n="93" d="100"/>
        </p:scale>
        <p:origin x="672"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E:\wubing\renzheng\&#23433;&#20840;&#29983;&#20135;\&#19994;&#21153;\&#32771;&#35780;&#32479;&#35745;\&#26631;&#20934;&#21270;&#32771;&#35780;&#19994;&#21153;&#32479;&#3574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wubing\renzheng\&#23433;&#20840;&#29983;&#20135;\&#19994;&#21153;\&#32771;&#35780;&#32479;&#35745;\&#26631;&#20934;&#21270;&#32771;&#35780;&#19994;&#21153;&#32479;&#35745;20170522.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1" Type="http://schemas.openxmlformats.org/officeDocument/2006/relationships/oleObject" Target="file:///E:\wubing\renzheng\&#23433;&#20840;&#29983;&#20135;\&#19994;&#21153;\&#32771;&#35780;&#32479;&#35745;\&#26631;&#20934;&#21270;&#32771;&#35780;&#19994;&#21153;&#32479;&#35745;.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3" Type="http://schemas.openxmlformats.org/officeDocument/2006/relationships/oleObject" Target="file:///E:\wubing\renzheng\&#23433;&#20840;&#29983;&#20135;\&#19994;&#21153;\&#32771;&#35780;&#32479;&#35745;\&#26631;&#20934;&#21270;&#32771;&#35780;&#19994;&#21153;&#32479;&#35745;20170522.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dirty="0" smtClean="0">
                <a:latin typeface="华文行楷" panose="02010800040101010101" pitchFamily="2" charset="-122"/>
                <a:ea typeface="华文行楷" panose="02010800040101010101" pitchFamily="2" charset="-122"/>
              </a:rPr>
              <a:t>事故统计</a:t>
            </a:r>
            <a:endParaRPr lang="zh-CN" altLang="en-US" dirty="0">
              <a:latin typeface="华文行楷" panose="02010800040101010101" pitchFamily="2" charset="-122"/>
              <a:ea typeface="华文行楷" panose="02010800040101010101" pitchFamily="2" charset="-122"/>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事故起数</c:v>
                </c:pt>
              </c:strCache>
            </c:strRef>
          </c:tx>
          <c:spPr>
            <a:solidFill>
              <a:schemeClr val="accent1"/>
            </a:solidFill>
            <a:ln>
              <a:noFill/>
            </a:ln>
            <a:effectLst/>
          </c:spPr>
          <c:invertIfNegative val="0"/>
          <c:cat>
            <c:strRef>
              <c:f>Sheet1!$A$2:$A$5</c:f>
              <c:strCache>
                <c:ptCount val="4"/>
                <c:pt idx="0">
                  <c:v>一般事故</c:v>
                </c:pt>
                <c:pt idx="1">
                  <c:v>较大事故</c:v>
                </c:pt>
                <c:pt idx="2">
                  <c:v>重大事故</c:v>
                </c:pt>
                <c:pt idx="3">
                  <c:v>特别重大事故</c:v>
                </c:pt>
              </c:strCache>
            </c:strRef>
          </c:cat>
          <c:val>
            <c:numRef>
              <c:f>Sheet1!$B$2:$B$5</c:f>
              <c:numCache>
                <c:formatCode>General</c:formatCode>
                <c:ptCount val="4"/>
                <c:pt idx="0">
                  <c:v>133</c:v>
                </c:pt>
                <c:pt idx="1">
                  <c:v>120</c:v>
                </c:pt>
                <c:pt idx="2">
                  <c:v>5</c:v>
                </c:pt>
                <c:pt idx="3">
                  <c:v>0</c:v>
                </c:pt>
              </c:numCache>
            </c:numRef>
          </c:val>
        </c:ser>
        <c:ser>
          <c:idx val="1"/>
          <c:order val="1"/>
          <c:tx>
            <c:strRef>
              <c:f>Sheet1!$C$1</c:f>
              <c:strCache>
                <c:ptCount val="1"/>
                <c:pt idx="0">
                  <c:v>同比（%）</c:v>
                </c:pt>
              </c:strCache>
            </c:strRef>
          </c:tx>
          <c:spPr>
            <a:solidFill>
              <a:schemeClr val="accent2"/>
            </a:solidFill>
            <a:ln>
              <a:noFill/>
            </a:ln>
            <a:effectLst/>
          </c:spPr>
          <c:invertIfNegative val="0"/>
          <c:cat>
            <c:strRef>
              <c:f>Sheet1!$A$2:$A$5</c:f>
              <c:strCache>
                <c:ptCount val="4"/>
                <c:pt idx="0">
                  <c:v>一般事故</c:v>
                </c:pt>
                <c:pt idx="1">
                  <c:v>较大事故</c:v>
                </c:pt>
                <c:pt idx="2">
                  <c:v>重大事故</c:v>
                </c:pt>
                <c:pt idx="3">
                  <c:v>特别重大事故</c:v>
                </c:pt>
              </c:strCache>
            </c:strRef>
          </c:cat>
          <c:val>
            <c:numRef>
              <c:f>Sheet1!$C$2:$C$5</c:f>
              <c:numCache>
                <c:formatCode>General</c:formatCode>
                <c:ptCount val="4"/>
                <c:pt idx="0">
                  <c:v>19.899999999999999</c:v>
                </c:pt>
                <c:pt idx="1">
                  <c:v>4.3</c:v>
                </c:pt>
                <c:pt idx="2">
                  <c:v>33.299999999999997</c:v>
                </c:pt>
                <c:pt idx="3">
                  <c:v>0</c:v>
                </c:pt>
              </c:numCache>
            </c:numRef>
          </c:val>
        </c:ser>
        <c:ser>
          <c:idx val="2"/>
          <c:order val="2"/>
          <c:tx>
            <c:strRef>
              <c:f>Sheet1!$D$1</c:f>
              <c:strCache>
                <c:ptCount val="1"/>
                <c:pt idx="0">
                  <c:v>死亡人数</c:v>
                </c:pt>
              </c:strCache>
            </c:strRef>
          </c:tx>
          <c:spPr>
            <a:solidFill>
              <a:schemeClr val="accent3"/>
            </a:solidFill>
            <a:ln>
              <a:noFill/>
            </a:ln>
            <a:effectLst/>
          </c:spPr>
          <c:invertIfNegative val="0"/>
          <c:cat>
            <c:strRef>
              <c:f>Sheet1!$A$2:$A$5</c:f>
              <c:strCache>
                <c:ptCount val="4"/>
                <c:pt idx="0">
                  <c:v>一般事故</c:v>
                </c:pt>
                <c:pt idx="1">
                  <c:v>较大事故</c:v>
                </c:pt>
                <c:pt idx="2">
                  <c:v>重大事故</c:v>
                </c:pt>
                <c:pt idx="3">
                  <c:v>特别重大事故</c:v>
                </c:pt>
              </c:strCache>
            </c:strRef>
          </c:cat>
          <c:val>
            <c:numRef>
              <c:f>Sheet1!$D$2:$D$5</c:f>
              <c:numCache>
                <c:formatCode>General</c:formatCode>
                <c:ptCount val="4"/>
                <c:pt idx="0">
                  <c:v>159</c:v>
                </c:pt>
                <c:pt idx="1">
                  <c:v>514</c:v>
                </c:pt>
                <c:pt idx="2">
                  <c:v>64</c:v>
                </c:pt>
                <c:pt idx="3">
                  <c:v>0</c:v>
                </c:pt>
              </c:numCache>
            </c:numRef>
          </c:val>
        </c:ser>
        <c:ser>
          <c:idx val="3"/>
          <c:order val="3"/>
          <c:tx>
            <c:strRef>
              <c:f>Sheet1!$E$1</c:f>
              <c:strCache>
                <c:ptCount val="1"/>
                <c:pt idx="0">
                  <c:v>同比（%）2</c:v>
                </c:pt>
              </c:strCache>
            </c:strRef>
          </c:tx>
          <c:spPr>
            <a:solidFill>
              <a:schemeClr val="accent4"/>
            </a:solidFill>
            <a:ln>
              <a:noFill/>
            </a:ln>
            <a:effectLst/>
          </c:spPr>
          <c:invertIfNegative val="0"/>
          <c:cat>
            <c:strRef>
              <c:f>Sheet1!$A$2:$A$5</c:f>
              <c:strCache>
                <c:ptCount val="4"/>
                <c:pt idx="0">
                  <c:v>一般事故</c:v>
                </c:pt>
                <c:pt idx="1">
                  <c:v>较大事故</c:v>
                </c:pt>
                <c:pt idx="2">
                  <c:v>重大事故</c:v>
                </c:pt>
                <c:pt idx="3">
                  <c:v>特别重大事故</c:v>
                </c:pt>
              </c:strCache>
            </c:strRef>
          </c:cat>
          <c:val>
            <c:numRef>
              <c:f>Sheet1!$E$2:$E$5</c:f>
              <c:numCache>
                <c:formatCode>General</c:formatCode>
                <c:ptCount val="4"/>
                <c:pt idx="0">
                  <c:v>20.9</c:v>
                </c:pt>
                <c:pt idx="1">
                  <c:v>3.3</c:v>
                </c:pt>
                <c:pt idx="2">
                  <c:v>32.6</c:v>
                </c:pt>
                <c:pt idx="3">
                  <c:v>0</c:v>
                </c:pt>
              </c:numCache>
            </c:numRef>
          </c:val>
        </c:ser>
        <c:dLbls>
          <c:showLegendKey val="0"/>
          <c:showVal val="0"/>
          <c:showCatName val="0"/>
          <c:showSerName val="0"/>
          <c:showPercent val="0"/>
          <c:showBubbleSize val="0"/>
        </c:dLbls>
        <c:gapWidth val="219"/>
        <c:overlap val="-27"/>
        <c:axId val="418057720"/>
        <c:axId val="418054192"/>
      </c:barChart>
      <c:catAx>
        <c:axId val="41805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18054192"/>
        <c:crosses val="autoZero"/>
        <c:auto val="1"/>
        <c:lblAlgn val="ctr"/>
        <c:lblOffset val="100"/>
        <c:noMultiLvlLbl val="0"/>
      </c:catAx>
      <c:valAx>
        <c:axId val="41805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18057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道路运输</c:v>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645</c:v>
              </c:pt>
            </c:numLit>
          </c:val>
        </c:ser>
        <c:ser>
          <c:idx val="1"/>
          <c:order val="1"/>
          <c:tx>
            <c:v>水路运输</c:v>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195</c:v>
              </c:pt>
            </c:numLit>
          </c:val>
        </c:ser>
        <c:ser>
          <c:idx val="2"/>
          <c:order val="2"/>
          <c:tx>
            <c:v>港口营运</c:v>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133</c:v>
              </c:pt>
            </c:numLit>
          </c:val>
        </c:ser>
        <c:ser>
          <c:idx val="3"/>
          <c:order val="3"/>
          <c:tx>
            <c:v>城市客运</c:v>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417</c:v>
              </c:pt>
            </c:numLit>
          </c:val>
        </c:ser>
        <c:ser>
          <c:idx val="4"/>
          <c:order val="4"/>
          <c:tx>
            <c:v>交通工程建设</c:v>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225</c:v>
              </c:pt>
            </c:numLit>
          </c:val>
        </c:ser>
        <c:ser>
          <c:idx val="6"/>
          <c:order val="5"/>
          <c:tx>
            <c:v>收费公路</c:v>
          </c:tx>
          <c:spPr>
            <a:solidFill>
              <a:schemeClr val="accent1">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4</c:v>
              </c:pt>
            </c:numLit>
          </c:val>
        </c:ser>
        <c:ser>
          <c:idx val="5"/>
          <c:order val="6"/>
          <c:tx>
            <c:v>其他</c:v>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Lit>
              <c:formatCode>General</c:formatCode>
              <c:ptCount val="1"/>
              <c:pt idx="0">
                <c:v>24</c:v>
              </c:pt>
            </c:numLit>
          </c:val>
        </c:ser>
        <c:dLbls>
          <c:showLegendKey val="0"/>
          <c:showVal val="1"/>
          <c:showCatName val="0"/>
          <c:showSerName val="0"/>
          <c:showPercent val="0"/>
          <c:showBubbleSize val="0"/>
        </c:dLbls>
        <c:gapWidth val="150"/>
        <c:shape val="cylinder"/>
        <c:axId val="305620720"/>
        <c:axId val="305621504"/>
        <c:axId val="0"/>
      </c:bar3DChart>
      <c:catAx>
        <c:axId val="305620720"/>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zh-CN"/>
          </a:p>
        </c:txPr>
        <c:crossAx val="305621504"/>
        <c:crosses val="autoZero"/>
        <c:auto val="1"/>
        <c:lblAlgn val="ctr"/>
        <c:lblOffset val="100"/>
        <c:noMultiLvlLbl val="0"/>
      </c:catAx>
      <c:valAx>
        <c:axId val="30562150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056207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329225076270097E-2"/>
          <c:y val="0.17685185185185184"/>
          <c:w val="0.74879200200108775"/>
          <c:h val="0.73558690580344122"/>
        </c:manualLayout>
      </c:layout>
      <c:barChart>
        <c:barDir val="col"/>
        <c:grouping val="clustered"/>
        <c:varyColors val="0"/>
        <c:ser>
          <c:idx val="0"/>
          <c:order val="0"/>
          <c:tx>
            <c:strRef>
              <c:f>机构!$A$2:$B$2</c:f>
              <c:strCache>
                <c:ptCount val="2"/>
                <c:pt idx="0">
                  <c:v>1</c:v>
                </c:pt>
                <c:pt idx="1">
                  <c:v>北京市</c:v>
                </c:pt>
              </c:strCache>
            </c:strRef>
          </c:tx>
          <c:spPr>
            <a:solidFill>
              <a:schemeClr val="accent1"/>
            </a:solidFill>
            <a:ln>
              <a:noFill/>
            </a:ln>
            <a:effectLst/>
          </c:spPr>
          <c:invertIfNegative val="0"/>
          <c:cat>
            <c:strRef>
              <c:f>机构!$C$1</c:f>
              <c:strCache>
                <c:ptCount val="1"/>
                <c:pt idx="0">
                  <c:v>评价机构的数量</c:v>
                </c:pt>
              </c:strCache>
            </c:strRef>
          </c:cat>
          <c:val>
            <c:numRef>
              <c:f>机构!$C$2</c:f>
              <c:numCache>
                <c:formatCode>General</c:formatCode>
                <c:ptCount val="1"/>
                <c:pt idx="0">
                  <c:v>39</c:v>
                </c:pt>
              </c:numCache>
            </c:numRef>
          </c:val>
        </c:ser>
        <c:ser>
          <c:idx val="1"/>
          <c:order val="1"/>
          <c:tx>
            <c:strRef>
              <c:f>机构!$A$3:$B$3</c:f>
              <c:strCache>
                <c:ptCount val="2"/>
                <c:pt idx="0">
                  <c:v>2</c:v>
                </c:pt>
                <c:pt idx="1">
                  <c:v>天津市</c:v>
                </c:pt>
              </c:strCache>
            </c:strRef>
          </c:tx>
          <c:spPr>
            <a:solidFill>
              <a:schemeClr val="accent2"/>
            </a:solidFill>
            <a:ln>
              <a:noFill/>
            </a:ln>
            <a:effectLst/>
          </c:spPr>
          <c:invertIfNegative val="0"/>
          <c:cat>
            <c:strRef>
              <c:f>机构!$C$1</c:f>
              <c:strCache>
                <c:ptCount val="1"/>
                <c:pt idx="0">
                  <c:v>评价机构的数量</c:v>
                </c:pt>
              </c:strCache>
            </c:strRef>
          </c:cat>
          <c:val>
            <c:numRef>
              <c:f>机构!$C$3</c:f>
              <c:numCache>
                <c:formatCode>General</c:formatCode>
                <c:ptCount val="1"/>
                <c:pt idx="0">
                  <c:v>35</c:v>
                </c:pt>
              </c:numCache>
            </c:numRef>
          </c:val>
        </c:ser>
        <c:ser>
          <c:idx val="2"/>
          <c:order val="2"/>
          <c:tx>
            <c:strRef>
              <c:f>机构!$A$4:$B$4</c:f>
              <c:strCache>
                <c:ptCount val="2"/>
                <c:pt idx="0">
                  <c:v>3</c:v>
                </c:pt>
                <c:pt idx="1">
                  <c:v>河北省</c:v>
                </c:pt>
              </c:strCache>
            </c:strRef>
          </c:tx>
          <c:spPr>
            <a:solidFill>
              <a:schemeClr val="accent3"/>
            </a:solidFill>
            <a:ln>
              <a:noFill/>
            </a:ln>
            <a:effectLst/>
          </c:spPr>
          <c:invertIfNegative val="0"/>
          <c:cat>
            <c:strRef>
              <c:f>机构!$C$1</c:f>
              <c:strCache>
                <c:ptCount val="1"/>
                <c:pt idx="0">
                  <c:v>评价机构的数量</c:v>
                </c:pt>
              </c:strCache>
            </c:strRef>
          </c:cat>
          <c:val>
            <c:numRef>
              <c:f>机构!$C$4</c:f>
              <c:numCache>
                <c:formatCode>General</c:formatCode>
                <c:ptCount val="1"/>
                <c:pt idx="0">
                  <c:v>170</c:v>
                </c:pt>
              </c:numCache>
            </c:numRef>
          </c:val>
        </c:ser>
        <c:ser>
          <c:idx val="3"/>
          <c:order val="3"/>
          <c:tx>
            <c:strRef>
              <c:f>机构!$A$5:$B$5</c:f>
              <c:strCache>
                <c:ptCount val="2"/>
                <c:pt idx="0">
                  <c:v>4</c:v>
                </c:pt>
                <c:pt idx="1">
                  <c:v>山西省</c:v>
                </c:pt>
              </c:strCache>
            </c:strRef>
          </c:tx>
          <c:spPr>
            <a:solidFill>
              <a:schemeClr val="accent4"/>
            </a:solidFill>
            <a:ln>
              <a:noFill/>
            </a:ln>
            <a:effectLst/>
          </c:spPr>
          <c:invertIfNegative val="0"/>
          <c:cat>
            <c:strRef>
              <c:f>机构!$C$1</c:f>
              <c:strCache>
                <c:ptCount val="1"/>
                <c:pt idx="0">
                  <c:v>评价机构的数量</c:v>
                </c:pt>
              </c:strCache>
            </c:strRef>
          </c:cat>
          <c:val>
            <c:numRef>
              <c:f>机构!$C$5</c:f>
              <c:numCache>
                <c:formatCode>General</c:formatCode>
                <c:ptCount val="1"/>
                <c:pt idx="0">
                  <c:v>64</c:v>
                </c:pt>
              </c:numCache>
            </c:numRef>
          </c:val>
        </c:ser>
        <c:ser>
          <c:idx val="4"/>
          <c:order val="4"/>
          <c:tx>
            <c:strRef>
              <c:f>机构!$A$6:$B$6</c:f>
              <c:strCache>
                <c:ptCount val="2"/>
                <c:pt idx="0">
                  <c:v>5</c:v>
                </c:pt>
                <c:pt idx="1">
                  <c:v>内蒙古</c:v>
                </c:pt>
              </c:strCache>
            </c:strRef>
          </c:tx>
          <c:spPr>
            <a:solidFill>
              <a:schemeClr val="accent5"/>
            </a:solidFill>
            <a:ln>
              <a:noFill/>
            </a:ln>
            <a:effectLst/>
          </c:spPr>
          <c:invertIfNegative val="0"/>
          <c:cat>
            <c:strRef>
              <c:f>机构!$C$1</c:f>
              <c:strCache>
                <c:ptCount val="1"/>
                <c:pt idx="0">
                  <c:v>评价机构的数量</c:v>
                </c:pt>
              </c:strCache>
            </c:strRef>
          </c:cat>
          <c:val>
            <c:numRef>
              <c:f>机构!$C$6</c:f>
              <c:numCache>
                <c:formatCode>General</c:formatCode>
                <c:ptCount val="1"/>
                <c:pt idx="0">
                  <c:v>27</c:v>
                </c:pt>
              </c:numCache>
            </c:numRef>
          </c:val>
        </c:ser>
        <c:ser>
          <c:idx val="5"/>
          <c:order val="5"/>
          <c:tx>
            <c:strRef>
              <c:f>机构!$A$7:$B$7</c:f>
              <c:strCache>
                <c:ptCount val="2"/>
                <c:pt idx="0">
                  <c:v>6</c:v>
                </c:pt>
                <c:pt idx="1">
                  <c:v>辽宁省</c:v>
                </c:pt>
              </c:strCache>
            </c:strRef>
          </c:tx>
          <c:spPr>
            <a:solidFill>
              <a:schemeClr val="accent6"/>
            </a:solidFill>
            <a:ln>
              <a:noFill/>
            </a:ln>
            <a:effectLst/>
          </c:spPr>
          <c:invertIfNegative val="0"/>
          <c:cat>
            <c:strRef>
              <c:f>机构!$C$1</c:f>
              <c:strCache>
                <c:ptCount val="1"/>
                <c:pt idx="0">
                  <c:v>评价机构的数量</c:v>
                </c:pt>
              </c:strCache>
            </c:strRef>
          </c:cat>
          <c:val>
            <c:numRef>
              <c:f>机构!$C$7</c:f>
              <c:numCache>
                <c:formatCode>General</c:formatCode>
                <c:ptCount val="1"/>
                <c:pt idx="0">
                  <c:v>88</c:v>
                </c:pt>
              </c:numCache>
            </c:numRef>
          </c:val>
        </c:ser>
        <c:ser>
          <c:idx val="6"/>
          <c:order val="6"/>
          <c:tx>
            <c:strRef>
              <c:f>机构!$A$8:$B$8</c:f>
              <c:strCache>
                <c:ptCount val="2"/>
                <c:pt idx="0">
                  <c:v>7</c:v>
                </c:pt>
                <c:pt idx="1">
                  <c:v>吉林省</c:v>
                </c:pt>
              </c:strCache>
            </c:strRef>
          </c:tx>
          <c:spPr>
            <a:solidFill>
              <a:schemeClr val="accent1">
                <a:lumMod val="60000"/>
              </a:schemeClr>
            </a:solidFill>
            <a:ln>
              <a:noFill/>
            </a:ln>
            <a:effectLst/>
          </c:spPr>
          <c:invertIfNegative val="0"/>
          <c:cat>
            <c:strRef>
              <c:f>机构!$C$1</c:f>
              <c:strCache>
                <c:ptCount val="1"/>
                <c:pt idx="0">
                  <c:v>评价机构的数量</c:v>
                </c:pt>
              </c:strCache>
            </c:strRef>
          </c:cat>
          <c:val>
            <c:numRef>
              <c:f>机构!$C$8</c:f>
              <c:numCache>
                <c:formatCode>General</c:formatCode>
                <c:ptCount val="1"/>
                <c:pt idx="0">
                  <c:v>1</c:v>
                </c:pt>
              </c:numCache>
            </c:numRef>
          </c:val>
        </c:ser>
        <c:ser>
          <c:idx val="7"/>
          <c:order val="7"/>
          <c:tx>
            <c:strRef>
              <c:f>机构!$A$9:$B$9</c:f>
              <c:strCache>
                <c:ptCount val="2"/>
                <c:pt idx="0">
                  <c:v>8</c:v>
                </c:pt>
                <c:pt idx="1">
                  <c:v>黑龙江省</c:v>
                </c:pt>
              </c:strCache>
            </c:strRef>
          </c:tx>
          <c:spPr>
            <a:solidFill>
              <a:schemeClr val="accent2">
                <a:lumMod val="60000"/>
              </a:schemeClr>
            </a:solidFill>
            <a:ln>
              <a:noFill/>
            </a:ln>
            <a:effectLst/>
          </c:spPr>
          <c:invertIfNegative val="0"/>
          <c:cat>
            <c:strRef>
              <c:f>机构!$C$1</c:f>
              <c:strCache>
                <c:ptCount val="1"/>
                <c:pt idx="0">
                  <c:v>评价机构的数量</c:v>
                </c:pt>
              </c:strCache>
            </c:strRef>
          </c:cat>
          <c:val>
            <c:numRef>
              <c:f>机构!$C$9</c:f>
              <c:numCache>
                <c:formatCode>General</c:formatCode>
                <c:ptCount val="1"/>
                <c:pt idx="0">
                  <c:v>3</c:v>
                </c:pt>
              </c:numCache>
            </c:numRef>
          </c:val>
        </c:ser>
        <c:ser>
          <c:idx val="8"/>
          <c:order val="8"/>
          <c:tx>
            <c:strRef>
              <c:f>机构!$A$10:$B$10</c:f>
              <c:strCache>
                <c:ptCount val="2"/>
                <c:pt idx="0">
                  <c:v>9</c:v>
                </c:pt>
                <c:pt idx="1">
                  <c:v>江苏省</c:v>
                </c:pt>
              </c:strCache>
            </c:strRef>
          </c:tx>
          <c:spPr>
            <a:solidFill>
              <a:schemeClr val="accent3">
                <a:lumMod val="60000"/>
              </a:schemeClr>
            </a:solidFill>
            <a:ln>
              <a:noFill/>
            </a:ln>
            <a:effectLst/>
          </c:spPr>
          <c:invertIfNegative val="0"/>
          <c:cat>
            <c:strRef>
              <c:f>机构!$C$1</c:f>
              <c:strCache>
                <c:ptCount val="1"/>
                <c:pt idx="0">
                  <c:v>评价机构的数量</c:v>
                </c:pt>
              </c:strCache>
            </c:strRef>
          </c:cat>
          <c:val>
            <c:numRef>
              <c:f>机构!$C$10</c:f>
              <c:numCache>
                <c:formatCode>General</c:formatCode>
                <c:ptCount val="1"/>
                <c:pt idx="0">
                  <c:v>24</c:v>
                </c:pt>
              </c:numCache>
            </c:numRef>
          </c:val>
        </c:ser>
        <c:ser>
          <c:idx val="9"/>
          <c:order val="9"/>
          <c:tx>
            <c:strRef>
              <c:f>机构!$A$11:$B$11</c:f>
              <c:strCache>
                <c:ptCount val="2"/>
                <c:pt idx="0">
                  <c:v>10</c:v>
                </c:pt>
                <c:pt idx="1">
                  <c:v>浙江省</c:v>
                </c:pt>
              </c:strCache>
            </c:strRef>
          </c:tx>
          <c:spPr>
            <a:solidFill>
              <a:schemeClr val="accent4">
                <a:lumMod val="60000"/>
              </a:schemeClr>
            </a:solidFill>
            <a:ln>
              <a:noFill/>
            </a:ln>
            <a:effectLst/>
          </c:spPr>
          <c:invertIfNegative val="0"/>
          <c:cat>
            <c:strRef>
              <c:f>机构!$C$1</c:f>
              <c:strCache>
                <c:ptCount val="1"/>
                <c:pt idx="0">
                  <c:v>评价机构的数量</c:v>
                </c:pt>
              </c:strCache>
            </c:strRef>
          </c:cat>
          <c:val>
            <c:numRef>
              <c:f>机构!$C$11</c:f>
              <c:numCache>
                <c:formatCode>General</c:formatCode>
                <c:ptCount val="1"/>
                <c:pt idx="0">
                  <c:v>174</c:v>
                </c:pt>
              </c:numCache>
            </c:numRef>
          </c:val>
        </c:ser>
        <c:ser>
          <c:idx val="10"/>
          <c:order val="10"/>
          <c:tx>
            <c:strRef>
              <c:f>机构!$A$12:$B$12</c:f>
              <c:strCache>
                <c:ptCount val="2"/>
                <c:pt idx="0">
                  <c:v>11</c:v>
                </c:pt>
                <c:pt idx="1">
                  <c:v>安徽省</c:v>
                </c:pt>
              </c:strCache>
            </c:strRef>
          </c:tx>
          <c:spPr>
            <a:solidFill>
              <a:schemeClr val="accent5">
                <a:lumMod val="60000"/>
              </a:schemeClr>
            </a:solidFill>
            <a:ln>
              <a:noFill/>
            </a:ln>
            <a:effectLst/>
          </c:spPr>
          <c:invertIfNegative val="0"/>
          <c:cat>
            <c:strRef>
              <c:f>机构!$C$1</c:f>
              <c:strCache>
                <c:ptCount val="1"/>
                <c:pt idx="0">
                  <c:v>评价机构的数量</c:v>
                </c:pt>
              </c:strCache>
            </c:strRef>
          </c:cat>
          <c:val>
            <c:numRef>
              <c:f>机构!$C$12</c:f>
              <c:numCache>
                <c:formatCode>General</c:formatCode>
                <c:ptCount val="1"/>
                <c:pt idx="0">
                  <c:v>32</c:v>
                </c:pt>
              </c:numCache>
            </c:numRef>
          </c:val>
        </c:ser>
        <c:ser>
          <c:idx val="11"/>
          <c:order val="11"/>
          <c:tx>
            <c:strRef>
              <c:f>机构!$A$13:$B$13</c:f>
              <c:strCache>
                <c:ptCount val="2"/>
                <c:pt idx="0">
                  <c:v>12</c:v>
                </c:pt>
                <c:pt idx="1">
                  <c:v>福建省</c:v>
                </c:pt>
              </c:strCache>
            </c:strRef>
          </c:tx>
          <c:spPr>
            <a:solidFill>
              <a:schemeClr val="accent6">
                <a:lumMod val="60000"/>
              </a:schemeClr>
            </a:solidFill>
            <a:ln>
              <a:noFill/>
            </a:ln>
            <a:effectLst/>
          </c:spPr>
          <c:invertIfNegative val="0"/>
          <c:cat>
            <c:strRef>
              <c:f>机构!$C$1</c:f>
              <c:strCache>
                <c:ptCount val="1"/>
                <c:pt idx="0">
                  <c:v>评价机构的数量</c:v>
                </c:pt>
              </c:strCache>
            </c:strRef>
          </c:cat>
          <c:val>
            <c:numRef>
              <c:f>机构!$C$13</c:f>
              <c:numCache>
                <c:formatCode>General</c:formatCode>
                <c:ptCount val="1"/>
                <c:pt idx="0">
                  <c:v>14</c:v>
                </c:pt>
              </c:numCache>
            </c:numRef>
          </c:val>
        </c:ser>
        <c:ser>
          <c:idx val="12"/>
          <c:order val="12"/>
          <c:tx>
            <c:strRef>
              <c:f>机构!$A$14:$B$14</c:f>
              <c:strCache>
                <c:ptCount val="2"/>
                <c:pt idx="0">
                  <c:v>13</c:v>
                </c:pt>
                <c:pt idx="1">
                  <c:v>江西省</c:v>
                </c:pt>
              </c:strCache>
            </c:strRef>
          </c:tx>
          <c:spPr>
            <a:solidFill>
              <a:schemeClr val="accent1">
                <a:lumMod val="80000"/>
                <a:lumOff val="20000"/>
              </a:schemeClr>
            </a:solidFill>
            <a:ln>
              <a:noFill/>
            </a:ln>
            <a:effectLst/>
          </c:spPr>
          <c:invertIfNegative val="0"/>
          <c:cat>
            <c:strRef>
              <c:f>机构!$C$1</c:f>
              <c:strCache>
                <c:ptCount val="1"/>
                <c:pt idx="0">
                  <c:v>评价机构的数量</c:v>
                </c:pt>
              </c:strCache>
            </c:strRef>
          </c:cat>
          <c:val>
            <c:numRef>
              <c:f>机构!$C$14</c:f>
              <c:numCache>
                <c:formatCode>General</c:formatCode>
                <c:ptCount val="1"/>
                <c:pt idx="0">
                  <c:v>51</c:v>
                </c:pt>
              </c:numCache>
            </c:numRef>
          </c:val>
        </c:ser>
        <c:ser>
          <c:idx val="13"/>
          <c:order val="13"/>
          <c:tx>
            <c:strRef>
              <c:f>机构!$A$15:$B$15</c:f>
              <c:strCache>
                <c:ptCount val="2"/>
                <c:pt idx="0">
                  <c:v>14</c:v>
                </c:pt>
                <c:pt idx="1">
                  <c:v>山东省</c:v>
                </c:pt>
              </c:strCache>
            </c:strRef>
          </c:tx>
          <c:spPr>
            <a:solidFill>
              <a:schemeClr val="accent2">
                <a:lumMod val="80000"/>
                <a:lumOff val="20000"/>
              </a:schemeClr>
            </a:solidFill>
            <a:ln>
              <a:noFill/>
            </a:ln>
            <a:effectLst/>
          </c:spPr>
          <c:invertIfNegative val="0"/>
          <c:cat>
            <c:strRef>
              <c:f>机构!$C$1</c:f>
              <c:strCache>
                <c:ptCount val="1"/>
                <c:pt idx="0">
                  <c:v>评价机构的数量</c:v>
                </c:pt>
              </c:strCache>
            </c:strRef>
          </c:cat>
          <c:val>
            <c:numRef>
              <c:f>机构!$C$15</c:f>
              <c:numCache>
                <c:formatCode>General</c:formatCode>
                <c:ptCount val="1"/>
                <c:pt idx="0">
                  <c:v>115</c:v>
                </c:pt>
              </c:numCache>
            </c:numRef>
          </c:val>
        </c:ser>
        <c:ser>
          <c:idx val="14"/>
          <c:order val="14"/>
          <c:tx>
            <c:strRef>
              <c:f>机构!$A$16:$B$16</c:f>
              <c:strCache>
                <c:ptCount val="2"/>
                <c:pt idx="0">
                  <c:v>15</c:v>
                </c:pt>
                <c:pt idx="1">
                  <c:v>河南省</c:v>
                </c:pt>
              </c:strCache>
            </c:strRef>
          </c:tx>
          <c:spPr>
            <a:solidFill>
              <a:schemeClr val="accent3">
                <a:lumMod val="80000"/>
                <a:lumOff val="20000"/>
              </a:schemeClr>
            </a:solidFill>
            <a:ln>
              <a:noFill/>
            </a:ln>
            <a:effectLst/>
          </c:spPr>
          <c:invertIfNegative val="0"/>
          <c:cat>
            <c:strRef>
              <c:f>机构!$C$1</c:f>
              <c:strCache>
                <c:ptCount val="1"/>
                <c:pt idx="0">
                  <c:v>评价机构的数量</c:v>
                </c:pt>
              </c:strCache>
            </c:strRef>
          </c:cat>
          <c:val>
            <c:numRef>
              <c:f>机构!$C$16</c:f>
              <c:numCache>
                <c:formatCode>General</c:formatCode>
                <c:ptCount val="1"/>
                <c:pt idx="0">
                  <c:v>102</c:v>
                </c:pt>
              </c:numCache>
            </c:numRef>
          </c:val>
        </c:ser>
        <c:ser>
          <c:idx val="15"/>
          <c:order val="15"/>
          <c:tx>
            <c:strRef>
              <c:f>机构!$A$17:$B$17</c:f>
              <c:strCache>
                <c:ptCount val="2"/>
                <c:pt idx="0">
                  <c:v>16</c:v>
                </c:pt>
                <c:pt idx="1">
                  <c:v>湖北省</c:v>
                </c:pt>
              </c:strCache>
            </c:strRef>
          </c:tx>
          <c:spPr>
            <a:solidFill>
              <a:schemeClr val="accent4">
                <a:lumMod val="80000"/>
                <a:lumOff val="20000"/>
              </a:schemeClr>
            </a:solidFill>
            <a:ln>
              <a:noFill/>
            </a:ln>
            <a:effectLst/>
          </c:spPr>
          <c:invertIfNegative val="0"/>
          <c:cat>
            <c:strRef>
              <c:f>机构!$C$1</c:f>
              <c:strCache>
                <c:ptCount val="1"/>
                <c:pt idx="0">
                  <c:v>评价机构的数量</c:v>
                </c:pt>
              </c:strCache>
            </c:strRef>
          </c:cat>
          <c:val>
            <c:numRef>
              <c:f>机构!$C$17</c:f>
              <c:numCache>
                <c:formatCode>General</c:formatCode>
                <c:ptCount val="1"/>
                <c:pt idx="0">
                  <c:v>117</c:v>
                </c:pt>
              </c:numCache>
            </c:numRef>
          </c:val>
        </c:ser>
        <c:ser>
          <c:idx val="16"/>
          <c:order val="16"/>
          <c:tx>
            <c:strRef>
              <c:f>机构!$A$18:$B$18</c:f>
              <c:strCache>
                <c:ptCount val="2"/>
                <c:pt idx="0">
                  <c:v>17</c:v>
                </c:pt>
                <c:pt idx="1">
                  <c:v>湖南省</c:v>
                </c:pt>
              </c:strCache>
            </c:strRef>
          </c:tx>
          <c:spPr>
            <a:solidFill>
              <a:schemeClr val="accent5">
                <a:lumMod val="80000"/>
                <a:lumOff val="20000"/>
              </a:schemeClr>
            </a:solidFill>
            <a:ln>
              <a:noFill/>
            </a:ln>
            <a:effectLst/>
          </c:spPr>
          <c:invertIfNegative val="0"/>
          <c:cat>
            <c:strRef>
              <c:f>机构!$C$1</c:f>
              <c:strCache>
                <c:ptCount val="1"/>
                <c:pt idx="0">
                  <c:v>评价机构的数量</c:v>
                </c:pt>
              </c:strCache>
            </c:strRef>
          </c:cat>
          <c:val>
            <c:numRef>
              <c:f>机构!$C$18</c:f>
              <c:numCache>
                <c:formatCode>General</c:formatCode>
                <c:ptCount val="1"/>
                <c:pt idx="0">
                  <c:v>57</c:v>
                </c:pt>
              </c:numCache>
            </c:numRef>
          </c:val>
        </c:ser>
        <c:ser>
          <c:idx val="17"/>
          <c:order val="17"/>
          <c:tx>
            <c:strRef>
              <c:f>机构!$A$19:$B$19</c:f>
              <c:strCache>
                <c:ptCount val="2"/>
                <c:pt idx="0">
                  <c:v>18</c:v>
                </c:pt>
                <c:pt idx="1">
                  <c:v>海南省</c:v>
                </c:pt>
              </c:strCache>
            </c:strRef>
          </c:tx>
          <c:spPr>
            <a:solidFill>
              <a:schemeClr val="accent6">
                <a:lumMod val="80000"/>
                <a:lumOff val="20000"/>
              </a:schemeClr>
            </a:solidFill>
            <a:ln>
              <a:noFill/>
            </a:ln>
            <a:effectLst/>
          </c:spPr>
          <c:invertIfNegative val="0"/>
          <c:cat>
            <c:strRef>
              <c:f>机构!$C$1</c:f>
              <c:strCache>
                <c:ptCount val="1"/>
                <c:pt idx="0">
                  <c:v>评价机构的数量</c:v>
                </c:pt>
              </c:strCache>
            </c:strRef>
          </c:cat>
          <c:val>
            <c:numRef>
              <c:f>机构!$C$19</c:f>
              <c:numCache>
                <c:formatCode>General</c:formatCode>
                <c:ptCount val="1"/>
                <c:pt idx="0">
                  <c:v>16</c:v>
                </c:pt>
              </c:numCache>
            </c:numRef>
          </c:val>
        </c:ser>
        <c:ser>
          <c:idx val="18"/>
          <c:order val="18"/>
          <c:tx>
            <c:strRef>
              <c:f>机构!$A$20:$B$20</c:f>
              <c:strCache>
                <c:ptCount val="2"/>
                <c:pt idx="0">
                  <c:v>19</c:v>
                </c:pt>
                <c:pt idx="1">
                  <c:v>广西</c:v>
                </c:pt>
              </c:strCache>
            </c:strRef>
          </c:tx>
          <c:spPr>
            <a:solidFill>
              <a:schemeClr val="accent1">
                <a:lumMod val="80000"/>
              </a:schemeClr>
            </a:solidFill>
            <a:ln>
              <a:noFill/>
            </a:ln>
            <a:effectLst/>
          </c:spPr>
          <c:invertIfNegative val="0"/>
          <c:cat>
            <c:strRef>
              <c:f>机构!$C$1</c:f>
              <c:strCache>
                <c:ptCount val="1"/>
                <c:pt idx="0">
                  <c:v>评价机构的数量</c:v>
                </c:pt>
              </c:strCache>
            </c:strRef>
          </c:cat>
          <c:val>
            <c:numRef>
              <c:f>机构!$C$20</c:f>
              <c:numCache>
                <c:formatCode>General</c:formatCode>
                <c:ptCount val="1"/>
                <c:pt idx="0">
                  <c:v>16</c:v>
                </c:pt>
              </c:numCache>
            </c:numRef>
          </c:val>
        </c:ser>
        <c:ser>
          <c:idx val="19"/>
          <c:order val="19"/>
          <c:tx>
            <c:strRef>
              <c:f>机构!$A$21:$B$21</c:f>
              <c:strCache>
                <c:ptCount val="2"/>
                <c:pt idx="0">
                  <c:v>20</c:v>
                </c:pt>
                <c:pt idx="1">
                  <c:v>重庆市</c:v>
                </c:pt>
              </c:strCache>
            </c:strRef>
          </c:tx>
          <c:spPr>
            <a:solidFill>
              <a:schemeClr val="accent2">
                <a:lumMod val="80000"/>
              </a:schemeClr>
            </a:solidFill>
            <a:ln>
              <a:noFill/>
            </a:ln>
            <a:effectLst/>
          </c:spPr>
          <c:invertIfNegative val="0"/>
          <c:cat>
            <c:strRef>
              <c:f>机构!$C$1</c:f>
              <c:strCache>
                <c:ptCount val="1"/>
                <c:pt idx="0">
                  <c:v>评价机构的数量</c:v>
                </c:pt>
              </c:strCache>
            </c:strRef>
          </c:cat>
          <c:val>
            <c:numRef>
              <c:f>机构!$C$21</c:f>
              <c:numCache>
                <c:formatCode>General</c:formatCode>
                <c:ptCount val="1"/>
                <c:pt idx="0">
                  <c:v>92</c:v>
                </c:pt>
              </c:numCache>
            </c:numRef>
          </c:val>
        </c:ser>
        <c:ser>
          <c:idx val="20"/>
          <c:order val="20"/>
          <c:tx>
            <c:strRef>
              <c:f>机构!$A$22:$B$22</c:f>
              <c:strCache>
                <c:ptCount val="2"/>
                <c:pt idx="0">
                  <c:v>21</c:v>
                </c:pt>
                <c:pt idx="1">
                  <c:v>四川省</c:v>
                </c:pt>
              </c:strCache>
            </c:strRef>
          </c:tx>
          <c:spPr>
            <a:solidFill>
              <a:schemeClr val="accent3">
                <a:lumMod val="80000"/>
              </a:schemeClr>
            </a:solidFill>
            <a:ln>
              <a:noFill/>
            </a:ln>
            <a:effectLst/>
          </c:spPr>
          <c:invertIfNegative val="0"/>
          <c:cat>
            <c:strRef>
              <c:f>机构!$C$1</c:f>
              <c:strCache>
                <c:ptCount val="1"/>
                <c:pt idx="0">
                  <c:v>评价机构的数量</c:v>
                </c:pt>
              </c:strCache>
            </c:strRef>
          </c:cat>
          <c:val>
            <c:numRef>
              <c:f>机构!$C$22</c:f>
              <c:numCache>
                <c:formatCode>General</c:formatCode>
                <c:ptCount val="1"/>
                <c:pt idx="0">
                  <c:v>22</c:v>
                </c:pt>
              </c:numCache>
            </c:numRef>
          </c:val>
        </c:ser>
        <c:ser>
          <c:idx val="21"/>
          <c:order val="21"/>
          <c:tx>
            <c:strRef>
              <c:f>机构!$A$23:$B$23</c:f>
              <c:strCache>
                <c:ptCount val="2"/>
                <c:pt idx="0">
                  <c:v>22</c:v>
                </c:pt>
                <c:pt idx="1">
                  <c:v>贵州省</c:v>
                </c:pt>
              </c:strCache>
            </c:strRef>
          </c:tx>
          <c:spPr>
            <a:solidFill>
              <a:schemeClr val="accent4">
                <a:lumMod val="80000"/>
              </a:schemeClr>
            </a:solidFill>
            <a:ln>
              <a:noFill/>
            </a:ln>
            <a:effectLst/>
          </c:spPr>
          <c:invertIfNegative val="0"/>
          <c:cat>
            <c:strRef>
              <c:f>机构!$C$1</c:f>
              <c:strCache>
                <c:ptCount val="1"/>
                <c:pt idx="0">
                  <c:v>评价机构的数量</c:v>
                </c:pt>
              </c:strCache>
            </c:strRef>
          </c:cat>
          <c:val>
            <c:numRef>
              <c:f>机构!$C$23</c:f>
              <c:numCache>
                <c:formatCode>General</c:formatCode>
                <c:ptCount val="1"/>
                <c:pt idx="0">
                  <c:v>50</c:v>
                </c:pt>
              </c:numCache>
            </c:numRef>
          </c:val>
        </c:ser>
        <c:ser>
          <c:idx val="22"/>
          <c:order val="22"/>
          <c:tx>
            <c:strRef>
              <c:f>机构!$A$24:$B$24</c:f>
              <c:strCache>
                <c:ptCount val="2"/>
                <c:pt idx="0">
                  <c:v>23</c:v>
                </c:pt>
                <c:pt idx="1">
                  <c:v>云南省</c:v>
                </c:pt>
              </c:strCache>
            </c:strRef>
          </c:tx>
          <c:spPr>
            <a:solidFill>
              <a:schemeClr val="accent5">
                <a:lumMod val="80000"/>
              </a:schemeClr>
            </a:solidFill>
            <a:ln>
              <a:noFill/>
            </a:ln>
            <a:effectLst/>
          </c:spPr>
          <c:invertIfNegative val="0"/>
          <c:cat>
            <c:strRef>
              <c:f>机构!$C$1</c:f>
              <c:strCache>
                <c:ptCount val="1"/>
                <c:pt idx="0">
                  <c:v>评价机构的数量</c:v>
                </c:pt>
              </c:strCache>
            </c:strRef>
          </c:cat>
          <c:val>
            <c:numRef>
              <c:f>机构!$C$24</c:f>
              <c:numCache>
                <c:formatCode>General</c:formatCode>
                <c:ptCount val="1"/>
                <c:pt idx="0">
                  <c:v>2</c:v>
                </c:pt>
              </c:numCache>
            </c:numRef>
          </c:val>
        </c:ser>
        <c:ser>
          <c:idx val="23"/>
          <c:order val="23"/>
          <c:tx>
            <c:strRef>
              <c:f>机构!$A$25:$B$25</c:f>
              <c:strCache>
                <c:ptCount val="2"/>
                <c:pt idx="0">
                  <c:v>24</c:v>
                </c:pt>
                <c:pt idx="1">
                  <c:v>西藏</c:v>
                </c:pt>
              </c:strCache>
            </c:strRef>
          </c:tx>
          <c:spPr>
            <a:solidFill>
              <a:schemeClr val="accent6">
                <a:lumMod val="80000"/>
              </a:schemeClr>
            </a:solidFill>
            <a:ln>
              <a:noFill/>
            </a:ln>
            <a:effectLst/>
          </c:spPr>
          <c:invertIfNegative val="0"/>
          <c:cat>
            <c:strRef>
              <c:f>机构!$C$1</c:f>
              <c:strCache>
                <c:ptCount val="1"/>
                <c:pt idx="0">
                  <c:v>评价机构的数量</c:v>
                </c:pt>
              </c:strCache>
            </c:strRef>
          </c:cat>
          <c:val>
            <c:numRef>
              <c:f>机构!$C$25</c:f>
              <c:numCache>
                <c:formatCode>General</c:formatCode>
                <c:ptCount val="1"/>
                <c:pt idx="0">
                  <c:v>14</c:v>
                </c:pt>
              </c:numCache>
            </c:numRef>
          </c:val>
        </c:ser>
        <c:ser>
          <c:idx val="24"/>
          <c:order val="24"/>
          <c:tx>
            <c:strRef>
              <c:f>机构!$A$26:$B$26</c:f>
              <c:strCache>
                <c:ptCount val="2"/>
                <c:pt idx="0">
                  <c:v>25</c:v>
                </c:pt>
                <c:pt idx="1">
                  <c:v>陕西省</c:v>
                </c:pt>
              </c:strCache>
            </c:strRef>
          </c:tx>
          <c:spPr>
            <a:solidFill>
              <a:schemeClr val="accent1">
                <a:lumMod val="60000"/>
                <a:lumOff val="40000"/>
              </a:schemeClr>
            </a:solidFill>
            <a:ln>
              <a:noFill/>
            </a:ln>
            <a:effectLst/>
          </c:spPr>
          <c:invertIfNegative val="0"/>
          <c:cat>
            <c:strRef>
              <c:f>机构!$C$1</c:f>
              <c:strCache>
                <c:ptCount val="1"/>
                <c:pt idx="0">
                  <c:v>评价机构的数量</c:v>
                </c:pt>
              </c:strCache>
            </c:strRef>
          </c:cat>
          <c:val>
            <c:numRef>
              <c:f>机构!$C$26</c:f>
              <c:numCache>
                <c:formatCode>General</c:formatCode>
                <c:ptCount val="1"/>
                <c:pt idx="0">
                  <c:v>79</c:v>
                </c:pt>
              </c:numCache>
            </c:numRef>
          </c:val>
        </c:ser>
        <c:ser>
          <c:idx val="25"/>
          <c:order val="25"/>
          <c:tx>
            <c:strRef>
              <c:f>机构!$A$27:$B$27</c:f>
              <c:strCache>
                <c:ptCount val="2"/>
                <c:pt idx="0">
                  <c:v>26</c:v>
                </c:pt>
                <c:pt idx="1">
                  <c:v>甘肃省</c:v>
                </c:pt>
              </c:strCache>
            </c:strRef>
          </c:tx>
          <c:spPr>
            <a:solidFill>
              <a:schemeClr val="accent2">
                <a:lumMod val="60000"/>
                <a:lumOff val="40000"/>
              </a:schemeClr>
            </a:solidFill>
            <a:ln>
              <a:noFill/>
            </a:ln>
            <a:effectLst/>
          </c:spPr>
          <c:invertIfNegative val="0"/>
          <c:cat>
            <c:strRef>
              <c:f>机构!$C$1</c:f>
              <c:strCache>
                <c:ptCount val="1"/>
                <c:pt idx="0">
                  <c:v>评价机构的数量</c:v>
                </c:pt>
              </c:strCache>
            </c:strRef>
          </c:cat>
          <c:val>
            <c:numRef>
              <c:f>机构!$C$27</c:f>
              <c:numCache>
                <c:formatCode>General</c:formatCode>
                <c:ptCount val="1"/>
                <c:pt idx="0">
                  <c:v>67</c:v>
                </c:pt>
              </c:numCache>
            </c:numRef>
          </c:val>
        </c:ser>
        <c:ser>
          <c:idx val="26"/>
          <c:order val="26"/>
          <c:tx>
            <c:strRef>
              <c:f>机构!$A$28:$B$28</c:f>
              <c:strCache>
                <c:ptCount val="2"/>
                <c:pt idx="0">
                  <c:v>27</c:v>
                </c:pt>
                <c:pt idx="1">
                  <c:v>新疆</c:v>
                </c:pt>
              </c:strCache>
            </c:strRef>
          </c:tx>
          <c:spPr>
            <a:solidFill>
              <a:schemeClr val="accent3">
                <a:lumMod val="60000"/>
                <a:lumOff val="40000"/>
              </a:schemeClr>
            </a:solidFill>
            <a:ln>
              <a:noFill/>
            </a:ln>
            <a:effectLst/>
          </c:spPr>
          <c:invertIfNegative val="0"/>
          <c:cat>
            <c:strRef>
              <c:f>机构!$C$1</c:f>
              <c:strCache>
                <c:ptCount val="1"/>
                <c:pt idx="0">
                  <c:v>评价机构的数量</c:v>
                </c:pt>
              </c:strCache>
            </c:strRef>
          </c:cat>
          <c:val>
            <c:numRef>
              <c:f>机构!$C$28</c:f>
              <c:numCache>
                <c:formatCode>General</c:formatCode>
                <c:ptCount val="1"/>
                <c:pt idx="0">
                  <c:v>54</c:v>
                </c:pt>
              </c:numCache>
            </c:numRef>
          </c:val>
        </c:ser>
        <c:ser>
          <c:idx val="27"/>
          <c:order val="27"/>
          <c:tx>
            <c:strRef>
              <c:f>机构!$A$29:$B$29</c:f>
              <c:strCache>
                <c:ptCount val="2"/>
                <c:pt idx="0">
                  <c:v>28</c:v>
                </c:pt>
                <c:pt idx="1">
                  <c:v>新疆兵团</c:v>
                </c:pt>
              </c:strCache>
            </c:strRef>
          </c:tx>
          <c:spPr>
            <a:solidFill>
              <a:schemeClr val="accent4">
                <a:lumMod val="60000"/>
                <a:lumOff val="40000"/>
              </a:schemeClr>
            </a:solidFill>
            <a:ln>
              <a:noFill/>
            </a:ln>
            <a:effectLst/>
          </c:spPr>
          <c:invertIfNegative val="0"/>
          <c:cat>
            <c:strRef>
              <c:f>机构!$C$1</c:f>
              <c:strCache>
                <c:ptCount val="1"/>
                <c:pt idx="0">
                  <c:v>评价机构的数量</c:v>
                </c:pt>
              </c:strCache>
            </c:strRef>
          </c:cat>
          <c:val>
            <c:numRef>
              <c:f>机构!$C$29</c:f>
              <c:numCache>
                <c:formatCode>General</c:formatCode>
                <c:ptCount val="1"/>
                <c:pt idx="0">
                  <c:v>4</c:v>
                </c:pt>
              </c:numCache>
            </c:numRef>
          </c:val>
        </c:ser>
        <c:ser>
          <c:idx val="28"/>
          <c:order val="28"/>
          <c:tx>
            <c:strRef>
              <c:f>机构!$A$30:$B$30</c:f>
              <c:strCache>
                <c:ptCount val="2"/>
                <c:pt idx="0">
                  <c:v>29</c:v>
                </c:pt>
                <c:pt idx="1">
                  <c:v>长航</c:v>
                </c:pt>
              </c:strCache>
            </c:strRef>
          </c:tx>
          <c:spPr>
            <a:solidFill>
              <a:schemeClr val="accent5">
                <a:lumMod val="60000"/>
                <a:lumOff val="40000"/>
              </a:schemeClr>
            </a:solidFill>
            <a:ln>
              <a:noFill/>
            </a:ln>
            <a:effectLst/>
          </c:spPr>
          <c:invertIfNegative val="0"/>
          <c:cat>
            <c:strRef>
              <c:f>机构!$C$1</c:f>
              <c:strCache>
                <c:ptCount val="1"/>
                <c:pt idx="0">
                  <c:v>评价机构的数量</c:v>
                </c:pt>
              </c:strCache>
            </c:strRef>
          </c:cat>
          <c:val>
            <c:numRef>
              <c:f>机构!$C$30</c:f>
              <c:numCache>
                <c:formatCode>General</c:formatCode>
                <c:ptCount val="1"/>
                <c:pt idx="0">
                  <c:v>32</c:v>
                </c:pt>
              </c:numCache>
            </c:numRef>
          </c:val>
        </c:ser>
        <c:ser>
          <c:idx val="29"/>
          <c:order val="29"/>
          <c:tx>
            <c:strRef>
              <c:f>机构!$A$31:$B$31</c:f>
              <c:strCache>
                <c:ptCount val="2"/>
                <c:pt idx="0">
                  <c:v>30</c:v>
                </c:pt>
                <c:pt idx="1">
                  <c:v>珠航</c:v>
                </c:pt>
              </c:strCache>
            </c:strRef>
          </c:tx>
          <c:spPr>
            <a:solidFill>
              <a:schemeClr val="accent6">
                <a:lumMod val="60000"/>
                <a:lumOff val="40000"/>
              </a:schemeClr>
            </a:solidFill>
            <a:ln>
              <a:noFill/>
            </a:ln>
            <a:effectLst/>
          </c:spPr>
          <c:invertIfNegative val="0"/>
          <c:cat>
            <c:strRef>
              <c:f>机构!$C$1</c:f>
              <c:strCache>
                <c:ptCount val="1"/>
                <c:pt idx="0">
                  <c:v>评价机构的数量</c:v>
                </c:pt>
              </c:strCache>
            </c:strRef>
          </c:cat>
          <c:val>
            <c:numRef>
              <c:f>机构!$C$31</c:f>
              <c:numCache>
                <c:formatCode>General</c:formatCode>
                <c:ptCount val="1"/>
                <c:pt idx="0">
                  <c:v>8</c:v>
                </c:pt>
              </c:numCache>
            </c:numRef>
          </c:val>
        </c:ser>
        <c:ser>
          <c:idx val="30"/>
          <c:order val="30"/>
          <c:tx>
            <c:strRef>
              <c:f>机构!$A$32:$B$32</c:f>
              <c:strCache>
                <c:ptCount val="2"/>
                <c:pt idx="0">
                  <c:v>31</c:v>
                </c:pt>
                <c:pt idx="1">
                  <c:v>其他</c:v>
                </c:pt>
              </c:strCache>
            </c:strRef>
          </c:tx>
          <c:spPr>
            <a:solidFill>
              <a:schemeClr val="accent1">
                <a:lumMod val="50000"/>
              </a:schemeClr>
            </a:solidFill>
            <a:ln>
              <a:noFill/>
            </a:ln>
            <a:effectLst/>
          </c:spPr>
          <c:invertIfNegative val="0"/>
          <c:cat>
            <c:strRef>
              <c:f>机构!$C$1</c:f>
              <c:strCache>
                <c:ptCount val="1"/>
                <c:pt idx="0">
                  <c:v>评价机构的数量</c:v>
                </c:pt>
              </c:strCache>
            </c:strRef>
          </c:cat>
          <c:val>
            <c:numRef>
              <c:f>机构!$C$32</c:f>
              <c:numCache>
                <c:formatCode>General</c:formatCode>
                <c:ptCount val="1"/>
                <c:pt idx="0">
                  <c:v>56</c:v>
                </c:pt>
              </c:numCache>
            </c:numRef>
          </c:val>
        </c:ser>
        <c:dLbls>
          <c:showLegendKey val="0"/>
          <c:showVal val="0"/>
          <c:showCatName val="0"/>
          <c:showSerName val="0"/>
          <c:showPercent val="0"/>
          <c:showBubbleSize val="0"/>
        </c:dLbls>
        <c:gapWidth val="219"/>
        <c:overlap val="-27"/>
        <c:axId val="305615624"/>
        <c:axId val="305617192"/>
      </c:barChart>
      <c:catAx>
        <c:axId val="30561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05617192"/>
        <c:crosses val="autoZero"/>
        <c:auto val="1"/>
        <c:lblAlgn val="ctr"/>
        <c:lblOffset val="100"/>
        <c:noMultiLvlLbl val="0"/>
      </c:catAx>
      <c:valAx>
        <c:axId val="30561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05615624"/>
        <c:crosses val="autoZero"/>
        <c:crossBetween val="between"/>
      </c:valAx>
      <c:spPr>
        <a:noFill/>
        <a:ln>
          <a:noFill/>
        </a:ln>
        <a:effectLst/>
      </c:spPr>
    </c:plotArea>
    <c:legend>
      <c:legendPos val="b"/>
      <c:layout>
        <c:manualLayout>
          <c:xMode val="edge"/>
          <c:yMode val="edge"/>
          <c:x val="0.80778429482029035"/>
          <c:y val="1.5621078163163948E-2"/>
          <c:w val="0.18886174942417913"/>
          <c:h val="0.9843789218368360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v>一级</c:v>
          </c:tx>
          <c:invertIfNegative val="0"/>
          <c:cat>
            <c:strLit>
              <c:ptCount val="1"/>
              <c:pt idx="0">
                <c:v>考评机构</c:v>
              </c:pt>
            </c:strLit>
          </c:cat>
          <c:val>
            <c:numLit>
              <c:formatCode>General</c:formatCode>
              <c:ptCount val="1"/>
              <c:pt idx="0">
                <c:v>62</c:v>
              </c:pt>
            </c:numLit>
          </c:val>
        </c:ser>
        <c:ser>
          <c:idx val="1"/>
          <c:order val="1"/>
          <c:tx>
            <c:v>二级</c:v>
          </c:tx>
          <c:invertIfNegative val="0"/>
          <c:cat>
            <c:strLit>
              <c:ptCount val="1"/>
              <c:pt idx="0">
                <c:v>考评机构</c:v>
              </c:pt>
            </c:strLit>
          </c:cat>
          <c:val>
            <c:numLit>
              <c:formatCode>General</c:formatCode>
              <c:ptCount val="1"/>
              <c:pt idx="0">
                <c:v>605</c:v>
              </c:pt>
            </c:numLit>
          </c:val>
        </c:ser>
        <c:ser>
          <c:idx val="2"/>
          <c:order val="2"/>
          <c:tx>
            <c:v>三级</c:v>
          </c:tx>
          <c:invertIfNegative val="0"/>
          <c:cat>
            <c:strLit>
              <c:ptCount val="1"/>
              <c:pt idx="0">
                <c:v>考评机构</c:v>
              </c:pt>
            </c:strLit>
          </c:cat>
          <c:val>
            <c:numLit>
              <c:formatCode>General</c:formatCode>
              <c:ptCount val="1"/>
              <c:pt idx="0">
                <c:v>976</c:v>
              </c:pt>
            </c:numLit>
          </c:val>
        </c:ser>
        <c:dLbls>
          <c:showLegendKey val="0"/>
          <c:showVal val="0"/>
          <c:showCatName val="0"/>
          <c:showSerName val="0"/>
          <c:showPercent val="0"/>
          <c:showBubbleSize val="0"/>
        </c:dLbls>
        <c:gapWidth val="150"/>
        <c:shape val="cylinder"/>
        <c:axId val="305616408"/>
        <c:axId val="305619152"/>
        <c:axId val="0"/>
      </c:bar3DChart>
      <c:catAx>
        <c:axId val="305616408"/>
        <c:scaling>
          <c:orientation val="minMax"/>
        </c:scaling>
        <c:delete val="0"/>
        <c:axPos val="b"/>
        <c:numFmt formatCode="General" sourceLinked="0"/>
        <c:majorTickMark val="out"/>
        <c:minorTickMark val="none"/>
        <c:tickLblPos val="nextTo"/>
        <c:crossAx val="305619152"/>
        <c:crosses val="autoZero"/>
        <c:auto val="1"/>
        <c:lblAlgn val="ctr"/>
        <c:lblOffset val="100"/>
        <c:noMultiLvlLbl val="0"/>
      </c:catAx>
      <c:valAx>
        <c:axId val="305619152"/>
        <c:scaling>
          <c:orientation val="minMax"/>
        </c:scaling>
        <c:delete val="0"/>
        <c:axPos val="l"/>
        <c:majorGridlines/>
        <c:numFmt formatCode="General" sourceLinked="1"/>
        <c:majorTickMark val="out"/>
        <c:minorTickMark val="none"/>
        <c:tickLblPos val="nextTo"/>
        <c:crossAx val="30561640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v>道路运输</c:v>
          </c:tx>
          <c:invertIfNegative val="0"/>
          <c:cat>
            <c:strLit>
              <c:ptCount val="1"/>
              <c:pt idx="0">
                <c:v>考评员数量统计</c:v>
              </c:pt>
            </c:strLit>
          </c:cat>
          <c:val>
            <c:numLit>
              <c:formatCode>General</c:formatCode>
              <c:ptCount val="1"/>
              <c:pt idx="0">
                <c:v>12589</c:v>
              </c:pt>
            </c:numLit>
          </c:val>
        </c:ser>
        <c:ser>
          <c:idx val="1"/>
          <c:order val="1"/>
          <c:tx>
            <c:v>水路运输</c:v>
          </c:tx>
          <c:invertIfNegative val="0"/>
          <c:cat>
            <c:strLit>
              <c:ptCount val="1"/>
              <c:pt idx="0">
                <c:v>考评员数量统计</c:v>
              </c:pt>
            </c:strLit>
          </c:cat>
          <c:val>
            <c:numLit>
              <c:formatCode>General</c:formatCode>
              <c:ptCount val="1"/>
              <c:pt idx="0">
                <c:v>2819</c:v>
              </c:pt>
            </c:numLit>
          </c:val>
        </c:ser>
        <c:ser>
          <c:idx val="2"/>
          <c:order val="2"/>
          <c:tx>
            <c:v>港口营运</c:v>
          </c:tx>
          <c:invertIfNegative val="0"/>
          <c:cat>
            <c:strLit>
              <c:ptCount val="1"/>
              <c:pt idx="0">
                <c:v>考评员数量统计</c:v>
              </c:pt>
            </c:strLit>
          </c:cat>
          <c:val>
            <c:numLit>
              <c:formatCode>General</c:formatCode>
              <c:ptCount val="1"/>
              <c:pt idx="0">
                <c:v>1810</c:v>
              </c:pt>
            </c:numLit>
          </c:val>
        </c:ser>
        <c:ser>
          <c:idx val="3"/>
          <c:order val="3"/>
          <c:tx>
            <c:v>城市客运</c:v>
          </c:tx>
          <c:invertIfNegative val="0"/>
          <c:cat>
            <c:strLit>
              <c:ptCount val="1"/>
              <c:pt idx="0">
                <c:v>考评员数量统计</c:v>
              </c:pt>
            </c:strLit>
          </c:cat>
          <c:val>
            <c:numLit>
              <c:formatCode>General</c:formatCode>
              <c:ptCount val="1"/>
              <c:pt idx="0">
                <c:v>5296</c:v>
              </c:pt>
            </c:numLit>
          </c:val>
        </c:ser>
        <c:ser>
          <c:idx val="4"/>
          <c:order val="4"/>
          <c:tx>
            <c:v>交通工程建设</c:v>
          </c:tx>
          <c:invertIfNegative val="0"/>
          <c:cat>
            <c:strLit>
              <c:ptCount val="1"/>
              <c:pt idx="0">
                <c:v>考评员数量统计</c:v>
              </c:pt>
            </c:strLit>
          </c:cat>
          <c:val>
            <c:numLit>
              <c:formatCode>General</c:formatCode>
              <c:ptCount val="1"/>
              <c:pt idx="0">
                <c:v>4454</c:v>
              </c:pt>
            </c:numLit>
          </c:val>
        </c:ser>
        <c:ser>
          <c:idx val="6"/>
          <c:order val="5"/>
          <c:tx>
            <c:v>收费公路</c:v>
          </c:tx>
          <c:invertIfNegative val="0"/>
          <c:val>
            <c:numLit>
              <c:formatCode>General</c:formatCode>
              <c:ptCount val="1"/>
              <c:pt idx="0">
                <c:v>555</c:v>
              </c:pt>
            </c:numLit>
          </c:val>
        </c:ser>
        <c:ser>
          <c:idx val="5"/>
          <c:order val="6"/>
          <c:tx>
            <c:v>其他</c:v>
          </c:tx>
          <c:invertIfNegative val="0"/>
          <c:cat>
            <c:strLit>
              <c:ptCount val="1"/>
              <c:pt idx="0">
                <c:v>考评员数量统计</c:v>
              </c:pt>
            </c:strLit>
          </c:cat>
          <c:val>
            <c:numLit>
              <c:formatCode>General</c:formatCode>
              <c:ptCount val="1"/>
              <c:pt idx="0">
                <c:v>405</c:v>
              </c:pt>
            </c:numLit>
          </c:val>
        </c:ser>
        <c:dLbls>
          <c:showLegendKey val="0"/>
          <c:showVal val="0"/>
          <c:showCatName val="0"/>
          <c:showSerName val="0"/>
          <c:showPercent val="0"/>
          <c:showBubbleSize val="0"/>
        </c:dLbls>
        <c:gapWidth val="150"/>
        <c:shape val="cylinder"/>
        <c:axId val="305619544"/>
        <c:axId val="305619936"/>
        <c:axId val="0"/>
      </c:bar3DChart>
      <c:catAx>
        <c:axId val="305619544"/>
        <c:scaling>
          <c:orientation val="minMax"/>
        </c:scaling>
        <c:delete val="0"/>
        <c:axPos val="b"/>
        <c:numFmt formatCode="General" sourceLinked="0"/>
        <c:majorTickMark val="out"/>
        <c:minorTickMark val="none"/>
        <c:tickLblPos val="nextTo"/>
        <c:crossAx val="305619936"/>
        <c:crosses val="autoZero"/>
        <c:auto val="1"/>
        <c:lblAlgn val="ctr"/>
        <c:lblOffset val="100"/>
        <c:noMultiLvlLbl val="0"/>
      </c:catAx>
      <c:valAx>
        <c:axId val="305619936"/>
        <c:scaling>
          <c:orientation val="minMax"/>
        </c:scaling>
        <c:delete val="0"/>
        <c:axPos val="l"/>
        <c:majorGridlines/>
        <c:numFmt formatCode="General" sourceLinked="1"/>
        <c:majorTickMark val="out"/>
        <c:minorTickMark val="none"/>
        <c:tickLblPos val="nextTo"/>
        <c:crossAx val="30561954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zh-CN" altLang="en-US"/>
              <a:t>各地区考评员数量</a:t>
            </a:r>
            <a:endParaRPr lang="zh-CN"/>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zh-CN"/>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6173155805031604E-2"/>
          <c:y val="0.1219061248331287"/>
          <c:w val="0.90556017092043239"/>
          <c:h val="0.65182266978708858"/>
        </c:manualLayout>
      </c:layout>
      <c:bar3DChart>
        <c:barDir val="col"/>
        <c:grouping val="clustered"/>
        <c:varyColors val="0"/>
        <c:ser>
          <c:idx val="0"/>
          <c:order val="0"/>
          <c:tx>
            <c:strRef>
              <c:f>Sheet3!$B$2</c:f>
              <c:strCache>
                <c:ptCount val="1"/>
                <c:pt idx="0">
                  <c:v>北京市</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invertIfNegative val="0"/>
          <c:val>
            <c:numRef>
              <c:f>Sheet3!$B$3</c:f>
              <c:numCache>
                <c:formatCode>General</c:formatCode>
                <c:ptCount val="1"/>
                <c:pt idx="0">
                  <c:v>1000</c:v>
                </c:pt>
              </c:numCache>
            </c:numRef>
          </c:val>
          <c:shape val="cylinder"/>
        </c:ser>
        <c:ser>
          <c:idx val="1"/>
          <c:order val="1"/>
          <c:tx>
            <c:strRef>
              <c:f>Sheet3!$C$2</c:f>
              <c:strCache>
                <c:ptCount val="1"/>
                <c:pt idx="0">
                  <c:v>天津市</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val>
            <c:numRef>
              <c:f>Sheet3!$C$3</c:f>
              <c:numCache>
                <c:formatCode>General</c:formatCode>
                <c:ptCount val="1"/>
                <c:pt idx="0">
                  <c:v>340</c:v>
                </c:pt>
              </c:numCache>
            </c:numRef>
          </c:val>
          <c:shape val="cylinder"/>
        </c:ser>
        <c:ser>
          <c:idx val="2"/>
          <c:order val="2"/>
          <c:tx>
            <c:strRef>
              <c:f>Sheet3!$D$2</c:f>
              <c:strCache>
                <c:ptCount val="1"/>
                <c:pt idx="0">
                  <c:v>河北省</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invertIfNegative val="0"/>
          <c:val>
            <c:numRef>
              <c:f>Sheet3!$D$3</c:f>
              <c:numCache>
                <c:formatCode>General</c:formatCode>
                <c:ptCount val="1"/>
                <c:pt idx="0">
                  <c:v>1997</c:v>
                </c:pt>
              </c:numCache>
            </c:numRef>
          </c:val>
          <c:shape val="cylinder"/>
        </c:ser>
        <c:ser>
          <c:idx val="3"/>
          <c:order val="3"/>
          <c:tx>
            <c:strRef>
              <c:f>Sheet3!$E$2</c:f>
              <c:strCache>
                <c:ptCount val="1"/>
                <c:pt idx="0">
                  <c:v>山西省</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invertIfNegative val="0"/>
          <c:val>
            <c:numRef>
              <c:f>Sheet3!$E$3</c:f>
              <c:numCache>
                <c:formatCode>General</c:formatCode>
                <c:ptCount val="1"/>
                <c:pt idx="0">
                  <c:v>1299</c:v>
                </c:pt>
              </c:numCache>
            </c:numRef>
          </c:val>
          <c:shape val="cylinder"/>
        </c:ser>
        <c:ser>
          <c:idx val="4"/>
          <c:order val="4"/>
          <c:tx>
            <c:strRef>
              <c:f>Sheet3!$F$2</c:f>
              <c:strCache>
                <c:ptCount val="1"/>
                <c:pt idx="0">
                  <c:v>内蒙古</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invertIfNegative val="0"/>
          <c:val>
            <c:numRef>
              <c:f>Sheet3!$F$3</c:f>
              <c:numCache>
                <c:formatCode>General</c:formatCode>
                <c:ptCount val="1"/>
                <c:pt idx="0">
                  <c:v>1126</c:v>
                </c:pt>
              </c:numCache>
            </c:numRef>
          </c:val>
          <c:shape val="cylinder"/>
        </c:ser>
        <c:ser>
          <c:idx val="5"/>
          <c:order val="5"/>
          <c:tx>
            <c:strRef>
              <c:f>Sheet3!$G$2</c:f>
              <c:strCache>
                <c:ptCount val="1"/>
                <c:pt idx="0">
                  <c:v>辽宁省</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sp3d/>
          </c:spPr>
          <c:invertIfNegative val="0"/>
          <c:val>
            <c:numRef>
              <c:f>Sheet3!$G$3</c:f>
              <c:numCache>
                <c:formatCode>General</c:formatCode>
                <c:ptCount val="1"/>
                <c:pt idx="0">
                  <c:v>1309</c:v>
                </c:pt>
              </c:numCache>
            </c:numRef>
          </c:val>
          <c:shape val="cylinder"/>
        </c:ser>
        <c:ser>
          <c:idx val="6"/>
          <c:order val="6"/>
          <c:tx>
            <c:strRef>
              <c:f>Sheet3!$H$2</c:f>
              <c:strCache>
                <c:ptCount val="1"/>
                <c:pt idx="0">
                  <c:v>吉林省</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sp3d/>
          </c:spPr>
          <c:invertIfNegative val="0"/>
          <c:val>
            <c:numRef>
              <c:f>Sheet3!$H$3</c:f>
              <c:numCache>
                <c:formatCode>General</c:formatCode>
                <c:ptCount val="1"/>
                <c:pt idx="0">
                  <c:v>9</c:v>
                </c:pt>
              </c:numCache>
            </c:numRef>
          </c:val>
          <c:shape val="cylinder"/>
        </c:ser>
        <c:ser>
          <c:idx val="7"/>
          <c:order val="7"/>
          <c:tx>
            <c:strRef>
              <c:f>Sheet3!$I$2</c:f>
              <c:strCache>
                <c:ptCount val="1"/>
                <c:pt idx="0">
                  <c:v>黑龙江省</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sp3d/>
          </c:spPr>
          <c:invertIfNegative val="0"/>
          <c:val>
            <c:numRef>
              <c:f>Sheet3!$I$3</c:f>
              <c:numCache>
                <c:formatCode>General</c:formatCode>
                <c:ptCount val="1"/>
                <c:pt idx="0">
                  <c:v>50</c:v>
                </c:pt>
              </c:numCache>
            </c:numRef>
          </c:val>
          <c:shape val="cylinder"/>
        </c:ser>
        <c:ser>
          <c:idx val="8"/>
          <c:order val="8"/>
          <c:tx>
            <c:strRef>
              <c:f>Sheet3!$J$2</c:f>
              <c:strCache>
                <c:ptCount val="1"/>
                <c:pt idx="0">
                  <c:v>上海市</c:v>
                </c:pt>
              </c:strCache>
            </c:strRef>
          </c:tx>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sp3d/>
          </c:spPr>
          <c:invertIfNegative val="0"/>
          <c:val>
            <c:numRef>
              <c:f>Sheet3!$J$3</c:f>
              <c:numCache>
                <c:formatCode>General</c:formatCode>
                <c:ptCount val="1"/>
                <c:pt idx="0">
                  <c:v>91</c:v>
                </c:pt>
              </c:numCache>
            </c:numRef>
          </c:val>
          <c:shape val="cylinder"/>
        </c:ser>
        <c:ser>
          <c:idx val="9"/>
          <c:order val="9"/>
          <c:tx>
            <c:strRef>
              <c:f>Sheet3!$K$2</c:f>
              <c:strCache>
                <c:ptCount val="1"/>
                <c:pt idx="0">
                  <c:v>江苏省</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sp3d/>
          </c:spPr>
          <c:invertIfNegative val="0"/>
          <c:val>
            <c:numRef>
              <c:f>Sheet3!$K$3</c:f>
              <c:numCache>
                <c:formatCode>General</c:formatCode>
                <c:ptCount val="1"/>
                <c:pt idx="0">
                  <c:v>923</c:v>
                </c:pt>
              </c:numCache>
            </c:numRef>
          </c:val>
          <c:shape val="cylinder"/>
        </c:ser>
        <c:ser>
          <c:idx val="10"/>
          <c:order val="10"/>
          <c:tx>
            <c:strRef>
              <c:f>Sheet3!$L$2</c:f>
              <c:strCache>
                <c:ptCount val="1"/>
                <c:pt idx="0">
                  <c:v>浙江省</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sp3d/>
          </c:spPr>
          <c:invertIfNegative val="0"/>
          <c:val>
            <c:numRef>
              <c:f>Sheet3!$L$3</c:f>
              <c:numCache>
                <c:formatCode>General</c:formatCode>
                <c:ptCount val="1"/>
                <c:pt idx="0">
                  <c:v>3083</c:v>
                </c:pt>
              </c:numCache>
            </c:numRef>
          </c:val>
          <c:shape val="cylinder"/>
        </c:ser>
        <c:ser>
          <c:idx val="11"/>
          <c:order val="11"/>
          <c:tx>
            <c:strRef>
              <c:f>Sheet3!$M$2</c:f>
              <c:strCache>
                <c:ptCount val="1"/>
                <c:pt idx="0">
                  <c:v>安徽省</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sp3d/>
          </c:spPr>
          <c:invertIfNegative val="0"/>
          <c:val>
            <c:numRef>
              <c:f>Sheet3!$M$3</c:f>
              <c:numCache>
                <c:formatCode>General</c:formatCode>
                <c:ptCount val="1"/>
                <c:pt idx="0">
                  <c:v>2077</c:v>
                </c:pt>
              </c:numCache>
            </c:numRef>
          </c:val>
          <c:shape val="cylinder"/>
        </c:ser>
        <c:ser>
          <c:idx val="12"/>
          <c:order val="12"/>
          <c:tx>
            <c:strRef>
              <c:f>Sheet3!$N$2</c:f>
              <c:strCache>
                <c:ptCount val="1"/>
                <c:pt idx="0">
                  <c:v>福建省</c:v>
                </c:pt>
              </c:strCache>
            </c:strRef>
          </c:tx>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a:sp3d/>
          </c:spPr>
          <c:invertIfNegative val="0"/>
          <c:val>
            <c:numRef>
              <c:f>Sheet3!$N$3</c:f>
              <c:numCache>
                <c:formatCode>General</c:formatCode>
                <c:ptCount val="1"/>
                <c:pt idx="0">
                  <c:v>174</c:v>
                </c:pt>
              </c:numCache>
            </c:numRef>
          </c:val>
          <c:shape val="cylinder"/>
        </c:ser>
        <c:ser>
          <c:idx val="13"/>
          <c:order val="13"/>
          <c:tx>
            <c:strRef>
              <c:f>Sheet3!$O$2</c:f>
              <c:strCache>
                <c:ptCount val="1"/>
                <c:pt idx="0">
                  <c:v>江西省</c:v>
                </c:pt>
              </c:strCache>
            </c:strRef>
          </c:tx>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a:sp3d/>
          </c:spPr>
          <c:invertIfNegative val="0"/>
          <c:val>
            <c:numRef>
              <c:f>Sheet3!$O$3</c:f>
              <c:numCache>
                <c:formatCode>General</c:formatCode>
                <c:ptCount val="1"/>
                <c:pt idx="0">
                  <c:v>629</c:v>
                </c:pt>
              </c:numCache>
            </c:numRef>
          </c:val>
          <c:shape val="cylinder"/>
        </c:ser>
        <c:ser>
          <c:idx val="14"/>
          <c:order val="14"/>
          <c:tx>
            <c:strRef>
              <c:f>Sheet3!$P$2</c:f>
              <c:strCache>
                <c:ptCount val="1"/>
                <c:pt idx="0">
                  <c:v>山东省</c:v>
                </c:pt>
              </c:strCache>
            </c:strRef>
          </c:tx>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a:sp3d/>
          </c:spPr>
          <c:invertIfNegative val="0"/>
          <c:val>
            <c:numRef>
              <c:f>Sheet3!$P$3</c:f>
              <c:numCache>
                <c:formatCode>General</c:formatCode>
                <c:ptCount val="1"/>
                <c:pt idx="0">
                  <c:v>168</c:v>
                </c:pt>
              </c:numCache>
            </c:numRef>
          </c:val>
          <c:shape val="cylinder"/>
        </c:ser>
        <c:ser>
          <c:idx val="15"/>
          <c:order val="15"/>
          <c:tx>
            <c:strRef>
              <c:f>Sheet3!$Q$2</c:f>
              <c:strCache>
                <c:ptCount val="1"/>
                <c:pt idx="0">
                  <c:v>河南省</c:v>
                </c:pt>
              </c:strCache>
            </c:strRef>
          </c:tx>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a:sp3d/>
          </c:spPr>
          <c:invertIfNegative val="0"/>
          <c:val>
            <c:numRef>
              <c:f>Sheet3!$Q$3</c:f>
              <c:numCache>
                <c:formatCode>General</c:formatCode>
                <c:ptCount val="1"/>
                <c:pt idx="0">
                  <c:v>1349</c:v>
                </c:pt>
              </c:numCache>
            </c:numRef>
          </c:val>
          <c:shape val="cylinder"/>
        </c:ser>
        <c:ser>
          <c:idx val="16"/>
          <c:order val="16"/>
          <c:tx>
            <c:strRef>
              <c:f>Sheet3!$R$2</c:f>
              <c:strCache>
                <c:ptCount val="1"/>
                <c:pt idx="0">
                  <c:v>湖北省</c:v>
                </c:pt>
              </c:strCache>
            </c:strRef>
          </c:tx>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a:sp3d/>
          </c:spPr>
          <c:invertIfNegative val="0"/>
          <c:val>
            <c:numRef>
              <c:f>Sheet3!$R$3</c:f>
              <c:numCache>
                <c:formatCode>General</c:formatCode>
                <c:ptCount val="1"/>
                <c:pt idx="0">
                  <c:v>1033</c:v>
                </c:pt>
              </c:numCache>
            </c:numRef>
          </c:val>
          <c:shape val="cylinder"/>
        </c:ser>
        <c:ser>
          <c:idx val="17"/>
          <c:order val="17"/>
          <c:tx>
            <c:strRef>
              <c:f>Sheet3!$S$2</c:f>
              <c:strCache>
                <c:ptCount val="1"/>
                <c:pt idx="0">
                  <c:v>湖南省</c:v>
                </c:pt>
              </c:strCache>
            </c:strRef>
          </c:tx>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a:sp3d/>
          </c:spPr>
          <c:invertIfNegative val="0"/>
          <c:val>
            <c:numRef>
              <c:f>Sheet3!$S$3</c:f>
              <c:numCache>
                <c:formatCode>General</c:formatCode>
                <c:ptCount val="1"/>
                <c:pt idx="0">
                  <c:v>617</c:v>
                </c:pt>
              </c:numCache>
            </c:numRef>
          </c:val>
          <c:shape val="cylinder"/>
        </c:ser>
        <c:ser>
          <c:idx val="18"/>
          <c:order val="18"/>
          <c:tx>
            <c:strRef>
              <c:f>Sheet3!$T$2</c:f>
              <c:strCache>
                <c:ptCount val="1"/>
                <c:pt idx="0">
                  <c:v>广东省</c:v>
                </c:pt>
              </c:strCache>
            </c:strRef>
          </c:tx>
          <c:spPr>
            <a:gradFill rotWithShape="1">
              <a:gsLst>
                <a:gs pos="0">
                  <a:schemeClr val="accent1">
                    <a:lumMod val="80000"/>
                    <a:satMod val="103000"/>
                    <a:lumMod val="102000"/>
                    <a:tint val="94000"/>
                  </a:schemeClr>
                </a:gs>
                <a:gs pos="50000">
                  <a:schemeClr val="accent1">
                    <a:lumMod val="80000"/>
                    <a:satMod val="110000"/>
                    <a:lumMod val="100000"/>
                    <a:shade val="100000"/>
                  </a:schemeClr>
                </a:gs>
                <a:gs pos="100000">
                  <a:schemeClr val="accent1">
                    <a:lumMod val="80000"/>
                    <a:lumMod val="99000"/>
                    <a:satMod val="120000"/>
                    <a:shade val="78000"/>
                  </a:schemeClr>
                </a:gs>
              </a:gsLst>
              <a:lin ang="5400000" scaled="0"/>
            </a:gradFill>
            <a:ln>
              <a:noFill/>
            </a:ln>
            <a:effectLst/>
            <a:sp3d/>
          </c:spPr>
          <c:invertIfNegative val="0"/>
          <c:val>
            <c:numRef>
              <c:f>Sheet3!$T$3</c:f>
              <c:numCache>
                <c:formatCode>General</c:formatCode>
                <c:ptCount val="1"/>
                <c:pt idx="0">
                  <c:v>189</c:v>
                </c:pt>
              </c:numCache>
            </c:numRef>
          </c:val>
          <c:shape val="cylinder"/>
        </c:ser>
        <c:ser>
          <c:idx val="19"/>
          <c:order val="19"/>
          <c:tx>
            <c:strRef>
              <c:f>Sheet3!$U$2</c:f>
              <c:strCache>
                <c:ptCount val="1"/>
                <c:pt idx="0">
                  <c:v>海南省</c:v>
                </c:pt>
              </c:strCache>
            </c:strRef>
          </c:tx>
          <c:spPr>
            <a:gradFill rotWithShape="1">
              <a:gsLst>
                <a:gs pos="0">
                  <a:schemeClr val="accent2">
                    <a:lumMod val="80000"/>
                    <a:satMod val="103000"/>
                    <a:lumMod val="102000"/>
                    <a:tint val="94000"/>
                  </a:schemeClr>
                </a:gs>
                <a:gs pos="50000">
                  <a:schemeClr val="accent2">
                    <a:lumMod val="80000"/>
                    <a:satMod val="110000"/>
                    <a:lumMod val="100000"/>
                    <a:shade val="100000"/>
                  </a:schemeClr>
                </a:gs>
                <a:gs pos="100000">
                  <a:schemeClr val="accent2">
                    <a:lumMod val="80000"/>
                    <a:lumMod val="99000"/>
                    <a:satMod val="120000"/>
                    <a:shade val="78000"/>
                  </a:schemeClr>
                </a:gs>
              </a:gsLst>
              <a:lin ang="5400000" scaled="0"/>
            </a:gradFill>
            <a:ln>
              <a:noFill/>
            </a:ln>
            <a:effectLst/>
            <a:sp3d/>
          </c:spPr>
          <c:invertIfNegative val="0"/>
          <c:val>
            <c:numRef>
              <c:f>Sheet3!$U$3</c:f>
              <c:numCache>
                <c:formatCode>General</c:formatCode>
                <c:ptCount val="1"/>
                <c:pt idx="0">
                  <c:v>471</c:v>
                </c:pt>
              </c:numCache>
            </c:numRef>
          </c:val>
          <c:shape val="cylinder"/>
        </c:ser>
        <c:ser>
          <c:idx val="20"/>
          <c:order val="20"/>
          <c:tx>
            <c:strRef>
              <c:f>Sheet3!$V$2</c:f>
              <c:strCache>
                <c:ptCount val="1"/>
                <c:pt idx="0">
                  <c:v>广西</c:v>
                </c:pt>
              </c:strCache>
            </c:strRef>
          </c:tx>
          <c:spPr>
            <a:gradFill rotWithShape="1">
              <a:gsLst>
                <a:gs pos="0">
                  <a:schemeClr val="accent3">
                    <a:lumMod val="80000"/>
                    <a:satMod val="103000"/>
                    <a:lumMod val="102000"/>
                    <a:tint val="94000"/>
                  </a:schemeClr>
                </a:gs>
                <a:gs pos="50000">
                  <a:schemeClr val="accent3">
                    <a:lumMod val="80000"/>
                    <a:satMod val="110000"/>
                    <a:lumMod val="100000"/>
                    <a:shade val="100000"/>
                  </a:schemeClr>
                </a:gs>
                <a:gs pos="100000">
                  <a:schemeClr val="accent3">
                    <a:lumMod val="80000"/>
                    <a:lumMod val="99000"/>
                    <a:satMod val="120000"/>
                    <a:shade val="78000"/>
                  </a:schemeClr>
                </a:gs>
              </a:gsLst>
              <a:lin ang="5400000" scaled="0"/>
            </a:gradFill>
            <a:ln>
              <a:noFill/>
            </a:ln>
            <a:effectLst/>
            <a:sp3d/>
          </c:spPr>
          <c:invertIfNegative val="0"/>
          <c:val>
            <c:numRef>
              <c:f>Sheet3!$V$3</c:f>
              <c:numCache>
                <c:formatCode>General</c:formatCode>
                <c:ptCount val="1"/>
                <c:pt idx="0">
                  <c:v>850</c:v>
                </c:pt>
              </c:numCache>
            </c:numRef>
          </c:val>
          <c:shape val="cylinder"/>
        </c:ser>
        <c:ser>
          <c:idx val="21"/>
          <c:order val="21"/>
          <c:tx>
            <c:strRef>
              <c:f>Sheet3!$W$2</c:f>
              <c:strCache>
                <c:ptCount val="1"/>
                <c:pt idx="0">
                  <c:v>重庆市</c:v>
                </c:pt>
              </c:strCache>
            </c:strRef>
          </c:tx>
          <c:spPr>
            <a:gradFill rotWithShape="1">
              <a:gsLst>
                <a:gs pos="0">
                  <a:schemeClr val="accent4">
                    <a:lumMod val="80000"/>
                    <a:satMod val="103000"/>
                    <a:lumMod val="102000"/>
                    <a:tint val="94000"/>
                  </a:schemeClr>
                </a:gs>
                <a:gs pos="50000">
                  <a:schemeClr val="accent4">
                    <a:lumMod val="80000"/>
                    <a:satMod val="110000"/>
                    <a:lumMod val="100000"/>
                    <a:shade val="100000"/>
                  </a:schemeClr>
                </a:gs>
                <a:gs pos="100000">
                  <a:schemeClr val="accent4">
                    <a:lumMod val="80000"/>
                    <a:lumMod val="99000"/>
                    <a:satMod val="120000"/>
                    <a:shade val="78000"/>
                  </a:schemeClr>
                </a:gs>
              </a:gsLst>
              <a:lin ang="5400000" scaled="0"/>
            </a:gradFill>
            <a:ln>
              <a:noFill/>
            </a:ln>
            <a:effectLst/>
            <a:sp3d/>
          </c:spPr>
          <c:invertIfNegative val="0"/>
          <c:val>
            <c:numRef>
              <c:f>Sheet3!$W$3</c:f>
              <c:numCache>
                <c:formatCode>General</c:formatCode>
                <c:ptCount val="1"/>
                <c:pt idx="0">
                  <c:v>1235</c:v>
                </c:pt>
              </c:numCache>
            </c:numRef>
          </c:val>
          <c:shape val="cylinder"/>
        </c:ser>
        <c:ser>
          <c:idx val="22"/>
          <c:order val="22"/>
          <c:tx>
            <c:strRef>
              <c:f>Sheet3!$X$2</c:f>
              <c:strCache>
                <c:ptCount val="1"/>
                <c:pt idx="0">
                  <c:v>四川省</c:v>
                </c:pt>
              </c:strCache>
            </c:strRef>
          </c:tx>
          <c:spPr>
            <a:gradFill rotWithShape="1">
              <a:gsLst>
                <a:gs pos="0">
                  <a:schemeClr val="accent5">
                    <a:lumMod val="80000"/>
                    <a:satMod val="103000"/>
                    <a:lumMod val="102000"/>
                    <a:tint val="94000"/>
                  </a:schemeClr>
                </a:gs>
                <a:gs pos="50000">
                  <a:schemeClr val="accent5">
                    <a:lumMod val="80000"/>
                    <a:satMod val="110000"/>
                    <a:lumMod val="100000"/>
                    <a:shade val="100000"/>
                  </a:schemeClr>
                </a:gs>
                <a:gs pos="100000">
                  <a:schemeClr val="accent5">
                    <a:lumMod val="80000"/>
                    <a:lumMod val="99000"/>
                    <a:satMod val="120000"/>
                    <a:shade val="78000"/>
                  </a:schemeClr>
                </a:gs>
              </a:gsLst>
              <a:lin ang="5400000" scaled="0"/>
            </a:gradFill>
            <a:ln>
              <a:noFill/>
            </a:ln>
            <a:effectLst/>
            <a:sp3d/>
          </c:spPr>
          <c:invertIfNegative val="0"/>
          <c:val>
            <c:numRef>
              <c:f>Sheet3!$X$3</c:f>
              <c:numCache>
                <c:formatCode>General</c:formatCode>
                <c:ptCount val="1"/>
                <c:pt idx="0">
                  <c:v>1008</c:v>
                </c:pt>
              </c:numCache>
            </c:numRef>
          </c:val>
          <c:shape val="cylinder"/>
        </c:ser>
        <c:ser>
          <c:idx val="23"/>
          <c:order val="23"/>
          <c:tx>
            <c:strRef>
              <c:f>Sheet3!$Y$2</c:f>
              <c:strCache>
                <c:ptCount val="1"/>
                <c:pt idx="0">
                  <c:v>贵州省</c:v>
                </c:pt>
              </c:strCache>
            </c:strRef>
          </c:tx>
          <c:spPr>
            <a:gradFill rotWithShape="1">
              <a:gsLst>
                <a:gs pos="0">
                  <a:schemeClr val="accent6">
                    <a:lumMod val="80000"/>
                    <a:satMod val="103000"/>
                    <a:lumMod val="102000"/>
                    <a:tint val="94000"/>
                  </a:schemeClr>
                </a:gs>
                <a:gs pos="50000">
                  <a:schemeClr val="accent6">
                    <a:lumMod val="80000"/>
                    <a:satMod val="110000"/>
                    <a:lumMod val="100000"/>
                    <a:shade val="100000"/>
                  </a:schemeClr>
                </a:gs>
                <a:gs pos="100000">
                  <a:schemeClr val="accent6">
                    <a:lumMod val="80000"/>
                    <a:lumMod val="99000"/>
                    <a:satMod val="120000"/>
                    <a:shade val="78000"/>
                  </a:schemeClr>
                </a:gs>
              </a:gsLst>
              <a:lin ang="5400000" scaled="0"/>
            </a:gradFill>
            <a:ln>
              <a:noFill/>
            </a:ln>
            <a:effectLst/>
            <a:sp3d/>
          </c:spPr>
          <c:invertIfNegative val="0"/>
          <c:val>
            <c:numRef>
              <c:f>Sheet3!$Y$3</c:f>
              <c:numCache>
                <c:formatCode>General</c:formatCode>
                <c:ptCount val="1"/>
                <c:pt idx="0">
                  <c:v>765</c:v>
                </c:pt>
              </c:numCache>
            </c:numRef>
          </c:val>
          <c:shape val="cylinder"/>
        </c:ser>
        <c:ser>
          <c:idx val="24"/>
          <c:order val="24"/>
          <c:tx>
            <c:strRef>
              <c:f>Sheet3!$Z$2</c:f>
              <c:strCache>
                <c:ptCount val="1"/>
                <c:pt idx="0">
                  <c:v>云南省</c:v>
                </c:pt>
              </c:strCache>
            </c:strRef>
          </c:tx>
          <c:spPr>
            <a:gradFill rotWithShape="1">
              <a:gsLst>
                <a:gs pos="0">
                  <a:schemeClr val="accent1">
                    <a:lumMod val="60000"/>
                    <a:lumOff val="40000"/>
                    <a:satMod val="103000"/>
                    <a:lumMod val="102000"/>
                    <a:tint val="94000"/>
                  </a:schemeClr>
                </a:gs>
                <a:gs pos="50000">
                  <a:schemeClr val="accent1">
                    <a:lumMod val="60000"/>
                    <a:lumOff val="40000"/>
                    <a:satMod val="110000"/>
                    <a:lumMod val="100000"/>
                    <a:shade val="100000"/>
                  </a:schemeClr>
                </a:gs>
                <a:gs pos="100000">
                  <a:schemeClr val="accent1">
                    <a:lumMod val="60000"/>
                    <a:lumOff val="40000"/>
                    <a:lumMod val="99000"/>
                    <a:satMod val="120000"/>
                    <a:shade val="78000"/>
                  </a:schemeClr>
                </a:gs>
              </a:gsLst>
              <a:lin ang="5400000" scaled="0"/>
            </a:gradFill>
            <a:ln>
              <a:noFill/>
            </a:ln>
            <a:effectLst/>
            <a:sp3d/>
          </c:spPr>
          <c:invertIfNegative val="0"/>
          <c:val>
            <c:numRef>
              <c:f>Sheet3!$Z$3</c:f>
              <c:numCache>
                <c:formatCode>General</c:formatCode>
                <c:ptCount val="1"/>
                <c:pt idx="0">
                  <c:v>69</c:v>
                </c:pt>
              </c:numCache>
            </c:numRef>
          </c:val>
          <c:shape val="cylinder"/>
        </c:ser>
        <c:ser>
          <c:idx val="25"/>
          <c:order val="25"/>
          <c:tx>
            <c:strRef>
              <c:f>Sheet3!$AA$2</c:f>
              <c:strCache>
                <c:ptCount val="1"/>
                <c:pt idx="0">
                  <c:v>西藏</c:v>
                </c:pt>
              </c:strCache>
            </c:strRef>
          </c:tx>
          <c:spPr>
            <a:gradFill rotWithShape="1">
              <a:gsLst>
                <a:gs pos="0">
                  <a:schemeClr val="accent2">
                    <a:lumMod val="60000"/>
                    <a:lumOff val="40000"/>
                    <a:satMod val="103000"/>
                    <a:lumMod val="102000"/>
                    <a:tint val="94000"/>
                  </a:schemeClr>
                </a:gs>
                <a:gs pos="50000">
                  <a:schemeClr val="accent2">
                    <a:lumMod val="60000"/>
                    <a:lumOff val="40000"/>
                    <a:satMod val="110000"/>
                    <a:lumMod val="100000"/>
                    <a:shade val="100000"/>
                  </a:schemeClr>
                </a:gs>
                <a:gs pos="100000">
                  <a:schemeClr val="accent2">
                    <a:lumMod val="60000"/>
                    <a:lumOff val="40000"/>
                    <a:lumMod val="99000"/>
                    <a:satMod val="120000"/>
                    <a:shade val="78000"/>
                  </a:schemeClr>
                </a:gs>
              </a:gsLst>
              <a:lin ang="5400000" scaled="0"/>
            </a:gradFill>
            <a:ln>
              <a:noFill/>
            </a:ln>
            <a:effectLst/>
            <a:sp3d/>
          </c:spPr>
          <c:invertIfNegative val="0"/>
          <c:val>
            <c:numRef>
              <c:f>Sheet3!$AA$3</c:f>
              <c:numCache>
                <c:formatCode>General</c:formatCode>
                <c:ptCount val="1"/>
                <c:pt idx="0">
                  <c:v>25</c:v>
                </c:pt>
              </c:numCache>
            </c:numRef>
          </c:val>
          <c:shape val="cylinder"/>
        </c:ser>
        <c:ser>
          <c:idx val="26"/>
          <c:order val="26"/>
          <c:tx>
            <c:strRef>
              <c:f>Sheet3!$AB$2</c:f>
              <c:strCache>
                <c:ptCount val="1"/>
                <c:pt idx="0">
                  <c:v>陕西省</c:v>
                </c:pt>
              </c:strCache>
            </c:strRef>
          </c:tx>
          <c:spPr>
            <a:gradFill rotWithShape="1">
              <a:gsLst>
                <a:gs pos="0">
                  <a:schemeClr val="accent3">
                    <a:lumMod val="60000"/>
                    <a:lumOff val="40000"/>
                    <a:satMod val="103000"/>
                    <a:lumMod val="102000"/>
                    <a:tint val="94000"/>
                  </a:schemeClr>
                </a:gs>
                <a:gs pos="50000">
                  <a:schemeClr val="accent3">
                    <a:lumMod val="60000"/>
                    <a:lumOff val="40000"/>
                    <a:satMod val="110000"/>
                    <a:lumMod val="100000"/>
                    <a:shade val="100000"/>
                  </a:schemeClr>
                </a:gs>
                <a:gs pos="100000">
                  <a:schemeClr val="accent3">
                    <a:lumMod val="60000"/>
                    <a:lumOff val="40000"/>
                    <a:lumMod val="99000"/>
                    <a:satMod val="120000"/>
                    <a:shade val="78000"/>
                  </a:schemeClr>
                </a:gs>
              </a:gsLst>
              <a:lin ang="5400000" scaled="0"/>
            </a:gradFill>
            <a:ln>
              <a:noFill/>
            </a:ln>
            <a:effectLst/>
            <a:sp3d/>
          </c:spPr>
          <c:invertIfNegative val="0"/>
          <c:val>
            <c:numRef>
              <c:f>Sheet3!$AB$3</c:f>
              <c:numCache>
                <c:formatCode>General</c:formatCode>
                <c:ptCount val="1"/>
                <c:pt idx="0">
                  <c:v>679</c:v>
                </c:pt>
              </c:numCache>
            </c:numRef>
          </c:val>
          <c:shape val="cylinder"/>
        </c:ser>
        <c:ser>
          <c:idx val="27"/>
          <c:order val="27"/>
          <c:tx>
            <c:strRef>
              <c:f>Sheet3!$AC$2</c:f>
              <c:strCache>
                <c:ptCount val="1"/>
                <c:pt idx="0">
                  <c:v>甘肃省</c:v>
                </c:pt>
              </c:strCache>
            </c:strRef>
          </c:tx>
          <c:spPr>
            <a:gradFill rotWithShape="1">
              <a:gsLst>
                <a:gs pos="0">
                  <a:schemeClr val="accent4">
                    <a:lumMod val="60000"/>
                    <a:lumOff val="40000"/>
                    <a:satMod val="103000"/>
                    <a:lumMod val="102000"/>
                    <a:tint val="94000"/>
                  </a:schemeClr>
                </a:gs>
                <a:gs pos="50000">
                  <a:schemeClr val="accent4">
                    <a:lumMod val="60000"/>
                    <a:lumOff val="40000"/>
                    <a:satMod val="110000"/>
                    <a:lumMod val="100000"/>
                    <a:shade val="100000"/>
                  </a:schemeClr>
                </a:gs>
                <a:gs pos="100000">
                  <a:schemeClr val="accent4">
                    <a:lumMod val="60000"/>
                    <a:lumOff val="40000"/>
                    <a:lumMod val="99000"/>
                    <a:satMod val="120000"/>
                    <a:shade val="78000"/>
                  </a:schemeClr>
                </a:gs>
              </a:gsLst>
              <a:lin ang="5400000" scaled="0"/>
            </a:gradFill>
            <a:ln>
              <a:noFill/>
            </a:ln>
            <a:effectLst/>
            <a:sp3d/>
          </c:spPr>
          <c:invertIfNegative val="0"/>
          <c:val>
            <c:numRef>
              <c:f>Sheet3!$AC$3</c:f>
              <c:numCache>
                <c:formatCode>General</c:formatCode>
                <c:ptCount val="1"/>
                <c:pt idx="0">
                  <c:v>707</c:v>
                </c:pt>
              </c:numCache>
            </c:numRef>
          </c:val>
          <c:shape val="cylinder"/>
        </c:ser>
        <c:ser>
          <c:idx val="28"/>
          <c:order val="28"/>
          <c:tx>
            <c:strRef>
              <c:f>Sheet3!$AD$2</c:f>
              <c:strCache>
                <c:ptCount val="1"/>
                <c:pt idx="0">
                  <c:v>青海省</c:v>
                </c:pt>
              </c:strCache>
            </c:strRef>
          </c:tx>
          <c:spPr>
            <a:gradFill rotWithShape="1">
              <a:gsLst>
                <a:gs pos="0">
                  <a:schemeClr val="accent5">
                    <a:lumMod val="60000"/>
                    <a:lumOff val="40000"/>
                    <a:satMod val="103000"/>
                    <a:lumMod val="102000"/>
                    <a:tint val="94000"/>
                  </a:schemeClr>
                </a:gs>
                <a:gs pos="50000">
                  <a:schemeClr val="accent5">
                    <a:lumMod val="60000"/>
                    <a:lumOff val="40000"/>
                    <a:satMod val="110000"/>
                    <a:lumMod val="100000"/>
                    <a:shade val="100000"/>
                  </a:schemeClr>
                </a:gs>
                <a:gs pos="100000">
                  <a:schemeClr val="accent5">
                    <a:lumMod val="60000"/>
                    <a:lumOff val="40000"/>
                    <a:lumMod val="99000"/>
                    <a:satMod val="120000"/>
                    <a:shade val="78000"/>
                  </a:schemeClr>
                </a:gs>
              </a:gsLst>
              <a:lin ang="5400000" scaled="0"/>
            </a:gradFill>
            <a:ln>
              <a:noFill/>
            </a:ln>
            <a:effectLst/>
            <a:sp3d/>
          </c:spPr>
          <c:invertIfNegative val="0"/>
          <c:val>
            <c:numRef>
              <c:f>Sheet3!$AD$3</c:f>
              <c:numCache>
                <c:formatCode>General</c:formatCode>
                <c:ptCount val="1"/>
                <c:pt idx="0">
                  <c:v>9</c:v>
                </c:pt>
              </c:numCache>
            </c:numRef>
          </c:val>
          <c:shape val="cylinder"/>
        </c:ser>
        <c:ser>
          <c:idx val="29"/>
          <c:order val="29"/>
          <c:tx>
            <c:strRef>
              <c:f>Sheet3!$AE$2</c:f>
              <c:strCache>
                <c:ptCount val="1"/>
                <c:pt idx="0">
                  <c:v>新疆</c:v>
                </c:pt>
              </c:strCache>
            </c:strRef>
          </c:tx>
          <c:spPr>
            <a:gradFill rotWithShape="1">
              <a:gsLst>
                <a:gs pos="0">
                  <a:schemeClr val="accent6">
                    <a:lumMod val="60000"/>
                    <a:lumOff val="40000"/>
                    <a:satMod val="103000"/>
                    <a:lumMod val="102000"/>
                    <a:tint val="94000"/>
                  </a:schemeClr>
                </a:gs>
                <a:gs pos="50000">
                  <a:schemeClr val="accent6">
                    <a:lumMod val="60000"/>
                    <a:lumOff val="40000"/>
                    <a:satMod val="110000"/>
                    <a:lumMod val="100000"/>
                    <a:shade val="100000"/>
                  </a:schemeClr>
                </a:gs>
                <a:gs pos="100000">
                  <a:schemeClr val="accent6">
                    <a:lumMod val="60000"/>
                    <a:lumOff val="40000"/>
                    <a:lumMod val="99000"/>
                    <a:satMod val="120000"/>
                    <a:shade val="78000"/>
                  </a:schemeClr>
                </a:gs>
              </a:gsLst>
              <a:lin ang="5400000" scaled="0"/>
            </a:gradFill>
            <a:ln>
              <a:noFill/>
            </a:ln>
            <a:effectLst/>
            <a:sp3d/>
          </c:spPr>
          <c:invertIfNegative val="0"/>
          <c:val>
            <c:numRef>
              <c:f>Sheet3!$AE$3</c:f>
              <c:numCache>
                <c:formatCode>General</c:formatCode>
                <c:ptCount val="1"/>
                <c:pt idx="0">
                  <c:v>942</c:v>
                </c:pt>
              </c:numCache>
            </c:numRef>
          </c:val>
          <c:shape val="cylinder"/>
        </c:ser>
        <c:dLbls>
          <c:showLegendKey val="0"/>
          <c:showVal val="0"/>
          <c:showCatName val="0"/>
          <c:showSerName val="0"/>
          <c:showPercent val="0"/>
          <c:showBubbleSize val="0"/>
        </c:dLbls>
        <c:gapWidth val="150"/>
        <c:shape val="box"/>
        <c:axId val="305620328"/>
        <c:axId val="305617976"/>
        <c:axId val="0"/>
      </c:bar3DChart>
      <c:catAx>
        <c:axId val="30562032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zh-CN"/>
          </a:p>
        </c:txPr>
        <c:crossAx val="305617976"/>
        <c:crosses val="autoZero"/>
        <c:auto val="1"/>
        <c:lblAlgn val="ctr"/>
        <c:lblOffset val="100"/>
        <c:noMultiLvlLbl val="0"/>
      </c:catAx>
      <c:valAx>
        <c:axId val="30561797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zh-CN"/>
          </a:p>
        </c:txPr>
        <c:crossAx val="305620328"/>
        <c:crosses val="autoZero"/>
        <c:crossBetween val="between"/>
      </c:valAx>
      <c:spPr>
        <a:noFill/>
        <a:ln>
          <a:noFill/>
        </a:ln>
        <a:effectLst/>
      </c:spPr>
    </c:plotArea>
    <c:legend>
      <c:legendPos val="b"/>
      <c:layout>
        <c:manualLayout>
          <c:xMode val="edge"/>
          <c:yMode val="edge"/>
          <c:x val="1.9478953961719652E-2"/>
          <c:y val="0.81938542972686912"/>
          <c:w val="0.94575313809420292"/>
          <c:h val="0.1368299721088662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考评员统计!$C$53</c:f>
              <c:strCache>
                <c:ptCount val="1"/>
                <c:pt idx="0">
                  <c:v>考评员数量</c:v>
                </c:pt>
              </c:strCache>
            </c:strRef>
          </c:tx>
          <c:dLbls>
            <c:dLbl>
              <c:idx val="1"/>
              <c:layout>
                <c:manualLayout>
                  <c:x val="-5.7329262212473531E-3"/>
                  <c:y val="-3.3077954295233983E-2"/>
                </c:manualLayout>
              </c:layout>
              <c:spPr>
                <a:noFill/>
                <a:ln>
                  <a:noFill/>
                </a:ln>
                <a:effectLst/>
              </c:spPr>
              <c:txPr>
                <a:bodyPr wrap="square" lIns="38100" tIns="19050" rIns="38100" bIns="19050" anchor="ctr">
                  <a:noAutofit/>
                </a:bodyPr>
                <a:lstStyle/>
                <a:p>
                  <a:pPr>
                    <a:defRPr/>
                  </a:pPr>
                  <a:endParaRPr lang="zh-CN"/>
                </a:p>
              </c:txPr>
              <c:showLegendKey val="0"/>
              <c:showVal val="0"/>
              <c:showCatName val="1"/>
              <c:showSerName val="0"/>
              <c:showPercent val="1"/>
              <c:showBubbleSize val="0"/>
              <c:extLst>
                <c:ext xmlns:c15="http://schemas.microsoft.com/office/drawing/2012/chart" uri="{CE6537A1-D6FC-4f65-9D91-7224C49458BB}">
                  <c15:layout>
                    <c:manualLayout>
                      <c:w val="0.10010501415006105"/>
                      <c:h val="0.10530027430581777"/>
                    </c:manualLayout>
                  </c15:layout>
                </c:ext>
              </c:extLst>
            </c:dLbl>
            <c:dLbl>
              <c:idx val="2"/>
              <c:layout>
                <c:manualLayout>
                  <c:x val="-1.9351871015738965E-3"/>
                  <c:y val="-5.3710793885665971E-2"/>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showLegendKey val="0"/>
            <c:showVal val="0"/>
            <c:showCatName val="1"/>
            <c:showSerName val="0"/>
            <c:showPercent val="1"/>
            <c:showBubbleSize val="0"/>
            <c:showLeaderLines val="0"/>
            <c:extLst>
              <c:ext xmlns:c15="http://schemas.microsoft.com/office/drawing/2012/chart" uri="{CE6537A1-D6FC-4f65-9D91-7224C49458BB}">
                <c15:layout/>
              </c:ext>
            </c:extLst>
          </c:dLbls>
          <c:cat>
            <c:multiLvlStrRef>
              <c:f>考评员统计!$A$54:$B$59</c:f>
              <c:multiLvlStrCache>
                <c:ptCount val="6"/>
                <c:lvl>
                  <c:pt idx="0">
                    <c:v>其他</c:v>
                  </c:pt>
                  <c:pt idx="1">
                    <c:v>中专</c:v>
                  </c:pt>
                  <c:pt idx="2">
                    <c:v>博士生</c:v>
                  </c:pt>
                  <c:pt idx="3">
                    <c:v>大专</c:v>
                  </c:pt>
                  <c:pt idx="4">
                    <c:v>本科</c:v>
                  </c:pt>
                  <c:pt idx="5">
                    <c:v>研究生</c:v>
                  </c:pt>
                </c:lvl>
                <c:lvl>
                  <c:pt idx="0">
                    <c:v>1</c:v>
                  </c:pt>
                  <c:pt idx="1">
                    <c:v>2</c:v>
                  </c:pt>
                  <c:pt idx="2">
                    <c:v>3</c:v>
                  </c:pt>
                  <c:pt idx="3">
                    <c:v>4</c:v>
                  </c:pt>
                  <c:pt idx="4">
                    <c:v>5</c:v>
                  </c:pt>
                  <c:pt idx="5">
                    <c:v>6</c:v>
                  </c:pt>
                </c:lvl>
              </c:multiLvlStrCache>
            </c:multiLvlStrRef>
          </c:cat>
          <c:val>
            <c:numRef>
              <c:f>考评员统计!$C$54:$C$59</c:f>
              <c:numCache>
                <c:formatCode>General</c:formatCode>
                <c:ptCount val="6"/>
                <c:pt idx="0">
                  <c:v>2160</c:v>
                </c:pt>
                <c:pt idx="1">
                  <c:v>514</c:v>
                </c:pt>
                <c:pt idx="2">
                  <c:v>191</c:v>
                </c:pt>
                <c:pt idx="3">
                  <c:v>8160</c:v>
                </c:pt>
                <c:pt idx="4">
                  <c:v>11462</c:v>
                </c:pt>
                <c:pt idx="5">
                  <c:v>1098</c:v>
                </c:pt>
              </c:numCache>
            </c:numRef>
          </c:val>
        </c:ser>
        <c:dLbls>
          <c:showLegendKey val="0"/>
          <c:showVal val="0"/>
          <c:showCatName val="1"/>
          <c:showSerName val="0"/>
          <c:showPercent val="1"/>
          <c:showBubbleSize val="0"/>
          <c:showLeaderLines val="0"/>
        </c:dLbls>
      </c:pie3D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sz="2000" b="1" dirty="0" smtClean="0"/>
              <a:t>业务开展情况</a:t>
            </a:r>
            <a:endParaRPr lang="en-US" altLang="zh-CN" sz="2000" b="1" dirty="0" smtClean="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企业!$A$54</c:f>
              <c:strCache>
                <c:ptCount val="1"/>
                <c:pt idx="0">
                  <c:v>道路运输</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企业!$B$54</c:f>
              <c:numCache>
                <c:formatCode>General</c:formatCode>
                <c:ptCount val="1"/>
                <c:pt idx="0">
                  <c:v>22216</c:v>
                </c:pt>
              </c:numCache>
            </c:numRef>
          </c:val>
          <c:shape val="cylinder"/>
        </c:ser>
        <c:ser>
          <c:idx val="1"/>
          <c:order val="1"/>
          <c:tx>
            <c:strRef>
              <c:f>企业!$A$55</c:f>
              <c:strCache>
                <c:ptCount val="1"/>
                <c:pt idx="0">
                  <c:v>水路运输</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企业!$B$55</c:f>
              <c:numCache>
                <c:formatCode>General</c:formatCode>
                <c:ptCount val="1"/>
                <c:pt idx="0">
                  <c:v>2451</c:v>
                </c:pt>
              </c:numCache>
            </c:numRef>
          </c:val>
          <c:shape val="cylinder"/>
        </c:ser>
        <c:ser>
          <c:idx val="2"/>
          <c:order val="2"/>
          <c:tx>
            <c:strRef>
              <c:f>企业!$A$56</c:f>
              <c:strCache>
                <c:ptCount val="1"/>
                <c:pt idx="0">
                  <c:v>港口营运</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企业!$B$56</c:f>
              <c:numCache>
                <c:formatCode>General</c:formatCode>
                <c:ptCount val="1"/>
                <c:pt idx="0">
                  <c:v>1107</c:v>
                </c:pt>
              </c:numCache>
            </c:numRef>
          </c:val>
          <c:shape val="cylinder"/>
        </c:ser>
        <c:ser>
          <c:idx val="3"/>
          <c:order val="3"/>
          <c:tx>
            <c:strRef>
              <c:f>企业!$A$57</c:f>
              <c:strCache>
                <c:ptCount val="1"/>
                <c:pt idx="0">
                  <c:v>城市客运</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企业!$B$57</c:f>
              <c:numCache>
                <c:formatCode>General</c:formatCode>
                <c:ptCount val="1"/>
                <c:pt idx="0">
                  <c:v>3446</c:v>
                </c:pt>
              </c:numCache>
            </c:numRef>
          </c:val>
          <c:shape val="cylinder"/>
        </c:ser>
        <c:ser>
          <c:idx val="4"/>
          <c:order val="4"/>
          <c:tx>
            <c:strRef>
              <c:f>企业!$A$58</c:f>
              <c:strCache>
                <c:ptCount val="1"/>
                <c:pt idx="0">
                  <c:v>交通工程建设</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企业!$B$58</c:f>
              <c:numCache>
                <c:formatCode>General</c:formatCode>
                <c:ptCount val="1"/>
                <c:pt idx="0">
                  <c:v>1527</c:v>
                </c:pt>
              </c:numCache>
            </c:numRef>
          </c:val>
          <c:shape val="cylinder"/>
        </c:ser>
        <c:ser>
          <c:idx val="5"/>
          <c:order val="5"/>
          <c:tx>
            <c:strRef>
              <c:f>企业!$A$59</c:f>
              <c:strCache>
                <c:ptCount val="1"/>
                <c:pt idx="0">
                  <c:v>其他</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企业!$B$59</c:f>
              <c:numCache>
                <c:formatCode>General</c:formatCode>
                <c:ptCount val="1"/>
                <c:pt idx="0">
                  <c:v>69</c:v>
                </c:pt>
              </c:numCache>
            </c:numRef>
          </c:val>
          <c:shape val="cylinder"/>
        </c:ser>
        <c:ser>
          <c:idx val="6"/>
          <c:order val="6"/>
          <c:tx>
            <c:strRef>
              <c:f>企业!$A$60</c:f>
              <c:strCache>
                <c:ptCount val="1"/>
                <c:pt idx="0">
                  <c:v>合计</c:v>
                </c:pt>
              </c:strCache>
            </c:strRef>
          </c:tx>
          <c:spPr>
            <a:solidFill>
              <a:schemeClr val="accent1">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企业!$B$53</c:f>
              <c:strCache>
                <c:ptCount val="1"/>
                <c:pt idx="0">
                  <c:v>获证企业数量</c:v>
                </c:pt>
              </c:strCache>
            </c:strRef>
          </c:cat>
          <c:val>
            <c:numRef>
              <c:f>企业!$B$60</c:f>
              <c:numCache>
                <c:formatCode>General</c:formatCode>
                <c:ptCount val="1"/>
                <c:pt idx="0">
                  <c:v>30816</c:v>
                </c:pt>
              </c:numCache>
            </c:numRef>
          </c:val>
          <c:shape val="cylinder"/>
        </c:ser>
        <c:dLbls>
          <c:showLegendKey val="0"/>
          <c:showVal val="1"/>
          <c:showCatName val="0"/>
          <c:showSerName val="0"/>
          <c:showPercent val="0"/>
          <c:showBubbleSize val="0"/>
        </c:dLbls>
        <c:gapWidth val="150"/>
        <c:shape val="box"/>
        <c:axId val="414792600"/>
        <c:axId val="414795344"/>
        <c:axId val="0"/>
      </c:bar3DChart>
      <c:catAx>
        <c:axId val="414792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95344"/>
        <c:crosses val="autoZero"/>
        <c:auto val="1"/>
        <c:lblAlgn val="ctr"/>
        <c:lblOffset val="100"/>
        <c:noMultiLvlLbl val="0"/>
      </c:catAx>
      <c:valAx>
        <c:axId val="41479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926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sz="2000" dirty="0" smtClean="0">
                <a:latin typeface="华文隶书" panose="02010800040101010101" pitchFamily="2" charset="-122"/>
                <a:ea typeface="华文隶书" panose="02010800040101010101" pitchFamily="2" charset="-122"/>
              </a:rPr>
              <a:t>各专业类别发证数量统计</a:t>
            </a:r>
            <a:endParaRPr lang="zh-CN" altLang="en-US" sz="2000" dirty="0">
              <a:latin typeface="华文隶书" panose="02010800040101010101" pitchFamily="2" charset="-122"/>
              <a:ea typeface="华文隶书" panose="02010800040101010101" pitchFamily="2" charset="-122"/>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道路运输</c:v>
                </c:pt>
              </c:strCache>
            </c:strRef>
          </c:tx>
          <c:spPr>
            <a:solidFill>
              <a:schemeClr val="accent1"/>
            </a:solidFill>
            <a:ln>
              <a:noFill/>
            </a:ln>
            <a:effectLst/>
            <a:sp3d/>
          </c:spPr>
          <c:invertIfNegative val="0"/>
          <c:cat>
            <c:strRef>
              <c:f>Sheet1!$A$2</c:f>
              <c:strCache>
                <c:ptCount val="1"/>
                <c:pt idx="0">
                  <c:v>发证数量</c:v>
                </c:pt>
              </c:strCache>
            </c:strRef>
          </c:cat>
          <c:val>
            <c:numRef>
              <c:f>Sheet1!$B$2</c:f>
              <c:numCache>
                <c:formatCode>General</c:formatCode>
                <c:ptCount val="1"/>
                <c:pt idx="0">
                  <c:v>12995</c:v>
                </c:pt>
              </c:numCache>
            </c:numRef>
          </c:val>
        </c:ser>
        <c:ser>
          <c:idx val="1"/>
          <c:order val="1"/>
          <c:tx>
            <c:strRef>
              <c:f>Sheet1!$C$1</c:f>
              <c:strCache>
                <c:ptCount val="1"/>
                <c:pt idx="0">
                  <c:v>水路运输</c:v>
                </c:pt>
              </c:strCache>
            </c:strRef>
          </c:tx>
          <c:spPr>
            <a:solidFill>
              <a:schemeClr val="accent2"/>
            </a:solidFill>
            <a:ln>
              <a:noFill/>
            </a:ln>
            <a:effectLst/>
            <a:sp3d/>
          </c:spPr>
          <c:invertIfNegative val="0"/>
          <c:cat>
            <c:strRef>
              <c:f>Sheet1!$A$2</c:f>
              <c:strCache>
                <c:ptCount val="1"/>
                <c:pt idx="0">
                  <c:v>发证数量</c:v>
                </c:pt>
              </c:strCache>
            </c:strRef>
          </c:cat>
          <c:val>
            <c:numRef>
              <c:f>Sheet1!$C$2</c:f>
              <c:numCache>
                <c:formatCode>General</c:formatCode>
                <c:ptCount val="1"/>
                <c:pt idx="0">
                  <c:v>1715</c:v>
                </c:pt>
              </c:numCache>
            </c:numRef>
          </c:val>
        </c:ser>
        <c:ser>
          <c:idx val="2"/>
          <c:order val="2"/>
          <c:tx>
            <c:strRef>
              <c:f>Sheet1!$D$1</c:f>
              <c:strCache>
                <c:ptCount val="1"/>
                <c:pt idx="0">
                  <c:v>港口营运</c:v>
                </c:pt>
              </c:strCache>
            </c:strRef>
          </c:tx>
          <c:spPr>
            <a:solidFill>
              <a:schemeClr val="accent3"/>
            </a:solidFill>
            <a:ln>
              <a:noFill/>
            </a:ln>
            <a:effectLst/>
            <a:sp3d/>
          </c:spPr>
          <c:invertIfNegative val="0"/>
          <c:cat>
            <c:strRef>
              <c:f>Sheet1!$A$2</c:f>
              <c:strCache>
                <c:ptCount val="1"/>
                <c:pt idx="0">
                  <c:v>发证数量</c:v>
                </c:pt>
              </c:strCache>
            </c:strRef>
          </c:cat>
          <c:val>
            <c:numRef>
              <c:f>Sheet1!$D$2</c:f>
              <c:numCache>
                <c:formatCode>General</c:formatCode>
                <c:ptCount val="1"/>
                <c:pt idx="0">
                  <c:v>449</c:v>
                </c:pt>
              </c:numCache>
            </c:numRef>
          </c:val>
        </c:ser>
        <c:ser>
          <c:idx val="3"/>
          <c:order val="3"/>
          <c:tx>
            <c:strRef>
              <c:f>Sheet1!$E$1</c:f>
              <c:strCache>
                <c:ptCount val="1"/>
                <c:pt idx="0">
                  <c:v>城市客运</c:v>
                </c:pt>
              </c:strCache>
            </c:strRef>
          </c:tx>
          <c:spPr>
            <a:solidFill>
              <a:schemeClr val="accent4"/>
            </a:solidFill>
            <a:ln>
              <a:noFill/>
            </a:ln>
            <a:effectLst/>
            <a:sp3d/>
          </c:spPr>
          <c:invertIfNegative val="0"/>
          <c:cat>
            <c:strRef>
              <c:f>Sheet1!$A$2</c:f>
              <c:strCache>
                <c:ptCount val="1"/>
                <c:pt idx="0">
                  <c:v>发证数量</c:v>
                </c:pt>
              </c:strCache>
            </c:strRef>
          </c:cat>
          <c:val>
            <c:numRef>
              <c:f>Sheet1!$E$2</c:f>
              <c:numCache>
                <c:formatCode>General</c:formatCode>
                <c:ptCount val="1"/>
                <c:pt idx="0">
                  <c:v>1136</c:v>
                </c:pt>
              </c:numCache>
            </c:numRef>
          </c:val>
        </c:ser>
        <c:ser>
          <c:idx val="4"/>
          <c:order val="4"/>
          <c:tx>
            <c:strRef>
              <c:f>Sheet1!$F$1</c:f>
              <c:strCache>
                <c:ptCount val="1"/>
                <c:pt idx="0">
                  <c:v>工程建设</c:v>
                </c:pt>
              </c:strCache>
            </c:strRef>
          </c:tx>
          <c:spPr>
            <a:solidFill>
              <a:schemeClr val="accent5"/>
            </a:solidFill>
            <a:ln>
              <a:noFill/>
            </a:ln>
            <a:effectLst/>
            <a:sp3d/>
          </c:spPr>
          <c:invertIfNegative val="0"/>
          <c:cat>
            <c:strRef>
              <c:f>Sheet1!$A$2</c:f>
              <c:strCache>
                <c:ptCount val="1"/>
                <c:pt idx="0">
                  <c:v>发证数量</c:v>
                </c:pt>
              </c:strCache>
            </c:strRef>
          </c:cat>
          <c:val>
            <c:numRef>
              <c:f>Sheet1!$F$2</c:f>
              <c:numCache>
                <c:formatCode>General</c:formatCode>
                <c:ptCount val="1"/>
                <c:pt idx="0">
                  <c:v>1289</c:v>
                </c:pt>
              </c:numCache>
            </c:numRef>
          </c:val>
        </c:ser>
        <c:ser>
          <c:idx val="5"/>
          <c:order val="5"/>
          <c:tx>
            <c:strRef>
              <c:f>Sheet1!$G$1</c:f>
              <c:strCache>
                <c:ptCount val="1"/>
                <c:pt idx="0">
                  <c:v>其他</c:v>
                </c:pt>
              </c:strCache>
            </c:strRef>
          </c:tx>
          <c:spPr>
            <a:solidFill>
              <a:schemeClr val="accent6"/>
            </a:solidFill>
            <a:ln>
              <a:noFill/>
            </a:ln>
            <a:effectLst/>
            <a:sp3d/>
          </c:spPr>
          <c:invertIfNegative val="0"/>
          <c:cat>
            <c:strRef>
              <c:f>Sheet1!$A$2</c:f>
              <c:strCache>
                <c:ptCount val="1"/>
                <c:pt idx="0">
                  <c:v>发证数量</c:v>
                </c:pt>
              </c:strCache>
            </c:strRef>
          </c:cat>
          <c:val>
            <c:numRef>
              <c:f>Sheet1!$G$2</c:f>
              <c:numCache>
                <c:formatCode>General</c:formatCode>
                <c:ptCount val="1"/>
                <c:pt idx="0">
                  <c:v>44</c:v>
                </c:pt>
              </c:numCache>
            </c:numRef>
          </c:val>
        </c:ser>
        <c:ser>
          <c:idx val="6"/>
          <c:order val="6"/>
          <c:tx>
            <c:strRef>
              <c:f>Sheet1!$H$1</c:f>
              <c:strCache>
                <c:ptCount val="1"/>
                <c:pt idx="0">
                  <c:v>总数</c:v>
                </c:pt>
              </c:strCache>
            </c:strRef>
          </c:tx>
          <c:spPr>
            <a:solidFill>
              <a:schemeClr val="accent1">
                <a:lumMod val="60000"/>
              </a:schemeClr>
            </a:solidFill>
            <a:ln>
              <a:noFill/>
            </a:ln>
            <a:effectLst/>
            <a:sp3d/>
          </c:spPr>
          <c:invertIfNegative val="0"/>
          <c:dPt>
            <c:idx val="0"/>
            <c:invertIfNegative val="0"/>
            <c:bubble3D val="0"/>
            <c:spPr>
              <a:solidFill>
                <a:schemeClr val="accent1">
                  <a:lumMod val="60000"/>
                </a:schemeClr>
              </a:solidFill>
              <a:ln>
                <a:noFill/>
              </a:ln>
              <a:effectLst/>
              <a:sp3d/>
            </c:spPr>
          </c:dPt>
          <c:cat>
            <c:strRef>
              <c:f>Sheet1!$A$2</c:f>
              <c:strCache>
                <c:ptCount val="1"/>
                <c:pt idx="0">
                  <c:v>发证数量</c:v>
                </c:pt>
              </c:strCache>
            </c:strRef>
          </c:cat>
          <c:val>
            <c:numRef>
              <c:f>Sheet1!$H$2</c:f>
              <c:numCache>
                <c:formatCode>General</c:formatCode>
                <c:ptCount val="1"/>
                <c:pt idx="0">
                  <c:v>17175</c:v>
                </c:pt>
              </c:numCache>
            </c:numRef>
          </c:val>
        </c:ser>
        <c:dLbls>
          <c:showLegendKey val="0"/>
          <c:showVal val="0"/>
          <c:showCatName val="0"/>
          <c:showSerName val="0"/>
          <c:showPercent val="0"/>
          <c:showBubbleSize val="0"/>
        </c:dLbls>
        <c:gapWidth val="219"/>
        <c:shape val="box"/>
        <c:axId val="484828520"/>
        <c:axId val="484830088"/>
        <c:axId val="0"/>
      </c:bar3DChart>
      <c:catAx>
        <c:axId val="48482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84830088"/>
        <c:crosses val="autoZero"/>
        <c:auto val="1"/>
        <c:lblAlgn val="ctr"/>
        <c:lblOffset val="100"/>
        <c:noMultiLvlLbl val="0"/>
      </c:catAx>
      <c:valAx>
        <c:axId val="48483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848285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企业!$B$36</c:f>
              <c:strCache>
                <c:ptCount val="1"/>
                <c:pt idx="0">
                  <c:v>获证数量</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zh-CN"/>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企业!$A$37:$A$39</c:f>
              <c:strCache>
                <c:ptCount val="3"/>
                <c:pt idx="0">
                  <c:v>一级</c:v>
                </c:pt>
                <c:pt idx="1">
                  <c:v>二级</c:v>
                </c:pt>
                <c:pt idx="2">
                  <c:v>三级</c:v>
                </c:pt>
              </c:strCache>
            </c:strRef>
          </c:cat>
          <c:val>
            <c:numRef>
              <c:f>企业!$B$37:$B$39</c:f>
              <c:numCache>
                <c:formatCode>General</c:formatCode>
                <c:ptCount val="3"/>
                <c:pt idx="0">
                  <c:v>2872</c:v>
                </c:pt>
                <c:pt idx="1">
                  <c:v>7916</c:v>
                </c:pt>
                <c:pt idx="2">
                  <c:v>20028</c:v>
                </c:pt>
              </c:numCache>
            </c:numRef>
          </c:val>
        </c:ser>
        <c:dLbls>
          <c:showLegendKey val="0"/>
          <c:showVal val="0"/>
          <c:showCatName val="0"/>
          <c:showSerName val="0"/>
          <c:showPercent val="0"/>
          <c:showBubbleSize val="0"/>
          <c:showLeaderLines val="0"/>
        </c:dLbls>
      </c:pie3DChart>
      <c:spPr>
        <a:noFill/>
        <a:ln>
          <a:noFill/>
        </a:ln>
        <a:effectLst/>
      </c:spPr>
    </c:plotArea>
    <c:legend>
      <c:legendPos val="r"/>
      <c:layout>
        <c:manualLayout>
          <c:xMode val="edge"/>
          <c:yMode val="edge"/>
          <c:x val="0.70309295713035858"/>
          <c:y val="0.82077464275298917"/>
          <c:w val="0.26635148731408576"/>
          <c:h val="0.1325247885680956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sz="2000" dirty="0" smtClean="0">
                <a:latin typeface="华文隶书" panose="02010800040101010101" pitchFamily="2" charset="-122"/>
                <a:ea typeface="华文隶书" panose="02010800040101010101" pitchFamily="2" charset="-122"/>
              </a:rPr>
              <a:t>各级别发证数量统计</a:t>
            </a:r>
            <a:endParaRPr lang="zh-CN" altLang="en-US" sz="2000" dirty="0">
              <a:latin typeface="华文隶书" panose="02010800040101010101" pitchFamily="2" charset="-122"/>
              <a:ea typeface="华文隶书" panose="02010800040101010101" pitchFamily="2" charset="-122"/>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一级</c:v>
                </c:pt>
              </c:strCache>
            </c:strRef>
          </c:tx>
          <c:spPr>
            <a:solidFill>
              <a:schemeClr val="accent1"/>
            </a:solidFill>
            <a:ln>
              <a:noFill/>
            </a:ln>
            <a:effectLst/>
            <a:sp3d/>
          </c:spPr>
          <c:invertIfNegative val="0"/>
          <c:cat>
            <c:strRef>
              <c:f>Sheet1!$A$2</c:f>
              <c:strCache>
                <c:ptCount val="1"/>
                <c:pt idx="0">
                  <c:v>发证数量</c:v>
                </c:pt>
              </c:strCache>
            </c:strRef>
          </c:cat>
          <c:val>
            <c:numRef>
              <c:f>Sheet1!$B$2</c:f>
              <c:numCache>
                <c:formatCode>General</c:formatCode>
                <c:ptCount val="1"/>
                <c:pt idx="0">
                  <c:v>12196</c:v>
                </c:pt>
              </c:numCache>
            </c:numRef>
          </c:val>
        </c:ser>
        <c:ser>
          <c:idx val="1"/>
          <c:order val="1"/>
          <c:tx>
            <c:strRef>
              <c:f>Sheet1!$C$1</c:f>
              <c:strCache>
                <c:ptCount val="1"/>
                <c:pt idx="0">
                  <c:v>二级</c:v>
                </c:pt>
              </c:strCache>
            </c:strRef>
          </c:tx>
          <c:spPr>
            <a:solidFill>
              <a:schemeClr val="accent2"/>
            </a:solidFill>
            <a:ln>
              <a:noFill/>
            </a:ln>
            <a:effectLst/>
            <a:sp3d/>
          </c:spPr>
          <c:invertIfNegative val="0"/>
          <c:cat>
            <c:strRef>
              <c:f>Sheet1!$A$2</c:f>
              <c:strCache>
                <c:ptCount val="1"/>
                <c:pt idx="0">
                  <c:v>发证数量</c:v>
                </c:pt>
              </c:strCache>
            </c:strRef>
          </c:cat>
          <c:val>
            <c:numRef>
              <c:f>Sheet1!$C$2</c:f>
              <c:numCache>
                <c:formatCode>General</c:formatCode>
                <c:ptCount val="1"/>
                <c:pt idx="0">
                  <c:v>3702</c:v>
                </c:pt>
              </c:numCache>
            </c:numRef>
          </c:val>
        </c:ser>
        <c:ser>
          <c:idx val="2"/>
          <c:order val="2"/>
          <c:tx>
            <c:strRef>
              <c:f>Sheet1!$D$1</c:f>
              <c:strCache>
                <c:ptCount val="1"/>
                <c:pt idx="0">
                  <c:v>三级</c:v>
                </c:pt>
              </c:strCache>
            </c:strRef>
          </c:tx>
          <c:spPr>
            <a:solidFill>
              <a:schemeClr val="accent3"/>
            </a:solidFill>
            <a:ln>
              <a:noFill/>
            </a:ln>
            <a:effectLst/>
            <a:sp3d/>
          </c:spPr>
          <c:invertIfNegative val="0"/>
          <c:cat>
            <c:strRef>
              <c:f>Sheet1!$A$2</c:f>
              <c:strCache>
                <c:ptCount val="1"/>
                <c:pt idx="0">
                  <c:v>发证数量</c:v>
                </c:pt>
              </c:strCache>
            </c:strRef>
          </c:cat>
          <c:val>
            <c:numRef>
              <c:f>Sheet1!$D$2</c:f>
              <c:numCache>
                <c:formatCode>General</c:formatCode>
                <c:ptCount val="1"/>
                <c:pt idx="0">
                  <c:v>449</c:v>
                </c:pt>
              </c:numCache>
            </c:numRef>
          </c:val>
        </c:ser>
        <c:ser>
          <c:idx val="3"/>
          <c:order val="3"/>
          <c:tx>
            <c:strRef>
              <c:f>Sheet1!$E$1</c:f>
              <c:strCache>
                <c:ptCount val="1"/>
                <c:pt idx="0">
                  <c:v>总数</c:v>
                </c:pt>
              </c:strCache>
            </c:strRef>
          </c:tx>
          <c:spPr>
            <a:solidFill>
              <a:schemeClr val="accent4"/>
            </a:solidFill>
            <a:ln>
              <a:noFill/>
            </a:ln>
            <a:effectLst/>
            <a:sp3d/>
          </c:spPr>
          <c:invertIfNegative val="0"/>
          <c:cat>
            <c:strRef>
              <c:f>Sheet1!$A$2</c:f>
              <c:strCache>
                <c:ptCount val="1"/>
                <c:pt idx="0">
                  <c:v>发证数量</c:v>
                </c:pt>
              </c:strCache>
            </c:strRef>
          </c:cat>
          <c:val>
            <c:numRef>
              <c:f>Sheet1!$E$2</c:f>
              <c:numCache>
                <c:formatCode>General</c:formatCode>
                <c:ptCount val="1"/>
                <c:pt idx="0">
                  <c:v>17175</c:v>
                </c:pt>
              </c:numCache>
            </c:numRef>
          </c:val>
        </c:ser>
        <c:dLbls>
          <c:showLegendKey val="0"/>
          <c:showVal val="0"/>
          <c:showCatName val="0"/>
          <c:showSerName val="0"/>
          <c:showPercent val="0"/>
          <c:showBubbleSize val="0"/>
        </c:dLbls>
        <c:gapWidth val="219"/>
        <c:shape val="box"/>
        <c:axId val="484824600"/>
        <c:axId val="484826168"/>
        <c:axId val="0"/>
      </c:bar3DChart>
      <c:catAx>
        <c:axId val="48482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84826168"/>
        <c:crosses val="autoZero"/>
        <c:auto val="1"/>
        <c:lblAlgn val="ctr"/>
        <c:lblOffset val="100"/>
        <c:noMultiLvlLbl val="0"/>
      </c:catAx>
      <c:valAx>
        <c:axId val="48482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848246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企业!$B$1</c:f>
              <c:strCache>
                <c:ptCount val="1"/>
                <c:pt idx="0">
                  <c:v>道路运输</c:v>
                </c:pt>
              </c:strCache>
            </c:strRef>
          </c:tx>
          <c:spPr>
            <a:solidFill>
              <a:schemeClr val="accent1"/>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企业!$B$2:$B$32</c:f>
              <c:numCache>
                <c:formatCode>General</c:formatCode>
                <c:ptCount val="31"/>
                <c:pt idx="0">
                  <c:v>6</c:v>
                </c:pt>
                <c:pt idx="1">
                  <c:v>443</c:v>
                </c:pt>
                <c:pt idx="2">
                  <c:v>2753</c:v>
                </c:pt>
                <c:pt idx="3">
                  <c:v>865</c:v>
                </c:pt>
                <c:pt idx="4">
                  <c:v>282</c:v>
                </c:pt>
                <c:pt idx="5">
                  <c:v>366</c:v>
                </c:pt>
                <c:pt idx="6">
                  <c:v>0</c:v>
                </c:pt>
                <c:pt idx="7">
                  <c:v>0</c:v>
                </c:pt>
                <c:pt idx="8">
                  <c:v>0</c:v>
                </c:pt>
                <c:pt idx="9">
                  <c:v>4712</c:v>
                </c:pt>
                <c:pt idx="10">
                  <c:v>826</c:v>
                </c:pt>
                <c:pt idx="11">
                  <c:v>38</c:v>
                </c:pt>
                <c:pt idx="12">
                  <c:v>863</c:v>
                </c:pt>
                <c:pt idx="13">
                  <c:v>359</c:v>
                </c:pt>
                <c:pt idx="14">
                  <c:v>1447</c:v>
                </c:pt>
                <c:pt idx="15">
                  <c:v>326</c:v>
                </c:pt>
                <c:pt idx="16">
                  <c:v>741</c:v>
                </c:pt>
                <c:pt idx="17">
                  <c:v>126</c:v>
                </c:pt>
                <c:pt idx="18">
                  <c:v>435</c:v>
                </c:pt>
                <c:pt idx="19">
                  <c:v>2464</c:v>
                </c:pt>
                <c:pt idx="20">
                  <c:v>58</c:v>
                </c:pt>
                <c:pt idx="21">
                  <c:v>2073</c:v>
                </c:pt>
                <c:pt idx="22">
                  <c:v>1</c:v>
                </c:pt>
                <c:pt idx="23">
                  <c:v>29</c:v>
                </c:pt>
                <c:pt idx="24">
                  <c:v>630</c:v>
                </c:pt>
                <c:pt idx="25">
                  <c:v>364</c:v>
                </c:pt>
                <c:pt idx="26">
                  <c:v>446</c:v>
                </c:pt>
                <c:pt idx="27">
                  <c:v>64</c:v>
                </c:pt>
                <c:pt idx="28">
                  <c:v>0</c:v>
                </c:pt>
                <c:pt idx="29">
                  <c:v>0</c:v>
                </c:pt>
                <c:pt idx="30">
                  <c:v>1499</c:v>
                </c:pt>
              </c:numCache>
            </c:numRef>
          </c:val>
        </c:ser>
        <c:ser>
          <c:idx val="1"/>
          <c:order val="1"/>
          <c:tx>
            <c:strRef>
              <c:f>企业!$C$1</c:f>
              <c:strCache>
                <c:ptCount val="1"/>
                <c:pt idx="0">
                  <c:v>水路运输</c:v>
                </c:pt>
              </c:strCache>
            </c:strRef>
          </c:tx>
          <c:spPr>
            <a:solidFill>
              <a:schemeClr val="accent2"/>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企业!$C$2:$C$32</c:f>
              <c:numCache>
                <c:formatCode>General</c:formatCode>
                <c:ptCount val="31"/>
                <c:pt idx="0">
                  <c:v>1</c:v>
                </c:pt>
                <c:pt idx="1">
                  <c:v>2</c:v>
                </c:pt>
                <c:pt idx="2">
                  <c:v>3</c:v>
                </c:pt>
                <c:pt idx="3">
                  <c:v>25</c:v>
                </c:pt>
                <c:pt idx="4">
                  <c:v>0</c:v>
                </c:pt>
                <c:pt idx="5">
                  <c:v>3</c:v>
                </c:pt>
                <c:pt idx="6">
                  <c:v>0</c:v>
                </c:pt>
                <c:pt idx="7">
                  <c:v>0</c:v>
                </c:pt>
                <c:pt idx="8">
                  <c:v>3</c:v>
                </c:pt>
                <c:pt idx="9">
                  <c:v>396</c:v>
                </c:pt>
                <c:pt idx="10">
                  <c:v>37</c:v>
                </c:pt>
                <c:pt idx="11">
                  <c:v>7</c:v>
                </c:pt>
                <c:pt idx="12">
                  <c:v>28</c:v>
                </c:pt>
                <c:pt idx="13">
                  <c:v>8</c:v>
                </c:pt>
                <c:pt idx="14">
                  <c:v>27</c:v>
                </c:pt>
                <c:pt idx="15">
                  <c:v>26</c:v>
                </c:pt>
                <c:pt idx="16">
                  <c:v>9</c:v>
                </c:pt>
                <c:pt idx="17">
                  <c:v>43</c:v>
                </c:pt>
                <c:pt idx="18">
                  <c:v>69</c:v>
                </c:pt>
                <c:pt idx="19">
                  <c:v>83</c:v>
                </c:pt>
                <c:pt idx="20">
                  <c:v>2</c:v>
                </c:pt>
                <c:pt idx="21">
                  <c:v>75</c:v>
                </c:pt>
                <c:pt idx="22">
                  <c:v>0</c:v>
                </c:pt>
                <c:pt idx="23">
                  <c:v>0</c:v>
                </c:pt>
                <c:pt idx="24">
                  <c:v>0</c:v>
                </c:pt>
                <c:pt idx="25">
                  <c:v>0</c:v>
                </c:pt>
                <c:pt idx="26">
                  <c:v>15</c:v>
                </c:pt>
                <c:pt idx="27">
                  <c:v>0</c:v>
                </c:pt>
                <c:pt idx="28">
                  <c:v>1395</c:v>
                </c:pt>
                <c:pt idx="29">
                  <c:v>86</c:v>
                </c:pt>
                <c:pt idx="30">
                  <c:v>108</c:v>
                </c:pt>
              </c:numCache>
            </c:numRef>
          </c:val>
        </c:ser>
        <c:ser>
          <c:idx val="2"/>
          <c:order val="2"/>
          <c:tx>
            <c:strRef>
              <c:f>企业!$D$1</c:f>
              <c:strCache>
                <c:ptCount val="1"/>
                <c:pt idx="0">
                  <c:v>港口营运</c:v>
                </c:pt>
              </c:strCache>
            </c:strRef>
          </c:tx>
          <c:spPr>
            <a:solidFill>
              <a:schemeClr val="accent3"/>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企业!$D$2:$D$32</c:f>
              <c:numCache>
                <c:formatCode>General</c:formatCode>
                <c:ptCount val="31"/>
                <c:pt idx="0">
                  <c:v>2</c:v>
                </c:pt>
                <c:pt idx="1">
                  <c:v>36</c:v>
                </c:pt>
                <c:pt idx="2">
                  <c:v>15</c:v>
                </c:pt>
                <c:pt idx="3">
                  <c:v>0</c:v>
                </c:pt>
                <c:pt idx="4">
                  <c:v>0</c:v>
                </c:pt>
                <c:pt idx="5">
                  <c:v>18</c:v>
                </c:pt>
                <c:pt idx="6">
                  <c:v>0</c:v>
                </c:pt>
                <c:pt idx="7">
                  <c:v>0</c:v>
                </c:pt>
                <c:pt idx="8">
                  <c:v>0</c:v>
                </c:pt>
                <c:pt idx="9">
                  <c:v>249</c:v>
                </c:pt>
                <c:pt idx="10">
                  <c:v>0</c:v>
                </c:pt>
                <c:pt idx="11">
                  <c:v>58</c:v>
                </c:pt>
                <c:pt idx="12">
                  <c:v>55</c:v>
                </c:pt>
                <c:pt idx="13">
                  <c:v>9</c:v>
                </c:pt>
                <c:pt idx="14">
                  <c:v>0</c:v>
                </c:pt>
                <c:pt idx="15">
                  <c:v>51</c:v>
                </c:pt>
                <c:pt idx="16">
                  <c:v>13</c:v>
                </c:pt>
                <c:pt idx="17">
                  <c:v>15</c:v>
                </c:pt>
                <c:pt idx="18">
                  <c:v>74</c:v>
                </c:pt>
                <c:pt idx="19">
                  <c:v>259</c:v>
                </c:pt>
                <c:pt idx="20">
                  <c:v>0</c:v>
                </c:pt>
                <c:pt idx="21">
                  <c:v>0</c:v>
                </c:pt>
                <c:pt idx="22">
                  <c:v>0</c:v>
                </c:pt>
                <c:pt idx="23">
                  <c:v>0</c:v>
                </c:pt>
                <c:pt idx="24">
                  <c:v>0</c:v>
                </c:pt>
                <c:pt idx="25">
                  <c:v>0</c:v>
                </c:pt>
                <c:pt idx="26">
                  <c:v>0</c:v>
                </c:pt>
                <c:pt idx="27">
                  <c:v>0</c:v>
                </c:pt>
                <c:pt idx="28">
                  <c:v>0</c:v>
                </c:pt>
                <c:pt idx="29">
                  <c:v>0</c:v>
                </c:pt>
                <c:pt idx="30">
                  <c:v>253</c:v>
                </c:pt>
              </c:numCache>
            </c:numRef>
          </c:val>
        </c:ser>
        <c:ser>
          <c:idx val="3"/>
          <c:order val="3"/>
          <c:tx>
            <c:strRef>
              <c:f>企业!$E$1</c:f>
              <c:strCache>
                <c:ptCount val="1"/>
                <c:pt idx="0">
                  <c:v>城市客运</c:v>
                </c:pt>
              </c:strCache>
            </c:strRef>
          </c:tx>
          <c:spPr>
            <a:solidFill>
              <a:schemeClr val="accent4"/>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企业!$E$2:$E$32</c:f>
              <c:numCache>
                <c:formatCode>General</c:formatCode>
                <c:ptCount val="31"/>
                <c:pt idx="0">
                  <c:v>0</c:v>
                </c:pt>
                <c:pt idx="1">
                  <c:v>12</c:v>
                </c:pt>
                <c:pt idx="2">
                  <c:v>449</c:v>
                </c:pt>
                <c:pt idx="3">
                  <c:v>276</c:v>
                </c:pt>
                <c:pt idx="4">
                  <c:v>143</c:v>
                </c:pt>
                <c:pt idx="5">
                  <c:v>4</c:v>
                </c:pt>
                <c:pt idx="6">
                  <c:v>0</c:v>
                </c:pt>
                <c:pt idx="7">
                  <c:v>1</c:v>
                </c:pt>
                <c:pt idx="8">
                  <c:v>0</c:v>
                </c:pt>
                <c:pt idx="9">
                  <c:v>356</c:v>
                </c:pt>
                <c:pt idx="10">
                  <c:v>20</c:v>
                </c:pt>
                <c:pt idx="11">
                  <c:v>2</c:v>
                </c:pt>
                <c:pt idx="12">
                  <c:v>162</c:v>
                </c:pt>
                <c:pt idx="13">
                  <c:v>13</c:v>
                </c:pt>
                <c:pt idx="14">
                  <c:v>294</c:v>
                </c:pt>
                <c:pt idx="15">
                  <c:v>63</c:v>
                </c:pt>
                <c:pt idx="16">
                  <c:v>217</c:v>
                </c:pt>
                <c:pt idx="17">
                  <c:v>84</c:v>
                </c:pt>
                <c:pt idx="18">
                  <c:v>119</c:v>
                </c:pt>
                <c:pt idx="19">
                  <c:v>204</c:v>
                </c:pt>
                <c:pt idx="20">
                  <c:v>16</c:v>
                </c:pt>
                <c:pt idx="21">
                  <c:v>371</c:v>
                </c:pt>
                <c:pt idx="22">
                  <c:v>0</c:v>
                </c:pt>
                <c:pt idx="23">
                  <c:v>3</c:v>
                </c:pt>
                <c:pt idx="24">
                  <c:v>84</c:v>
                </c:pt>
                <c:pt idx="25">
                  <c:v>96</c:v>
                </c:pt>
                <c:pt idx="26">
                  <c:v>91</c:v>
                </c:pt>
                <c:pt idx="27">
                  <c:v>11</c:v>
                </c:pt>
                <c:pt idx="28">
                  <c:v>0</c:v>
                </c:pt>
                <c:pt idx="29">
                  <c:v>0</c:v>
                </c:pt>
                <c:pt idx="30">
                  <c:v>355</c:v>
                </c:pt>
              </c:numCache>
            </c:numRef>
          </c:val>
        </c:ser>
        <c:ser>
          <c:idx val="4"/>
          <c:order val="4"/>
          <c:tx>
            <c:strRef>
              <c:f>企业!$F$1</c:f>
              <c:strCache>
                <c:ptCount val="1"/>
                <c:pt idx="0">
                  <c:v>交通运输工程建设</c:v>
                </c:pt>
              </c:strCache>
            </c:strRef>
          </c:tx>
          <c:spPr>
            <a:solidFill>
              <a:schemeClr val="accent5"/>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企业!$F$2:$F$32</c:f>
              <c:numCache>
                <c:formatCode>General</c:formatCode>
                <c:ptCount val="31"/>
                <c:pt idx="0">
                  <c:v>1</c:v>
                </c:pt>
                <c:pt idx="1">
                  <c:v>5</c:v>
                </c:pt>
                <c:pt idx="2">
                  <c:v>81</c:v>
                </c:pt>
                <c:pt idx="3">
                  <c:v>0</c:v>
                </c:pt>
                <c:pt idx="4">
                  <c:v>9</c:v>
                </c:pt>
                <c:pt idx="5">
                  <c:v>69</c:v>
                </c:pt>
                <c:pt idx="6">
                  <c:v>2</c:v>
                </c:pt>
                <c:pt idx="7">
                  <c:v>0</c:v>
                </c:pt>
                <c:pt idx="8">
                  <c:v>0</c:v>
                </c:pt>
                <c:pt idx="9">
                  <c:v>105</c:v>
                </c:pt>
                <c:pt idx="10">
                  <c:v>0</c:v>
                </c:pt>
                <c:pt idx="11">
                  <c:v>2</c:v>
                </c:pt>
                <c:pt idx="12">
                  <c:v>6</c:v>
                </c:pt>
                <c:pt idx="13">
                  <c:v>37</c:v>
                </c:pt>
                <c:pt idx="14">
                  <c:v>3</c:v>
                </c:pt>
                <c:pt idx="15">
                  <c:v>55</c:v>
                </c:pt>
                <c:pt idx="16">
                  <c:v>34</c:v>
                </c:pt>
                <c:pt idx="17">
                  <c:v>2</c:v>
                </c:pt>
                <c:pt idx="18">
                  <c:v>1</c:v>
                </c:pt>
                <c:pt idx="19">
                  <c:v>37</c:v>
                </c:pt>
                <c:pt idx="20">
                  <c:v>8</c:v>
                </c:pt>
                <c:pt idx="21">
                  <c:v>346</c:v>
                </c:pt>
                <c:pt idx="22">
                  <c:v>0</c:v>
                </c:pt>
                <c:pt idx="23">
                  <c:v>0</c:v>
                </c:pt>
                <c:pt idx="24">
                  <c:v>56</c:v>
                </c:pt>
                <c:pt idx="25">
                  <c:v>7</c:v>
                </c:pt>
                <c:pt idx="26">
                  <c:v>4</c:v>
                </c:pt>
                <c:pt idx="27">
                  <c:v>0</c:v>
                </c:pt>
                <c:pt idx="28">
                  <c:v>0</c:v>
                </c:pt>
                <c:pt idx="29">
                  <c:v>0</c:v>
                </c:pt>
                <c:pt idx="30">
                  <c:v>657</c:v>
                </c:pt>
              </c:numCache>
            </c:numRef>
          </c:val>
        </c:ser>
        <c:ser>
          <c:idx val="5"/>
          <c:order val="5"/>
          <c:tx>
            <c:strRef>
              <c:f>企业!$G$1</c:f>
              <c:strCache>
                <c:ptCount val="1"/>
                <c:pt idx="0">
                  <c:v>收费公路运营</c:v>
                </c:pt>
              </c:strCache>
            </c:strRef>
          </c:tx>
          <c:spPr>
            <a:solidFill>
              <a:schemeClr val="accent6"/>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er>
        <c:ser>
          <c:idx val="6"/>
          <c:order val="6"/>
          <c:tx>
            <c:strRef>
              <c:f>企业!$H$1</c:f>
              <c:strCache>
                <c:ptCount val="1"/>
                <c:pt idx="0">
                  <c:v>其他</c:v>
                </c:pt>
              </c:strCache>
            </c:strRef>
          </c:tx>
          <c:spPr>
            <a:solidFill>
              <a:schemeClr val="accent1">
                <a:lumMod val="60000"/>
              </a:schemeClr>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企业!$H$2:$H$32</c:f>
              <c:numCache>
                <c:formatCode>General</c:formatCode>
                <c:ptCount val="31"/>
                <c:pt idx="0">
                  <c:v>0</c:v>
                </c:pt>
                <c:pt idx="1">
                  <c:v>23</c:v>
                </c:pt>
                <c:pt idx="2">
                  <c:v>4</c:v>
                </c:pt>
                <c:pt idx="3">
                  <c:v>0</c:v>
                </c:pt>
                <c:pt idx="4">
                  <c:v>0</c:v>
                </c:pt>
                <c:pt idx="5">
                  <c:v>0</c:v>
                </c:pt>
                <c:pt idx="6">
                  <c:v>0</c:v>
                </c:pt>
                <c:pt idx="7">
                  <c:v>0</c:v>
                </c:pt>
                <c:pt idx="8">
                  <c:v>0</c:v>
                </c:pt>
                <c:pt idx="9">
                  <c:v>42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er>
        <c:ser>
          <c:idx val="7"/>
          <c:order val="7"/>
          <c:tx>
            <c:strRef>
              <c:f>企业!$I$1</c:f>
              <c:strCache>
                <c:ptCount val="1"/>
                <c:pt idx="0">
                  <c:v>合计</c:v>
                </c:pt>
              </c:strCache>
            </c:strRef>
          </c:tx>
          <c:spPr>
            <a:solidFill>
              <a:schemeClr val="accent2">
                <a:lumMod val="60000"/>
              </a:schemeClr>
            </a:solidFill>
            <a:ln>
              <a:noFill/>
            </a:ln>
            <a:effectLst/>
            <a:sp3d/>
          </c:spPr>
          <c:invertIfNegative val="0"/>
          <c:cat>
            <c:strRef>
              <c:f>企业!$A$2:$A$32</c:f>
              <c:strCache>
                <c:ptCount val="31"/>
                <c:pt idx="0">
                  <c:v>北京市</c:v>
                </c:pt>
                <c:pt idx="1">
                  <c:v>天津市</c:v>
                </c:pt>
                <c:pt idx="2">
                  <c:v>河北省</c:v>
                </c:pt>
                <c:pt idx="3">
                  <c:v>山西省</c:v>
                </c:pt>
                <c:pt idx="4">
                  <c:v>内蒙古</c:v>
                </c:pt>
                <c:pt idx="5">
                  <c:v>辽宁省</c:v>
                </c:pt>
                <c:pt idx="6">
                  <c:v>黑龙江省</c:v>
                </c:pt>
                <c:pt idx="7">
                  <c:v>上海市</c:v>
                </c:pt>
                <c:pt idx="8">
                  <c:v>江苏省</c:v>
                </c:pt>
                <c:pt idx="9">
                  <c:v>浙江省</c:v>
                </c:pt>
                <c:pt idx="10">
                  <c:v>安徽省</c:v>
                </c:pt>
                <c:pt idx="11">
                  <c:v>福建省</c:v>
                </c:pt>
                <c:pt idx="12">
                  <c:v>江西省</c:v>
                </c:pt>
                <c:pt idx="13">
                  <c:v>山东省</c:v>
                </c:pt>
                <c:pt idx="14">
                  <c:v>河南省</c:v>
                </c:pt>
                <c:pt idx="15">
                  <c:v>湖北省</c:v>
                </c:pt>
                <c:pt idx="16">
                  <c:v>湖南省</c:v>
                </c:pt>
                <c:pt idx="17">
                  <c:v>海南省</c:v>
                </c:pt>
                <c:pt idx="18">
                  <c:v>广西</c:v>
                </c:pt>
                <c:pt idx="19">
                  <c:v>重庆市</c:v>
                </c:pt>
                <c:pt idx="20">
                  <c:v>四川省</c:v>
                </c:pt>
                <c:pt idx="21">
                  <c:v>贵州省</c:v>
                </c:pt>
                <c:pt idx="22">
                  <c:v>云南省</c:v>
                </c:pt>
                <c:pt idx="23">
                  <c:v>西藏</c:v>
                </c:pt>
                <c:pt idx="24">
                  <c:v>陕西省</c:v>
                </c:pt>
                <c:pt idx="25">
                  <c:v>甘肃省</c:v>
                </c:pt>
                <c:pt idx="26">
                  <c:v>新疆</c:v>
                </c:pt>
                <c:pt idx="27">
                  <c:v>新疆兵团</c:v>
                </c:pt>
                <c:pt idx="28">
                  <c:v>长航</c:v>
                </c:pt>
                <c:pt idx="29">
                  <c:v>珠航</c:v>
                </c:pt>
                <c:pt idx="30">
                  <c:v>其他</c:v>
                </c:pt>
              </c:strCache>
            </c:strRef>
          </c:cat>
          <c:val>
            <c:numRef>
              <c:f>企业!$I$2:$I$32</c:f>
              <c:numCache>
                <c:formatCode>General</c:formatCode>
                <c:ptCount val="31"/>
                <c:pt idx="0">
                  <c:v>10</c:v>
                </c:pt>
                <c:pt idx="1">
                  <c:v>521</c:v>
                </c:pt>
                <c:pt idx="2">
                  <c:v>3305</c:v>
                </c:pt>
                <c:pt idx="3">
                  <c:v>1166</c:v>
                </c:pt>
                <c:pt idx="4">
                  <c:v>434</c:v>
                </c:pt>
                <c:pt idx="5">
                  <c:v>460</c:v>
                </c:pt>
                <c:pt idx="6">
                  <c:v>2</c:v>
                </c:pt>
                <c:pt idx="7">
                  <c:v>1</c:v>
                </c:pt>
                <c:pt idx="8">
                  <c:v>3</c:v>
                </c:pt>
                <c:pt idx="9">
                  <c:v>5860</c:v>
                </c:pt>
                <c:pt idx="10">
                  <c:v>883</c:v>
                </c:pt>
                <c:pt idx="11">
                  <c:v>107</c:v>
                </c:pt>
                <c:pt idx="12">
                  <c:v>1114</c:v>
                </c:pt>
                <c:pt idx="13">
                  <c:v>426</c:v>
                </c:pt>
                <c:pt idx="14">
                  <c:v>1771</c:v>
                </c:pt>
                <c:pt idx="15">
                  <c:v>521</c:v>
                </c:pt>
                <c:pt idx="16">
                  <c:v>1014</c:v>
                </c:pt>
                <c:pt idx="17">
                  <c:v>270</c:v>
                </c:pt>
                <c:pt idx="18">
                  <c:v>698</c:v>
                </c:pt>
                <c:pt idx="19">
                  <c:v>3047</c:v>
                </c:pt>
                <c:pt idx="20">
                  <c:v>84</c:v>
                </c:pt>
                <c:pt idx="21">
                  <c:v>2865</c:v>
                </c:pt>
                <c:pt idx="22">
                  <c:v>1</c:v>
                </c:pt>
                <c:pt idx="23">
                  <c:v>32</c:v>
                </c:pt>
                <c:pt idx="24">
                  <c:v>770</c:v>
                </c:pt>
                <c:pt idx="25">
                  <c:v>467</c:v>
                </c:pt>
                <c:pt idx="26">
                  <c:v>556</c:v>
                </c:pt>
                <c:pt idx="27">
                  <c:v>75</c:v>
                </c:pt>
                <c:pt idx="28">
                  <c:v>1395</c:v>
                </c:pt>
                <c:pt idx="29">
                  <c:v>86</c:v>
                </c:pt>
                <c:pt idx="30">
                  <c:v>2872</c:v>
                </c:pt>
              </c:numCache>
            </c:numRef>
          </c:val>
        </c:ser>
        <c:dLbls>
          <c:showLegendKey val="0"/>
          <c:showVal val="0"/>
          <c:showCatName val="0"/>
          <c:showSerName val="0"/>
          <c:showPercent val="0"/>
          <c:showBubbleSize val="0"/>
        </c:dLbls>
        <c:gapWidth val="150"/>
        <c:shape val="box"/>
        <c:axId val="414792208"/>
        <c:axId val="414790248"/>
        <c:axId val="416728696"/>
      </c:bar3DChart>
      <c:catAx>
        <c:axId val="4147922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90248"/>
        <c:crosses val="autoZero"/>
        <c:auto val="1"/>
        <c:lblAlgn val="ctr"/>
        <c:lblOffset val="100"/>
        <c:noMultiLvlLbl val="0"/>
      </c:catAx>
      <c:valAx>
        <c:axId val="41479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92208"/>
        <c:crosses val="autoZero"/>
        <c:crossBetween val="between"/>
      </c:valAx>
      <c:serAx>
        <c:axId val="41672869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90248"/>
        <c:crosses val="autoZero"/>
      </c:ser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企业!$A$72</c:f>
              <c:strCache>
                <c:ptCount val="1"/>
                <c:pt idx="0">
                  <c:v>道路运输</c:v>
                </c:pt>
              </c:strCache>
            </c:strRef>
          </c:tx>
          <c:spPr>
            <a:solidFill>
              <a:schemeClr val="accent1"/>
            </a:solidFill>
            <a:ln>
              <a:noFill/>
            </a:ln>
            <a:effectLst/>
            <a:sp3d/>
          </c:spPr>
          <c:invertIfNegative val="0"/>
          <c:val>
            <c:numRef>
              <c:f>企业!$B$72</c:f>
              <c:numCache>
                <c:formatCode>General</c:formatCode>
                <c:ptCount val="1"/>
                <c:pt idx="0">
                  <c:v>1382</c:v>
                </c:pt>
              </c:numCache>
            </c:numRef>
          </c:val>
          <c:shape val="cylinder"/>
        </c:ser>
        <c:ser>
          <c:idx val="1"/>
          <c:order val="1"/>
          <c:tx>
            <c:strRef>
              <c:f>企业!$A$73</c:f>
              <c:strCache>
                <c:ptCount val="1"/>
                <c:pt idx="0">
                  <c:v>水路运输</c:v>
                </c:pt>
              </c:strCache>
            </c:strRef>
          </c:tx>
          <c:spPr>
            <a:solidFill>
              <a:schemeClr val="accent2"/>
            </a:solidFill>
            <a:ln>
              <a:noFill/>
            </a:ln>
            <a:effectLst/>
            <a:sp3d/>
          </c:spPr>
          <c:invertIfNegative val="0"/>
          <c:val>
            <c:numRef>
              <c:f>企业!$B$73</c:f>
              <c:numCache>
                <c:formatCode>General</c:formatCode>
                <c:ptCount val="1"/>
                <c:pt idx="0">
                  <c:v>89</c:v>
                </c:pt>
              </c:numCache>
            </c:numRef>
          </c:val>
          <c:shape val="cylinder"/>
        </c:ser>
        <c:ser>
          <c:idx val="2"/>
          <c:order val="2"/>
          <c:tx>
            <c:strRef>
              <c:f>企业!$A$74</c:f>
              <c:strCache>
                <c:ptCount val="1"/>
                <c:pt idx="0">
                  <c:v>港口营运</c:v>
                </c:pt>
              </c:strCache>
            </c:strRef>
          </c:tx>
          <c:spPr>
            <a:solidFill>
              <a:schemeClr val="accent3"/>
            </a:solidFill>
            <a:ln>
              <a:noFill/>
            </a:ln>
            <a:effectLst/>
            <a:sp3d/>
          </c:spPr>
          <c:invertIfNegative val="0"/>
          <c:val>
            <c:numRef>
              <c:f>企业!$B$74</c:f>
              <c:numCache>
                <c:formatCode>General</c:formatCode>
                <c:ptCount val="1"/>
                <c:pt idx="0">
                  <c:v>217</c:v>
                </c:pt>
              </c:numCache>
            </c:numRef>
          </c:val>
          <c:shape val="cylinder"/>
        </c:ser>
        <c:ser>
          <c:idx val="3"/>
          <c:order val="3"/>
          <c:tx>
            <c:strRef>
              <c:f>企业!$A$75</c:f>
              <c:strCache>
                <c:ptCount val="1"/>
                <c:pt idx="0">
                  <c:v>城市客运</c:v>
                </c:pt>
              </c:strCache>
            </c:strRef>
          </c:tx>
          <c:spPr>
            <a:solidFill>
              <a:schemeClr val="accent4"/>
            </a:solidFill>
            <a:ln>
              <a:noFill/>
            </a:ln>
            <a:effectLst/>
            <a:sp3d/>
          </c:spPr>
          <c:invertIfNegative val="0"/>
          <c:val>
            <c:numRef>
              <c:f>企业!$B$75</c:f>
              <c:numCache>
                <c:formatCode>General</c:formatCode>
                <c:ptCount val="1"/>
                <c:pt idx="0">
                  <c:v>338</c:v>
                </c:pt>
              </c:numCache>
            </c:numRef>
          </c:val>
          <c:shape val="cylinder"/>
        </c:ser>
        <c:ser>
          <c:idx val="4"/>
          <c:order val="4"/>
          <c:tx>
            <c:strRef>
              <c:f>企业!$A$76</c:f>
              <c:strCache>
                <c:ptCount val="1"/>
                <c:pt idx="0">
                  <c:v>交通工程建设</c:v>
                </c:pt>
              </c:strCache>
            </c:strRef>
          </c:tx>
          <c:spPr>
            <a:solidFill>
              <a:schemeClr val="accent5"/>
            </a:solidFill>
            <a:ln>
              <a:noFill/>
            </a:ln>
            <a:effectLst/>
            <a:sp3d/>
          </c:spPr>
          <c:invertIfNegative val="0"/>
          <c:val>
            <c:numRef>
              <c:f>企业!$B$76</c:f>
              <c:numCache>
                <c:formatCode>General</c:formatCode>
                <c:ptCount val="1"/>
                <c:pt idx="0">
                  <c:v>652</c:v>
                </c:pt>
              </c:numCache>
            </c:numRef>
          </c:val>
          <c:shape val="cylinder"/>
        </c:ser>
        <c:ser>
          <c:idx val="5"/>
          <c:order val="5"/>
          <c:tx>
            <c:strRef>
              <c:f>企业!$A$77</c:f>
              <c:strCache>
                <c:ptCount val="1"/>
                <c:pt idx="0">
                  <c:v>合计</c:v>
                </c:pt>
              </c:strCache>
            </c:strRef>
          </c:tx>
          <c:spPr>
            <a:solidFill>
              <a:schemeClr val="accent6"/>
            </a:solidFill>
            <a:ln>
              <a:noFill/>
            </a:ln>
            <a:effectLst/>
            <a:sp3d/>
          </c:spPr>
          <c:invertIfNegative val="0"/>
          <c:val>
            <c:numRef>
              <c:f>企业!$B$77</c:f>
              <c:numCache>
                <c:formatCode>General</c:formatCode>
                <c:ptCount val="1"/>
                <c:pt idx="0">
                  <c:v>2678</c:v>
                </c:pt>
              </c:numCache>
            </c:numRef>
          </c:val>
          <c:shape val="cylinder"/>
        </c:ser>
        <c:dLbls>
          <c:showLegendKey val="0"/>
          <c:showVal val="0"/>
          <c:showCatName val="0"/>
          <c:showSerName val="0"/>
          <c:showPercent val="0"/>
          <c:showBubbleSize val="0"/>
        </c:dLbls>
        <c:gapWidth val="150"/>
        <c:shape val="box"/>
        <c:axId val="414789856"/>
        <c:axId val="414788288"/>
        <c:axId val="0"/>
      </c:bar3DChart>
      <c:catAx>
        <c:axId val="4147898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88288"/>
        <c:crosses val="autoZero"/>
        <c:auto val="1"/>
        <c:lblAlgn val="ctr"/>
        <c:lblOffset val="100"/>
        <c:noMultiLvlLbl val="0"/>
      </c:catAx>
      <c:valAx>
        <c:axId val="41478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4789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A5209D-F587-48D1-BA1B-2FE695A80A2E}"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zh-CN" altLang="en-US"/>
        </a:p>
      </dgm:t>
    </dgm:pt>
    <dgm:pt modelId="{DB3D7946-BA5F-441E-B4FD-6DBE1B6AD8CF}">
      <dgm:prSet phldrT="[文本]" custT="1"/>
      <dgm:spPr/>
      <dgm:t>
        <a:bodyPr/>
        <a:lstStyle/>
        <a:p>
          <a:r>
            <a:rPr lang="zh-CN" altLang="en-US" sz="4000" dirty="0" smtClean="0">
              <a:latin typeface="华文隶书" panose="02010800040101010101" pitchFamily="2" charset="-122"/>
              <a:ea typeface="华文隶书" panose="02010800040101010101" pitchFamily="2" charset="-122"/>
            </a:rPr>
            <a:t>依据</a:t>
          </a:r>
          <a:endParaRPr lang="zh-CN" altLang="en-US" sz="4000" dirty="0">
            <a:latin typeface="华文隶书" panose="02010800040101010101" pitchFamily="2" charset="-122"/>
            <a:ea typeface="华文隶书" panose="02010800040101010101" pitchFamily="2" charset="-122"/>
          </a:endParaRPr>
        </a:p>
      </dgm:t>
    </dgm:pt>
    <dgm:pt modelId="{D0D2F7DD-C1EC-4F2D-AAAF-697580A551FE}" type="parTrans" cxnId="{2ABA879A-9163-412C-8808-10A52C3B2FC8}">
      <dgm:prSet/>
      <dgm:spPr/>
      <dgm:t>
        <a:bodyPr/>
        <a:lstStyle/>
        <a:p>
          <a:endParaRPr lang="zh-CN" altLang="en-US"/>
        </a:p>
      </dgm:t>
    </dgm:pt>
    <dgm:pt modelId="{6B7C1626-E1E5-4CD8-A57B-224917995B04}" type="sibTrans" cxnId="{2ABA879A-9163-412C-8808-10A52C3B2FC8}">
      <dgm:prSet/>
      <dgm:spPr/>
      <dgm:t>
        <a:bodyPr/>
        <a:lstStyle/>
        <a:p>
          <a:endParaRPr lang="zh-CN" altLang="en-US"/>
        </a:p>
      </dgm:t>
    </dgm:pt>
    <dgm:pt modelId="{2E000E65-D88A-4BAB-8030-F4A2DB7FB839}">
      <dgm:prSet phldrT="[文本]" custT="1"/>
      <dgm:spPr/>
      <dgm:t>
        <a:bodyPr/>
        <a:lstStyle/>
        <a:p>
          <a:r>
            <a:rPr lang="zh-CN" sz="2800" dirty="0" smtClean="0">
              <a:latin typeface="华文隶书" panose="02010800040101010101" pitchFamily="2" charset="-122"/>
              <a:ea typeface="华文隶书" panose="02010800040101010101" pitchFamily="2" charset="-122"/>
            </a:rPr>
            <a:t>交通运输企业安全生产标准化建设评价管理办法》</a:t>
          </a:r>
          <a:r>
            <a:rPr lang="zh-CN" altLang="en-US" sz="2800" dirty="0" smtClean="0">
              <a:latin typeface="华文隶书" panose="02010800040101010101" pitchFamily="2" charset="-122"/>
              <a:ea typeface="华文隶书" panose="02010800040101010101" pitchFamily="2" charset="-122"/>
            </a:rPr>
            <a:t>（</a:t>
          </a:r>
          <a:r>
            <a:rPr lang="zh-CN" sz="2800" dirty="0" smtClean="0">
              <a:latin typeface="华文隶书" panose="02010800040101010101" pitchFamily="2" charset="-122"/>
              <a:ea typeface="华文隶书" panose="02010800040101010101" pitchFamily="2" charset="-122"/>
            </a:rPr>
            <a:t>交安监发【</a:t>
          </a:r>
          <a:r>
            <a:rPr lang="en-US" sz="2800" dirty="0" smtClean="0">
              <a:latin typeface="华文隶书" panose="02010800040101010101" pitchFamily="2" charset="-122"/>
              <a:ea typeface="华文隶书" panose="02010800040101010101" pitchFamily="2" charset="-122"/>
            </a:rPr>
            <a:t>2016</a:t>
          </a:r>
          <a:r>
            <a:rPr lang="zh-CN" sz="2800" dirty="0" smtClean="0">
              <a:latin typeface="华文隶书" panose="02010800040101010101" pitchFamily="2" charset="-122"/>
              <a:ea typeface="华文隶书" panose="02010800040101010101" pitchFamily="2" charset="-122"/>
            </a:rPr>
            <a:t>】</a:t>
          </a:r>
          <a:r>
            <a:rPr lang="en-US" sz="2800" dirty="0" smtClean="0">
              <a:latin typeface="华文隶书" panose="02010800040101010101" pitchFamily="2" charset="-122"/>
              <a:ea typeface="华文隶书" panose="02010800040101010101" pitchFamily="2" charset="-122"/>
            </a:rPr>
            <a:t>133</a:t>
          </a:r>
          <a:r>
            <a:rPr lang="zh-CN" sz="2800" dirty="0" smtClean="0">
              <a:latin typeface="华文隶书" panose="02010800040101010101" pitchFamily="2" charset="-122"/>
              <a:ea typeface="华文隶书" panose="02010800040101010101" pitchFamily="2" charset="-122"/>
            </a:rPr>
            <a:t>号</a:t>
          </a:r>
          <a:r>
            <a:rPr lang="zh-CN" altLang="en-US" sz="2800" dirty="0" smtClean="0">
              <a:latin typeface="华文隶书" panose="02010800040101010101" pitchFamily="2" charset="-122"/>
              <a:ea typeface="华文隶书" panose="02010800040101010101" pitchFamily="2" charset="-122"/>
            </a:rPr>
            <a:t>）（以下简称“办法”）</a:t>
          </a:r>
          <a:endParaRPr lang="zh-CN" altLang="en-US" sz="2800" dirty="0">
            <a:latin typeface="华文隶书" panose="02010800040101010101" pitchFamily="2" charset="-122"/>
            <a:ea typeface="华文隶书" panose="02010800040101010101" pitchFamily="2" charset="-122"/>
          </a:endParaRPr>
        </a:p>
      </dgm:t>
    </dgm:pt>
    <dgm:pt modelId="{722A4A76-70BA-4569-88DB-95D15905A989}" type="parTrans" cxnId="{81F919F1-4E10-4EB6-962D-DECBF354D4E9}">
      <dgm:prSet/>
      <dgm:spPr/>
      <dgm:t>
        <a:bodyPr/>
        <a:lstStyle/>
        <a:p>
          <a:endParaRPr lang="zh-CN" altLang="en-US"/>
        </a:p>
      </dgm:t>
    </dgm:pt>
    <dgm:pt modelId="{3F3ABDDE-8DC4-4F40-9385-70DC19F99DAD}" type="sibTrans" cxnId="{81F919F1-4E10-4EB6-962D-DECBF354D4E9}">
      <dgm:prSet/>
      <dgm:spPr/>
      <dgm:t>
        <a:bodyPr/>
        <a:lstStyle/>
        <a:p>
          <a:endParaRPr lang="zh-CN" altLang="en-US"/>
        </a:p>
      </dgm:t>
    </dgm:pt>
    <dgm:pt modelId="{7C10B87F-8EC0-45D1-A649-082A7B6ECB95}">
      <dgm:prSet phldrT="[文本]" custT="1"/>
      <dgm:spPr/>
      <dgm:t>
        <a:bodyPr/>
        <a:lstStyle/>
        <a:p>
          <a:r>
            <a:rPr lang="zh-CN" altLang="en-US" sz="2800" dirty="0" smtClean="0">
              <a:latin typeface="华文隶书" panose="02010800040101010101" pitchFamily="2" charset="-122"/>
              <a:ea typeface="华文隶书" panose="02010800040101010101" pitchFamily="2" charset="-122"/>
            </a:rPr>
            <a:t>交通运输部部安委办关于进一步加强企业安全生产标准化建设有关事项的通知（交安委办函</a:t>
          </a:r>
          <a:r>
            <a:rPr lang="en-US" altLang="zh-CN" sz="2800" dirty="0" smtClean="0">
              <a:latin typeface="华文隶书" panose="02010800040101010101" pitchFamily="2" charset="-122"/>
              <a:ea typeface="华文隶书" panose="02010800040101010101" pitchFamily="2" charset="-122"/>
            </a:rPr>
            <a:t>[2018] 98</a:t>
          </a:r>
          <a:r>
            <a:rPr lang="zh-CN" altLang="en-US" sz="2800" dirty="0" smtClean="0">
              <a:latin typeface="华文隶书" panose="02010800040101010101" pitchFamily="2" charset="-122"/>
              <a:ea typeface="华文隶书" panose="02010800040101010101" pitchFamily="2" charset="-122"/>
            </a:rPr>
            <a:t>号）</a:t>
          </a:r>
          <a:endParaRPr lang="zh-CN" altLang="en-US" sz="2800" dirty="0">
            <a:latin typeface="华文隶书" panose="02010800040101010101" pitchFamily="2" charset="-122"/>
            <a:ea typeface="华文隶书" panose="02010800040101010101" pitchFamily="2" charset="-122"/>
          </a:endParaRPr>
        </a:p>
      </dgm:t>
    </dgm:pt>
    <dgm:pt modelId="{22B252F3-2077-4A58-8897-D897C510BA5C}" type="parTrans" cxnId="{D84DFAF2-3B2B-4FAF-947F-31C7EAE8AC36}">
      <dgm:prSet/>
      <dgm:spPr/>
      <dgm:t>
        <a:bodyPr/>
        <a:lstStyle/>
        <a:p>
          <a:endParaRPr lang="zh-CN" altLang="en-US"/>
        </a:p>
      </dgm:t>
    </dgm:pt>
    <dgm:pt modelId="{BDA3B5DC-64DE-4D02-BCEF-CE0BD1FCA88D}" type="sibTrans" cxnId="{D84DFAF2-3B2B-4FAF-947F-31C7EAE8AC36}">
      <dgm:prSet/>
      <dgm:spPr/>
      <dgm:t>
        <a:bodyPr/>
        <a:lstStyle/>
        <a:p>
          <a:endParaRPr lang="zh-CN" altLang="en-US"/>
        </a:p>
      </dgm:t>
    </dgm:pt>
    <dgm:pt modelId="{731A1CD1-4F80-4182-9567-E3B4ECDE5684}" type="pres">
      <dgm:prSet presAssocID="{DDA5209D-F587-48D1-BA1B-2FE695A80A2E}" presName="vert0" presStyleCnt="0">
        <dgm:presLayoutVars>
          <dgm:dir/>
          <dgm:animOne val="branch"/>
          <dgm:animLvl val="lvl"/>
        </dgm:presLayoutVars>
      </dgm:prSet>
      <dgm:spPr/>
      <dgm:t>
        <a:bodyPr/>
        <a:lstStyle/>
        <a:p>
          <a:endParaRPr lang="zh-CN" altLang="en-US"/>
        </a:p>
      </dgm:t>
    </dgm:pt>
    <dgm:pt modelId="{463AB41E-F394-4C23-B69A-1A5C319F873C}" type="pres">
      <dgm:prSet presAssocID="{DB3D7946-BA5F-441E-B4FD-6DBE1B6AD8CF}" presName="thickLine" presStyleLbl="alignNode1" presStyleIdx="0" presStyleCnt="1"/>
      <dgm:spPr/>
    </dgm:pt>
    <dgm:pt modelId="{E86821B5-1EC9-4FC5-AB28-F4EAA081A248}" type="pres">
      <dgm:prSet presAssocID="{DB3D7946-BA5F-441E-B4FD-6DBE1B6AD8CF}" presName="horz1" presStyleCnt="0"/>
      <dgm:spPr/>
    </dgm:pt>
    <dgm:pt modelId="{36A8EA64-E6B5-4B89-A5F0-7B815E937EA7}" type="pres">
      <dgm:prSet presAssocID="{DB3D7946-BA5F-441E-B4FD-6DBE1B6AD8CF}" presName="tx1" presStyleLbl="revTx" presStyleIdx="0" presStyleCnt="3" custScaleX="80952"/>
      <dgm:spPr/>
      <dgm:t>
        <a:bodyPr/>
        <a:lstStyle/>
        <a:p>
          <a:endParaRPr lang="zh-CN" altLang="en-US"/>
        </a:p>
      </dgm:t>
    </dgm:pt>
    <dgm:pt modelId="{F67543AF-919E-4CF6-BF3C-3E0DA6DBC5AE}" type="pres">
      <dgm:prSet presAssocID="{DB3D7946-BA5F-441E-B4FD-6DBE1B6AD8CF}" presName="vert1" presStyleCnt="0"/>
      <dgm:spPr/>
    </dgm:pt>
    <dgm:pt modelId="{DFFE2504-0174-48E6-9699-96E481255C23}" type="pres">
      <dgm:prSet presAssocID="{2E000E65-D88A-4BAB-8030-F4A2DB7FB839}" presName="vertSpace2a" presStyleCnt="0"/>
      <dgm:spPr/>
    </dgm:pt>
    <dgm:pt modelId="{CB09DCDE-EFD8-4134-932E-0D2DD650A914}" type="pres">
      <dgm:prSet presAssocID="{2E000E65-D88A-4BAB-8030-F4A2DB7FB839}" presName="horz2" presStyleCnt="0"/>
      <dgm:spPr/>
    </dgm:pt>
    <dgm:pt modelId="{E3E5C002-8E64-4CDC-9CA8-8EBCEC550E72}" type="pres">
      <dgm:prSet presAssocID="{2E000E65-D88A-4BAB-8030-F4A2DB7FB839}" presName="horzSpace2" presStyleCnt="0"/>
      <dgm:spPr/>
    </dgm:pt>
    <dgm:pt modelId="{21332E63-C99D-4A99-84F1-135AAEEEFB53}" type="pres">
      <dgm:prSet presAssocID="{2E000E65-D88A-4BAB-8030-F4A2DB7FB839}" presName="tx2" presStyleLbl="revTx" presStyleIdx="1" presStyleCnt="3"/>
      <dgm:spPr/>
      <dgm:t>
        <a:bodyPr/>
        <a:lstStyle/>
        <a:p>
          <a:endParaRPr lang="zh-CN" altLang="en-US"/>
        </a:p>
      </dgm:t>
    </dgm:pt>
    <dgm:pt modelId="{83F85A25-4393-4F08-8C9F-8251EF1A7003}" type="pres">
      <dgm:prSet presAssocID="{2E000E65-D88A-4BAB-8030-F4A2DB7FB839}" presName="vert2" presStyleCnt="0"/>
      <dgm:spPr/>
    </dgm:pt>
    <dgm:pt modelId="{32EC1580-756E-4E71-AD37-481A8BB49253}" type="pres">
      <dgm:prSet presAssocID="{2E000E65-D88A-4BAB-8030-F4A2DB7FB839}" presName="thinLine2b" presStyleLbl="callout" presStyleIdx="0" presStyleCnt="2"/>
      <dgm:spPr/>
    </dgm:pt>
    <dgm:pt modelId="{C4F8B6AE-E426-45BC-BB1F-AA7D971A7754}" type="pres">
      <dgm:prSet presAssocID="{2E000E65-D88A-4BAB-8030-F4A2DB7FB839}" presName="vertSpace2b" presStyleCnt="0"/>
      <dgm:spPr/>
    </dgm:pt>
    <dgm:pt modelId="{46791946-CD90-40E6-81FF-1D9E9C97EE69}" type="pres">
      <dgm:prSet presAssocID="{7C10B87F-8EC0-45D1-A649-082A7B6ECB95}" presName="horz2" presStyleCnt="0"/>
      <dgm:spPr/>
    </dgm:pt>
    <dgm:pt modelId="{58701A49-181B-402A-B8B8-3963620A6DCF}" type="pres">
      <dgm:prSet presAssocID="{7C10B87F-8EC0-45D1-A649-082A7B6ECB95}" presName="horzSpace2" presStyleCnt="0"/>
      <dgm:spPr/>
    </dgm:pt>
    <dgm:pt modelId="{3ED6216D-A2C9-42E7-BC66-B288949F184A}" type="pres">
      <dgm:prSet presAssocID="{7C10B87F-8EC0-45D1-A649-082A7B6ECB95}" presName="tx2" presStyleLbl="revTx" presStyleIdx="2" presStyleCnt="3"/>
      <dgm:spPr/>
      <dgm:t>
        <a:bodyPr/>
        <a:lstStyle/>
        <a:p>
          <a:endParaRPr lang="zh-CN" altLang="en-US"/>
        </a:p>
      </dgm:t>
    </dgm:pt>
    <dgm:pt modelId="{027E63CE-683E-4591-BFF0-FA50B164930A}" type="pres">
      <dgm:prSet presAssocID="{7C10B87F-8EC0-45D1-A649-082A7B6ECB95}" presName="vert2" presStyleCnt="0"/>
      <dgm:spPr/>
    </dgm:pt>
    <dgm:pt modelId="{B66BB092-D663-4D12-840D-FFD8A2B4761A}" type="pres">
      <dgm:prSet presAssocID="{7C10B87F-8EC0-45D1-A649-082A7B6ECB95}" presName="thinLine2b" presStyleLbl="callout" presStyleIdx="1" presStyleCnt="2"/>
      <dgm:spPr/>
    </dgm:pt>
    <dgm:pt modelId="{726FD0FD-3BC5-4292-A39C-0759603FB2E6}" type="pres">
      <dgm:prSet presAssocID="{7C10B87F-8EC0-45D1-A649-082A7B6ECB95}" presName="vertSpace2b" presStyleCnt="0"/>
      <dgm:spPr/>
    </dgm:pt>
  </dgm:ptLst>
  <dgm:cxnLst>
    <dgm:cxn modelId="{C9F97078-5FD3-46AF-8DBD-E0B805336B7D}" type="presOf" srcId="{DB3D7946-BA5F-441E-B4FD-6DBE1B6AD8CF}" destId="{36A8EA64-E6B5-4B89-A5F0-7B815E937EA7}" srcOrd="0" destOrd="0" presId="urn:microsoft.com/office/officeart/2008/layout/LinedList"/>
    <dgm:cxn modelId="{0519A4F5-1939-45E2-9493-B1783428C3E1}" type="presOf" srcId="{7C10B87F-8EC0-45D1-A649-082A7B6ECB95}" destId="{3ED6216D-A2C9-42E7-BC66-B288949F184A}" srcOrd="0" destOrd="0" presId="urn:microsoft.com/office/officeart/2008/layout/LinedList"/>
    <dgm:cxn modelId="{81F919F1-4E10-4EB6-962D-DECBF354D4E9}" srcId="{DB3D7946-BA5F-441E-B4FD-6DBE1B6AD8CF}" destId="{2E000E65-D88A-4BAB-8030-F4A2DB7FB839}" srcOrd="0" destOrd="0" parTransId="{722A4A76-70BA-4569-88DB-95D15905A989}" sibTransId="{3F3ABDDE-8DC4-4F40-9385-70DC19F99DAD}"/>
    <dgm:cxn modelId="{7DD0AB45-E0C7-4FE7-8BF1-36CAA0FE2CFB}" type="presOf" srcId="{DDA5209D-F587-48D1-BA1B-2FE695A80A2E}" destId="{731A1CD1-4F80-4182-9567-E3B4ECDE5684}" srcOrd="0" destOrd="0" presId="urn:microsoft.com/office/officeart/2008/layout/LinedList"/>
    <dgm:cxn modelId="{2ABA879A-9163-412C-8808-10A52C3B2FC8}" srcId="{DDA5209D-F587-48D1-BA1B-2FE695A80A2E}" destId="{DB3D7946-BA5F-441E-B4FD-6DBE1B6AD8CF}" srcOrd="0" destOrd="0" parTransId="{D0D2F7DD-C1EC-4F2D-AAAF-697580A551FE}" sibTransId="{6B7C1626-E1E5-4CD8-A57B-224917995B04}"/>
    <dgm:cxn modelId="{ACE770C6-3065-442D-BC1B-1BF7940016E8}" type="presOf" srcId="{2E000E65-D88A-4BAB-8030-F4A2DB7FB839}" destId="{21332E63-C99D-4A99-84F1-135AAEEEFB53}" srcOrd="0" destOrd="0" presId="urn:microsoft.com/office/officeart/2008/layout/LinedList"/>
    <dgm:cxn modelId="{D84DFAF2-3B2B-4FAF-947F-31C7EAE8AC36}" srcId="{DB3D7946-BA5F-441E-B4FD-6DBE1B6AD8CF}" destId="{7C10B87F-8EC0-45D1-A649-082A7B6ECB95}" srcOrd="1" destOrd="0" parTransId="{22B252F3-2077-4A58-8897-D897C510BA5C}" sibTransId="{BDA3B5DC-64DE-4D02-BCEF-CE0BD1FCA88D}"/>
    <dgm:cxn modelId="{3F796CA1-FC3E-458A-8024-948097FFE0E8}" type="presParOf" srcId="{731A1CD1-4F80-4182-9567-E3B4ECDE5684}" destId="{463AB41E-F394-4C23-B69A-1A5C319F873C}" srcOrd="0" destOrd="0" presId="urn:microsoft.com/office/officeart/2008/layout/LinedList"/>
    <dgm:cxn modelId="{CC536E17-71E5-4336-8A9F-10FB55C799CA}" type="presParOf" srcId="{731A1CD1-4F80-4182-9567-E3B4ECDE5684}" destId="{E86821B5-1EC9-4FC5-AB28-F4EAA081A248}" srcOrd="1" destOrd="0" presId="urn:microsoft.com/office/officeart/2008/layout/LinedList"/>
    <dgm:cxn modelId="{38FD1B99-B108-4F27-91D7-5E78BC02E74C}" type="presParOf" srcId="{E86821B5-1EC9-4FC5-AB28-F4EAA081A248}" destId="{36A8EA64-E6B5-4B89-A5F0-7B815E937EA7}" srcOrd="0" destOrd="0" presId="urn:microsoft.com/office/officeart/2008/layout/LinedList"/>
    <dgm:cxn modelId="{76AD418D-0B68-4467-8AAF-3F44159C5866}" type="presParOf" srcId="{E86821B5-1EC9-4FC5-AB28-F4EAA081A248}" destId="{F67543AF-919E-4CF6-BF3C-3E0DA6DBC5AE}" srcOrd="1" destOrd="0" presId="urn:microsoft.com/office/officeart/2008/layout/LinedList"/>
    <dgm:cxn modelId="{9874362D-BACC-4F96-BC8D-9EEA2AC0CBB9}" type="presParOf" srcId="{F67543AF-919E-4CF6-BF3C-3E0DA6DBC5AE}" destId="{DFFE2504-0174-48E6-9699-96E481255C23}" srcOrd="0" destOrd="0" presId="urn:microsoft.com/office/officeart/2008/layout/LinedList"/>
    <dgm:cxn modelId="{26D0693F-09B9-40EB-9649-77A5C856D725}" type="presParOf" srcId="{F67543AF-919E-4CF6-BF3C-3E0DA6DBC5AE}" destId="{CB09DCDE-EFD8-4134-932E-0D2DD650A914}" srcOrd="1" destOrd="0" presId="urn:microsoft.com/office/officeart/2008/layout/LinedList"/>
    <dgm:cxn modelId="{9CA6208D-4869-4372-B320-11010E14D523}" type="presParOf" srcId="{CB09DCDE-EFD8-4134-932E-0D2DD650A914}" destId="{E3E5C002-8E64-4CDC-9CA8-8EBCEC550E72}" srcOrd="0" destOrd="0" presId="urn:microsoft.com/office/officeart/2008/layout/LinedList"/>
    <dgm:cxn modelId="{E9EA3453-F099-4354-BA8A-FB488EC89A23}" type="presParOf" srcId="{CB09DCDE-EFD8-4134-932E-0D2DD650A914}" destId="{21332E63-C99D-4A99-84F1-135AAEEEFB53}" srcOrd="1" destOrd="0" presId="urn:microsoft.com/office/officeart/2008/layout/LinedList"/>
    <dgm:cxn modelId="{35595972-7BFE-467F-94D3-28E66089FBA0}" type="presParOf" srcId="{CB09DCDE-EFD8-4134-932E-0D2DD650A914}" destId="{83F85A25-4393-4F08-8C9F-8251EF1A7003}" srcOrd="2" destOrd="0" presId="urn:microsoft.com/office/officeart/2008/layout/LinedList"/>
    <dgm:cxn modelId="{06F57863-7298-49F4-80A4-48F7874B082C}" type="presParOf" srcId="{F67543AF-919E-4CF6-BF3C-3E0DA6DBC5AE}" destId="{32EC1580-756E-4E71-AD37-481A8BB49253}" srcOrd="2" destOrd="0" presId="urn:microsoft.com/office/officeart/2008/layout/LinedList"/>
    <dgm:cxn modelId="{3390E1D4-913D-4FA9-94D5-0B7116D40FFA}" type="presParOf" srcId="{F67543AF-919E-4CF6-BF3C-3E0DA6DBC5AE}" destId="{C4F8B6AE-E426-45BC-BB1F-AA7D971A7754}" srcOrd="3" destOrd="0" presId="urn:microsoft.com/office/officeart/2008/layout/LinedList"/>
    <dgm:cxn modelId="{45A46D02-B704-4F40-94C4-61C05CF8E717}" type="presParOf" srcId="{F67543AF-919E-4CF6-BF3C-3E0DA6DBC5AE}" destId="{46791946-CD90-40E6-81FF-1D9E9C97EE69}" srcOrd="4" destOrd="0" presId="urn:microsoft.com/office/officeart/2008/layout/LinedList"/>
    <dgm:cxn modelId="{D0F609CD-CC90-45DE-9FF2-2166D4361D90}" type="presParOf" srcId="{46791946-CD90-40E6-81FF-1D9E9C97EE69}" destId="{58701A49-181B-402A-B8B8-3963620A6DCF}" srcOrd="0" destOrd="0" presId="urn:microsoft.com/office/officeart/2008/layout/LinedList"/>
    <dgm:cxn modelId="{2D94A481-B929-408F-B711-C845EDD04590}" type="presParOf" srcId="{46791946-CD90-40E6-81FF-1D9E9C97EE69}" destId="{3ED6216D-A2C9-42E7-BC66-B288949F184A}" srcOrd="1" destOrd="0" presId="urn:microsoft.com/office/officeart/2008/layout/LinedList"/>
    <dgm:cxn modelId="{CC7D832F-DB80-4900-AD23-92FC0B8781C4}" type="presParOf" srcId="{46791946-CD90-40E6-81FF-1D9E9C97EE69}" destId="{027E63CE-683E-4591-BFF0-FA50B164930A}" srcOrd="2" destOrd="0" presId="urn:microsoft.com/office/officeart/2008/layout/LinedList"/>
    <dgm:cxn modelId="{59B6D490-9214-41BE-982F-3959288E5C8C}" type="presParOf" srcId="{F67543AF-919E-4CF6-BF3C-3E0DA6DBC5AE}" destId="{B66BB092-D663-4D12-840D-FFD8A2B4761A}" srcOrd="5" destOrd="0" presId="urn:microsoft.com/office/officeart/2008/layout/LinedList"/>
    <dgm:cxn modelId="{0D34ACD2-E9C0-46E8-97FF-EA8B6DB83345}" type="presParOf" srcId="{F67543AF-919E-4CF6-BF3C-3E0DA6DBC5AE}" destId="{726FD0FD-3BC5-4292-A39C-0759603FB2E6}" srcOrd="6"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E7746E-F6A2-492A-AAD0-FAECFC66BD6B}" type="doc">
      <dgm:prSet loTypeId="urn:microsoft.com/office/officeart/2005/8/layout/hList9" loCatId="list" qsTypeId="urn:microsoft.com/office/officeart/2005/8/quickstyle/simple4" qsCatId="simple" csTypeId="urn:microsoft.com/office/officeart/2005/8/colors/colorful1" csCatId="colorful" phldr="1"/>
      <dgm:spPr/>
      <dgm:t>
        <a:bodyPr/>
        <a:lstStyle/>
        <a:p>
          <a:endParaRPr lang="zh-CN" altLang="en-US"/>
        </a:p>
      </dgm:t>
    </dgm:pt>
    <dgm:pt modelId="{FA763926-DAB9-4FE1-A2B1-AF82E8D648C5}">
      <dgm:prSet phldrT="[文本]" custT="1"/>
      <dgm:spPr/>
      <dgm:t>
        <a:bodyPr/>
        <a:lstStyle/>
        <a:p>
          <a:pPr>
            <a:lnSpc>
              <a:spcPct val="110000"/>
            </a:lnSpc>
            <a:spcAft>
              <a:spcPts val="0"/>
            </a:spcAft>
          </a:pPr>
          <a:r>
            <a:rPr lang="zh-CN" altLang="en-US" sz="1800" b="1" dirty="0" smtClean="0">
              <a:latin typeface="微软雅黑" panose="020B0503020204020204" pitchFamily="34" charset="-122"/>
              <a:ea typeface="微软雅黑" panose="020B0503020204020204" pitchFamily="34" charset="-122"/>
            </a:rPr>
            <a:t>必备</a:t>
          </a:r>
          <a:endParaRPr lang="en-US" altLang="zh-CN" sz="1800" b="1" dirty="0" smtClean="0">
            <a:latin typeface="微软雅黑" panose="020B0503020204020204" pitchFamily="34" charset="-122"/>
            <a:ea typeface="微软雅黑" panose="020B0503020204020204" pitchFamily="34" charset="-122"/>
          </a:endParaRPr>
        </a:p>
        <a:p>
          <a:pPr>
            <a:lnSpc>
              <a:spcPct val="110000"/>
            </a:lnSpc>
            <a:spcAft>
              <a:spcPts val="0"/>
            </a:spcAft>
          </a:pPr>
          <a:r>
            <a:rPr lang="zh-CN" altLang="en-US" sz="1800" b="1" dirty="0" smtClean="0">
              <a:latin typeface="微软雅黑" panose="020B0503020204020204" pitchFamily="34" charset="-122"/>
              <a:ea typeface="微软雅黑" panose="020B0503020204020204" pitchFamily="34" charset="-122"/>
            </a:rPr>
            <a:t>条款</a:t>
          </a:r>
          <a:endParaRPr lang="zh-CN" altLang="en-US" sz="1800" b="1" dirty="0">
            <a:latin typeface="微软雅黑" panose="020B0503020204020204" pitchFamily="34" charset="-122"/>
            <a:ea typeface="微软雅黑" panose="020B0503020204020204" pitchFamily="34" charset="-122"/>
          </a:endParaRPr>
        </a:p>
      </dgm:t>
    </dgm:pt>
    <dgm:pt modelId="{DE3DF150-B621-4884-8299-2CD409206AC8}" type="parTrans" cxnId="{AB0EBE0D-64AA-4D18-8C21-C5C5713B84C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65A28B61-C26D-4296-8BB4-3D4A9D6DA2F1}" type="sibTrans" cxnId="{AB0EBE0D-64AA-4D18-8C21-C5C5713B84C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17D51D8D-3E9D-4B0D-AD76-936413449B17}">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 条款</a:t>
          </a:r>
          <a:endParaRPr lang="en-US" altLang="zh-CN" sz="1600" b="1" dirty="0" smtClean="0">
            <a:latin typeface="微软雅黑" panose="020B0503020204020204" pitchFamily="34" charset="-122"/>
            <a:ea typeface="微软雅黑" panose="020B0503020204020204" pitchFamily="34" charset="-122"/>
          </a:endParaRPr>
        </a:p>
      </dgm:t>
    </dgm:pt>
    <dgm:pt modelId="{87F44298-33C1-4BEA-B058-EC9F8C119A44}" type="parTrans" cxnId="{39711D78-6147-4D27-A370-611721AACBBF}">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0382B107-4533-45BE-8F34-83F90FEE38BD}" type="sibTrans" cxnId="{39711D78-6147-4D27-A370-611721AACBBF}">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8F414957-11EA-4A94-89DD-65D5D2C0FDB3}">
      <dgm:prSet phldrT="[文本]" custT="1"/>
      <dgm:spPr/>
      <dgm:t>
        <a:bodyPr/>
        <a:lstStyle/>
        <a:p>
          <a:pPr>
            <a:lnSpc>
              <a:spcPct val="110000"/>
            </a:lnSpc>
            <a:spcAft>
              <a:spcPts val="0"/>
            </a:spcAft>
          </a:pPr>
          <a:r>
            <a:rPr lang="zh-CN" altLang="en-US" sz="1600" b="1" dirty="0" smtClean="0">
              <a:latin typeface="微软雅黑" panose="020B0503020204020204" pitchFamily="34" charset="-122"/>
              <a:ea typeface="微软雅黑" panose="020B0503020204020204" pitchFamily="34" charset="-122"/>
            </a:rPr>
            <a:t>限制扣分项（</a:t>
          </a:r>
          <a:r>
            <a:rPr lang="en-US" altLang="zh-CN" sz="1600" b="1" dirty="0" smtClean="0">
              <a:latin typeface="微软雅黑" panose="020B0503020204020204" pitchFamily="34" charset="-122"/>
              <a:ea typeface="微软雅黑" panose="020B0503020204020204" pitchFamily="34" charset="-122"/>
            </a:rPr>
            <a:t>AR</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dgm:t>
    </dgm:pt>
    <dgm:pt modelId="{342C2691-C7AD-4BFE-8C5C-39BC4582A204}" type="parTrans" cxnId="{502F8717-12E6-48BB-AD1D-7F1BF00F06A5}">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9A8941BB-F68A-4557-80C3-AEDBAAD47655}" type="sibTrans" cxnId="{502F8717-12E6-48BB-AD1D-7F1BF00F06A5}">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C2DC90D-569F-4865-9484-8E56D421C8ED}">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不同等级设置扣分限值，条款扣分超过限值，属于否决条款。条款口跟限值与各等级达标分值比例一致。</a:t>
          </a:r>
          <a:endParaRPr lang="en-US" altLang="zh-CN" sz="1800" b="1" dirty="0" smtClean="0">
            <a:latin typeface="微软雅黑" panose="020B0503020204020204" pitchFamily="34" charset="-122"/>
            <a:ea typeface="微软雅黑" panose="020B0503020204020204" pitchFamily="34" charset="-122"/>
          </a:endParaRPr>
        </a:p>
      </dgm:t>
    </dgm:pt>
    <dgm:pt modelId="{F75D2993-561F-4BB2-94EB-C79E34D2A086}" type="parTrans" cxnId="{DD98BC1D-E7AD-46ED-AC41-EE91FE2D4BFE}">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14E1EAE8-663D-48B1-9CF8-FF61EC04B132}" type="sibTrans" cxnId="{DD98BC1D-E7AD-46ED-AC41-EE91FE2D4BFE}">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36979526-DDC6-4C40-B161-8AA26E3B8CAA}">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 条款</a:t>
          </a:r>
          <a:endParaRPr lang="en-US" altLang="zh-CN" sz="1600" b="1" dirty="0" smtClean="0">
            <a:latin typeface="微软雅黑" panose="020B0503020204020204" pitchFamily="34" charset="-122"/>
            <a:ea typeface="微软雅黑" panose="020B0503020204020204" pitchFamily="34" charset="-122"/>
          </a:endParaRPr>
        </a:p>
      </dgm:t>
    </dgm:pt>
    <dgm:pt modelId="{5A15A896-D96B-48F0-8107-E291B89131F7}" type="parTrans" cxnId="{CD855CCC-FF68-427A-B1D8-697655CC96D9}">
      <dgm:prSet/>
      <dgm:spPr/>
      <dgm:t>
        <a:bodyPr/>
        <a:lstStyle/>
        <a:p>
          <a:endParaRPr lang="zh-CN" altLang="en-US"/>
        </a:p>
      </dgm:t>
    </dgm:pt>
    <dgm:pt modelId="{28E3A4BE-899A-4C16-920E-2068425509C4}" type="sibTrans" cxnId="{CD855CCC-FF68-427A-B1D8-697655CC96D9}">
      <dgm:prSet/>
      <dgm:spPr/>
      <dgm:t>
        <a:bodyPr/>
        <a:lstStyle/>
        <a:p>
          <a:endParaRPr lang="zh-CN" altLang="en-US"/>
        </a:p>
      </dgm:t>
    </dgm:pt>
    <dgm:pt modelId="{16D9998D-3D48-4E5F-BD5E-C3F5CDA7A653}">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 条款</a:t>
          </a:r>
          <a:endParaRPr lang="en-US" altLang="zh-CN" sz="1600" b="1" dirty="0" smtClean="0">
            <a:latin typeface="微软雅黑" panose="020B0503020204020204" pitchFamily="34" charset="-122"/>
            <a:ea typeface="微软雅黑" panose="020B0503020204020204" pitchFamily="34" charset="-122"/>
          </a:endParaRPr>
        </a:p>
      </dgm:t>
    </dgm:pt>
    <dgm:pt modelId="{65E54B3E-CDBE-4ED1-A14C-B53D3A831844}" type="parTrans" cxnId="{9B322D96-3FD4-4041-A04A-31D40A7C95E9}">
      <dgm:prSet/>
      <dgm:spPr/>
      <dgm:t>
        <a:bodyPr/>
        <a:lstStyle/>
        <a:p>
          <a:endParaRPr lang="zh-CN" altLang="en-US"/>
        </a:p>
      </dgm:t>
    </dgm:pt>
    <dgm:pt modelId="{F5746445-FAFC-4999-9F0E-26423F44FC60}" type="sibTrans" cxnId="{9B322D96-3FD4-4041-A04A-31D40A7C95E9}">
      <dgm:prSet/>
      <dgm:spPr/>
      <dgm:t>
        <a:bodyPr/>
        <a:lstStyle/>
        <a:p>
          <a:endParaRPr lang="zh-CN" altLang="en-US"/>
        </a:p>
      </dgm:t>
    </dgm:pt>
    <dgm:pt modelId="{2C604893-B74A-4F88-A8AD-255317D7EFCF}" type="pres">
      <dgm:prSet presAssocID="{BEE7746E-F6A2-492A-AAD0-FAECFC66BD6B}" presName="list" presStyleCnt="0">
        <dgm:presLayoutVars>
          <dgm:dir/>
          <dgm:animLvl val="lvl"/>
        </dgm:presLayoutVars>
      </dgm:prSet>
      <dgm:spPr/>
      <dgm:t>
        <a:bodyPr/>
        <a:lstStyle/>
        <a:p>
          <a:endParaRPr lang="zh-CN" altLang="en-US"/>
        </a:p>
      </dgm:t>
    </dgm:pt>
    <dgm:pt modelId="{F33069A6-ED23-4C80-8ECE-1C8711566061}" type="pres">
      <dgm:prSet presAssocID="{FA763926-DAB9-4FE1-A2B1-AF82E8D648C5}" presName="posSpace" presStyleCnt="0"/>
      <dgm:spPr/>
    </dgm:pt>
    <dgm:pt modelId="{1107631B-68F3-4482-8731-9BF212EA8344}" type="pres">
      <dgm:prSet presAssocID="{FA763926-DAB9-4FE1-A2B1-AF82E8D648C5}" presName="vertFlow" presStyleCnt="0"/>
      <dgm:spPr/>
    </dgm:pt>
    <dgm:pt modelId="{4E8004A5-DFDA-4014-91E4-4208F046C624}" type="pres">
      <dgm:prSet presAssocID="{FA763926-DAB9-4FE1-A2B1-AF82E8D648C5}" presName="topSpace" presStyleCnt="0"/>
      <dgm:spPr/>
    </dgm:pt>
    <dgm:pt modelId="{117898BE-EE46-49EC-8680-70A82F04A595}" type="pres">
      <dgm:prSet presAssocID="{FA763926-DAB9-4FE1-A2B1-AF82E8D648C5}" presName="firstComp" presStyleCnt="0"/>
      <dgm:spPr/>
    </dgm:pt>
    <dgm:pt modelId="{77FB0E80-FEDE-485B-ACF4-96DA0F2BB185}" type="pres">
      <dgm:prSet presAssocID="{FA763926-DAB9-4FE1-A2B1-AF82E8D648C5}" presName="firstChild" presStyleLbl="bgAccFollowNode1" presStyleIdx="0" presStyleCnt="4" custScaleX="98457" custLinFactNeighborX="-12541" custLinFactNeighborY="2273"/>
      <dgm:spPr/>
      <dgm:t>
        <a:bodyPr/>
        <a:lstStyle/>
        <a:p>
          <a:endParaRPr lang="zh-CN" altLang="en-US"/>
        </a:p>
      </dgm:t>
    </dgm:pt>
    <dgm:pt modelId="{C68B2A70-E35B-44C0-99C1-C85473C39197}" type="pres">
      <dgm:prSet presAssocID="{FA763926-DAB9-4FE1-A2B1-AF82E8D648C5}" presName="firstChildTx" presStyleLbl="bgAccFollowNode1" presStyleIdx="0" presStyleCnt="4">
        <dgm:presLayoutVars>
          <dgm:bulletEnabled val="1"/>
        </dgm:presLayoutVars>
      </dgm:prSet>
      <dgm:spPr/>
      <dgm:t>
        <a:bodyPr/>
        <a:lstStyle/>
        <a:p>
          <a:endParaRPr lang="zh-CN" altLang="en-US"/>
        </a:p>
      </dgm:t>
    </dgm:pt>
    <dgm:pt modelId="{43A39129-49F1-4147-B327-1F3B5E6BC022}" type="pres">
      <dgm:prSet presAssocID="{36979526-DDC6-4C40-B161-8AA26E3B8CAA}" presName="comp" presStyleCnt="0"/>
      <dgm:spPr/>
    </dgm:pt>
    <dgm:pt modelId="{E47D60AA-7C4A-41E1-9E93-A9C0E92FA309}" type="pres">
      <dgm:prSet presAssocID="{36979526-DDC6-4C40-B161-8AA26E3B8CAA}" presName="child" presStyleLbl="bgAccFollowNode1" presStyleIdx="1" presStyleCnt="4" custScaleX="98457" custLinFactNeighborX="-12541" custLinFactNeighborY="4926"/>
      <dgm:spPr/>
      <dgm:t>
        <a:bodyPr/>
        <a:lstStyle/>
        <a:p>
          <a:endParaRPr lang="zh-CN" altLang="en-US"/>
        </a:p>
      </dgm:t>
    </dgm:pt>
    <dgm:pt modelId="{F528EEB2-5287-43AF-A1FC-85C8AB46BEEE}" type="pres">
      <dgm:prSet presAssocID="{36979526-DDC6-4C40-B161-8AA26E3B8CAA}" presName="childTx" presStyleLbl="bgAccFollowNode1" presStyleIdx="1" presStyleCnt="4">
        <dgm:presLayoutVars>
          <dgm:bulletEnabled val="1"/>
        </dgm:presLayoutVars>
      </dgm:prSet>
      <dgm:spPr/>
      <dgm:t>
        <a:bodyPr/>
        <a:lstStyle/>
        <a:p>
          <a:endParaRPr lang="zh-CN" altLang="en-US"/>
        </a:p>
      </dgm:t>
    </dgm:pt>
    <dgm:pt modelId="{95E5B769-C25D-4F04-AEB8-0AD9DA7F972E}" type="pres">
      <dgm:prSet presAssocID="{16D9998D-3D48-4E5F-BD5E-C3F5CDA7A653}" presName="comp" presStyleCnt="0"/>
      <dgm:spPr/>
    </dgm:pt>
    <dgm:pt modelId="{5487913C-6830-45E9-B449-71613CD15149}" type="pres">
      <dgm:prSet presAssocID="{16D9998D-3D48-4E5F-BD5E-C3F5CDA7A653}" presName="child" presStyleLbl="bgAccFollowNode1" presStyleIdx="2" presStyleCnt="4" custScaleX="98457" custLinFactNeighborX="-11994"/>
      <dgm:spPr/>
      <dgm:t>
        <a:bodyPr/>
        <a:lstStyle/>
        <a:p>
          <a:endParaRPr lang="zh-CN" altLang="en-US"/>
        </a:p>
      </dgm:t>
    </dgm:pt>
    <dgm:pt modelId="{59FC86BC-7105-4BE5-B8BA-F138D8126417}" type="pres">
      <dgm:prSet presAssocID="{16D9998D-3D48-4E5F-BD5E-C3F5CDA7A653}" presName="childTx" presStyleLbl="bgAccFollowNode1" presStyleIdx="2" presStyleCnt="4">
        <dgm:presLayoutVars>
          <dgm:bulletEnabled val="1"/>
        </dgm:presLayoutVars>
      </dgm:prSet>
      <dgm:spPr/>
      <dgm:t>
        <a:bodyPr/>
        <a:lstStyle/>
        <a:p>
          <a:endParaRPr lang="zh-CN" altLang="en-US"/>
        </a:p>
      </dgm:t>
    </dgm:pt>
    <dgm:pt modelId="{8E91B251-BA44-4ABD-8EE0-202AD1226571}" type="pres">
      <dgm:prSet presAssocID="{FA763926-DAB9-4FE1-A2B1-AF82E8D648C5}" presName="negSpace" presStyleCnt="0"/>
      <dgm:spPr/>
    </dgm:pt>
    <dgm:pt modelId="{4307D69F-0069-4012-8C08-9D8721021941}" type="pres">
      <dgm:prSet presAssocID="{FA763926-DAB9-4FE1-A2B1-AF82E8D648C5}" presName="circle" presStyleLbl="node1" presStyleIdx="0" presStyleCnt="2" custScaleX="122656" custScaleY="120108" custLinFactNeighborX="-32976" custLinFactNeighborY="-3575"/>
      <dgm:spPr/>
      <dgm:t>
        <a:bodyPr/>
        <a:lstStyle/>
        <a:p>
          <a:endParaRPr lang="zh-CN" altLang="en-US"/>
        </a:p>
      </dgm:t>
    </dgm:pt>
    <dgm:pt modelId="{980D6F91-DEE8-4387-A6E7-5B81ADCF5FF9}" type="pres">
      <dgm:prSet presAssocID="{65A28B61-C26D-4296-8BB4-3D4A9D6DA2F1}" presName="transSpace" presStyleCnt="0"/>
      <dgm:spPr/>
    </dgm:pt>
    <dgm:pt modelId="{B1EA77A9-0A06-42C5-94EB-A772D681EFE2}" type="pres">
      <dgm:prSet presAssocID="{8F414957-11EA-4A94-89DD-65D5D2C0FDB3}" presName="posSpace" presStyleCnt="0"/>
      <dgm:spPr/>
    </dgm:pt>
    <dgm:pt modelId="{BDA3634A-380E-4F4D-B120-C796751F569E}" type="pres">
      <dgm:prSet presAssocID="{8F414957-11EA-4A94-89DD-65D5D2C0FDB3}" presName="vertFlow" presStyleCnt="0"/>
      <dgm:spPr/>
    </dgm:pt>
    <dgm:pt modelId="{2808AEED-9D04-406A-8286-6C8E8828ABF6}" type="pres">
      <dgm:prSet presAssocID="{8F414957-11EA-4A94-89DD-65D5D2C0FDB3}" presName="topSpace" presStyleCnt="0"/>
      <dgm:spPr/>
    </dgm:pt>
    <dgm:pt modelId="{AC812517-A8EF-4A46-838E-AD70F64A1A35}" type="pres">
      <dgm:prSet presAssocID="{8F414957-11EA-4A94-89DD-65D5D2C0FDB3}" presName="firstComp" presStyleCnt="0"/>
      <dgm:spPr/>
    </dgm:pt>
    <dgm:pt modelId="{31A3BA93-B5FD-4543-9A63-F8EEFDFF21BA}" type="pres">
      <dgm:prSet presAssocID="{8F414957-11EA-4A94-89DD-65D5D2C0FDB3}" presName="firstChild" presStyleLbl="bgAccFollowNode1" presStyleIdx="3" presStyleCnt="4" custScaleX="130280" custScaleY="291602" custLinFactNeighborX="14247" custLinFactNeighborY="-3897"/>
      <dgm:spPr/>
      <dgm:t>
        <a:bodyPr/>
        <a:lstStyle/>
        <a:p>
          <a:endParaRPr lang="zh-CN" altLang="en-US"/>
        </a:p>
      </dgm:t>
    </dgm:pt>
    <dgm:pt modelId="{0F10C38E-019F-4A0C-94D2-3D099C896EBC}" type="pres">
      <dgm:prSet presAssocID="{8F414957-11EA-4A94-89DD-65D5D2C0FDB3}" presName="firstChildTx" presStyleLbl="bgAccFollowNode1" presStyleIdx="3" presStyleCnt="4">
        <dgm:presLayoutVars>
          <dgm:bulletEnabled val="1"/>
        </dgm:presLayoutVars>
      </dgm:prSet>
      <dgm:spPr/>
      <dgm:t>
        <a:bodyPr/>
        <a:lstStyle/>
        <a:p>
          <a:endParaRPr lang="zh-CN" altLang="en-US"/>
        </a:p>
      </dgm:t>
    </dgm:pt>
    <dgm:pt modelId="{76E8533F-9D6B-4188-8A25-1A7E2AEAA171}" type="pres">
      <dgm:prSet presAssocID="{8F414957-11EA-4A94-89DD-65D5D2C0FDB3}" presName="negSpace" presStyleCnt="0"/>
      <dgm:spPr/>
    </dgm:pt>
    <dgm:pt modelId="{EDD7099A-C047-43B4-8090-FCB4159463AA}" type="pres">
      <dgm:prSet presAssocID="{8F414957-11EA-4A94-89DD-65D5D2C0FDB3}" presName="circle" presStyleLbl="node1" presStyleIdx="1" presStyleCnt="2" custScaleX="126406" custScaleY="132690" custLinFactNeighborX="-58000" custLinFactNeighborY="-291"/>
      <dgm:spPr/>
      <dgm:t>
        <a:bodyPr/>
        <a:lstStyle/>
        <a:p>
          <a:endParaRPr lang="zh-CN" altLang="en-US"/>
        </a:p>
      </dgm:t>
    </dgm:pt>
  </dgm:ptLst>
  <dgm:cxnLst>
    <dgm:cxn modelId="{31867F71-AC09-425D-A077-BBB6099F687C}" type="presOf" srcId="{7C2DC90D-569F-4865-9484-8E56D421C8ED}" destId="{31A3BA93-B5FD-4543-9A63-F8EEFDFF21BA}" srcOrd="0" destOrd="0" presId="urn:microsoft.com/office/officeart/2005/8/layout/hList9"/>
    <dgm:cxn modelId="{1469BDA5-EB87-4D93-A455-31194A32AFF4}" type="presOf" srcId="{16D9998D-3D48-4E5F-BD5E-C3F5CDA7A653}" destId="{59FC86BC-7105-4BE5-B8BA-F138D8126417}" srcOrd="1" destOrd="0" presId="urn:microsoft.com/office/officeart/2005/8/layout/hList9"/>
    <dgm:cxn modelId="{8F50CA73-964B-4D5A-AC49-4724EF9D0DB6}" type="presOf" srcId="{8F414957-11EA-4A94-89DD-65D5D2C0FDB3}" destId="{EDD7099A-C047-43B4-8090-FCB4159463AA}" srcOrd="0" destOrd="0" presId="urn:microsoft.com/office/officeart/2005/8/layout/hList9"/>
    <dgm:cxn modelId="{5CF4CE5D-FE26-4CD0-AE2C-0AD9D3E2D513}" type="presOf" srcId="{BEE7746E-F6A2-492A-AAD0-FAECFC66BD6B}" destId="{2C604893-B74A-4F88-A8AD-255317D7EFCF}" srcOrd="0" destOrd="0" presId="urn:microsoft.com/office/officeart/2005/8/layout/hList9"/>
    <dgm:cxn modelId="{9B322D96-3FD4-4041-A04A-31D40A7C95E9}" srcId="{FA763926-DAB9-4FE1-A2B1-AF82E8D648C5}" destId="{16D9998D-3D48-4E5F-BD5E-C3F5CDA7A653}" srcOrd="2" destOrd="0" parTransId="{65E54B3E-CDBE-4ED1-A14C-B53D3A831844}" sibTransId="{F5746445-FAFC-4999-9F0E-26423F44FC60}"/>
    <dgm:cxn modelId="{9C39888F-AD46-4567-AB27-65D38E16DD39}" type="presOf" srcId="{FA763926-DAB9-4FE1-A2B1-AF82E8D648C5}" destId="{4307D69F-0069-4012-8C08-9D8721021941}" srcOrd="0" destOrd="0" presId="urn:microsoft.com/office/officeart/2005/8/layout/hList9"/>
    <dgm:cxn modelId="{39711D78-6147-4D27-A370-611721AACBBF}" srcId="{FA763926-DAB9-4FE1-A2B1-AF82E8D648C5}" destId="{17D51D8D-3E9D-4B0D-AD76-936413449B17}" srcOrd="0" destOrd="0" parTransId="{87F44298-33C1-4BEA-B058-EC9F8C119A44}" sibTransId="{0382B107-4533-45BE-8F34-83F90FEE38BD}"/>
    <dgm:cxn modelId="{5FF4752D-23A9-4015-9361-2FF5CBF2FE8E}" type="presOf" srcId="{36979526-DDC6-4C40-B161-8AA26E3B8CAA}" destId="{F528EEB2-5287-43AF-A1FC-85C8AB46BEEE}" srcOrd="1" destOrd="0" presId="urn:microsoft.com/office/officeart/2005/8/layout/hList9"/>
    <dgm:cxn modelId="{219600D0-D9E6-4346-94EA-C264E83493B5}" type="presOf" srcId="{16D9998D-3D48-4E5F-BD5E-C3F5CDA7A653}" destId="{5487913C-6830-45E9-B449-71613CD15149}" srcOrd="0" destOrd="0" presId="urn:microsoft.com/office/officeart/2005/8/layout/hList9"/>
    <dgm:cxn modelId="{CD855CCC-FF68-427A-B1D8-697655CC96D9}" srcId="{FA763926-DAB9-4FE1-A2B1-AF82E8D648C5}" destId="{36979526-DDC6-4C40-B161-8AA26E3B8CAA}" srcOrd="1" destOrd="0" parTransId="{5A15A896-D96B-48F0-8107-E291B89131F7}" sibTransId="{28E3A4BE-899A-4C16-920E-2068425509C4}"/>
    <dgm:cxn modelId="{16AC8DBC-8211-4E58-A64E-2975F10C71B1}" type="presOf" srcId="{17D51D8D-3E9D-4B0D-AD76-936413449B17}" destId="{77FB0E80-FEDE-485B-ACF4-96DA0F2BB185}" srcOrd="0" destOrd="0" presId="urn:microsoft.com/office/officeart/2005/8/layout/hList9"/>
    <dgm:cxn modelId="{B48704FC-2167-4545-87A6-34DE8B144B77}" type="presOf" srcId="{36979526-DDC6-4C40-B161-8AA26E3B8CAA}" destId="{E47D60AA-7C4A-41E1-9E93-A9C0E92FA309}" srcOrd="0" destOrd="0" presId="urn:microsoft.com/office/officeart/2005/8/layout/hList9"/>
    <dgm:cxn modelId="{502F8717-12E6-48BB-AD1D-7F1BF00F06A5}" srcId="{BEE7746E-F6A2-492A-AAD0-FAECFC66BD6B}" destId="{8F414957-11EA-4A94-89DD-65D5D2C0FDB3}" srcOrd="1" destOrd="0" parTransId="{342C2691-C7AD-4BFE-8C5C-39BC4582A204}" sibTransId="{9A8941BB-F68A-4557-80C3-AEDBAAD47655}"/>
    <dgm:cxn modelId="{1AA5BA59-5CDF-4FB3-95BA-B9C53F40AD02}" type="presOf" srcId="{7C2DC90D-569F-4865-9484-8E56D421C8ED}" destId="{0F10C38E-019F-4A0C-94D2-3D099C896EBC}" srcOrd="1" destOrd="0" presId="urn:microsoft.com/office/officeart/2005/8/layout/hList9"/>
    <dgm:cxn modelId="{DD98BC1D-E7AD-46ED-AC41-EE91FE2D4BFE}" srcId="{8F414957-11EA-4A94-89DD-65D5D2C0FDB3}" destId="{7C2DC90D-569F-4865-9484-8E56D421C8ED}" srcOrd="0" destOrd="0" parTransId="{F75D2993-561F-4BB2-94EB-C79E34D2A086}" sibTransId="{14E1EAE8-663D-48B1-9CF8-FF61EC04B132}"/>
    <dgm:cxn modelId="{AB0EBE0D-64AA-4D18-8C21-C5C5713B84CB}" srcId="{BEE7746E-F6A2-492A-AAD0-FAECFC66BD6B}" destId="{FA763926-DAB9-4FE1-A2B1-AF82E8D648C5}" srcOrd="0" destOrd="0" parTransId="{DE3DF150-B621-4884-8299-2CD409206AC8}" sibTransId="{65A28B61-C26D-4296-8BB4-3D4A9D6DA2F1}"/>
    <dgm:cxn modelId="{9A8A1E89-BA22-4CE7-87BD-86A71290C69D}" type="presOf" srcId="{17D51D8D-3E9D-4B0D-AD76-936413449B17}" destId="{C68B2A70-E35B-44C0-99C1-C85473C39197}" srcOrd="1" destOrd="0" presId="urn:microsoft.com/office/officeart/2005/8/layout/hList9"/>
    <dgm:cxn modelId="{F8ADEDE4-FC25-45AE-A73D-BBCFF421E362}" type="presParOf" srcId="{2C604893-B74A-4F88-A8AD-255317D7EFCF}" destId="{F33069A6-ED23-4C80-8ECE-1C8711566061}" srcOrd="0" destOrd="0" presId="urn:microsoft.com/office/officeart/2005/8/layout/hList9"/>
    <dgm:cxn modelId="{4E5071EE-A3E5-42D3-BC49-4E410A73A56B}" type="presParOf" srcId="{2C604893-B74A-4F88-A8AD-255317D7EFCF}" destId="{1107631B-68F3-4482-8731-9BF212EA8344}" srcOrd="1" destOrd="0" presId="urn:microsoft.com/office/officeart/2005/8/layout/hList9"/>
    <dgm:cxn modelId="{B933C538-1DB4-45F8-864D-716400477AC4}" type="presParOf" srcId="{1107631B-68F3-4482-8731-9BF212EA8344}" destId="{4E8004A5-DFDA-4014-91E4-4208F046C624}" srcOrd="0" destOrd="0" presId="urn:microsoft.com/office/officeart/2005/8/layout/hList9"/>
    <dgm:cxn modelId="{2451940D-F32C-4DC8-B301-B87C43549483}" type="presParOf" srcId="{1107631B-68F3-4482-8731-9BF212EA8344}" destId="{117898BE-EE46-49EC-8680-70A82F04A595}" srcOrd="1" destOrd="0" presId="urn:microsoft.com/office/officeart/2005/8/layout/hList9"/>
    <dgm:cxn modelId="{4632E438-8733-4F18-A2FB-7D1651A0A768}" type="presParOf" srcId="{117898BE-EE46-49EC-8680-70A82F04A595}" destId="{77FB0E80-FEDE-485B-ACF4-96DA0F2BB185}" srcOrd="0" destOrd="0" presId="urn:microsoft.com/office/officeart/2005/8/layout/hList9"/>
    <dgm:cxn modelId="{F1A6BAA6-2D47-4279-B365-CCA7D2C6DA16}" type="presParOf" srcId="{117898BE-EE46-49EC-8680-70A82F04A595}" destId="{C68B2A70-E35B-44C0-99C1-C85473C39197}" srcOrd="1" destOrd="0" presId="urn:microsoft.com/office/officeart/2005/8/layout/hList9"/>
    <dgm:cxn modelId="{1D2FB1E9-8FAB-464F-B68F-410EECD2823E}" type="presParOf" srcId="{1107631B-68F3-4482-8731-9BF212EA8344}" destId="{43A39129-49F1-4147-B327-1F3B5E6BC022}" srcOrd="2" destOrd="0" presId="urn:microsoft.com/office/officeart/2005/8/layout/hList9"/>
    <dgm:cxn modelId="{5019A3CC-9E05-4A67-815A-AEA3EF0FE2F6}" type="presParOf" srcId="{43A39129-49F1-4147-B327-1F3B5E6BC022}" destId="{E47D60AA-7C4A-41E1-9E93-A9C0E92FA309}" srcOrd="0" destOrd="0" presId="urn:microsoft.com/office/officeart/2005/8/layout/hList9"/>
    <dgm:cxn modelId="{F3AA7D5B-6E11-4C40-A5D0-801228A74CE5}" type="presParOf" srcId="{43A39129-49F1-4147-B327-1F3B5E6BC022}" destId="{F528EEB2-5287-43AF-A1FC-85C8AB46BEEE}" srcOrd="1" destOrd="0" presId="urn:microsoft.com/office/officeart/2005/8/layout/hList9"/>
    <dgm:cxn modelId="{F95F46D5-BCBB-436A-8540-59722F1D23A9}" type="presParOf" srcId="{1107631B-68F3-4482-8731-9BF212EA8344}" destId="{95E5B769-C25D-4F04-AEB8-0AD9DA7F972E}" srcOrd="3" destOrd="0" presId="urn:microsoft.com/office/officeart/2005/8/layout/hList9"/>
    <dgm:cxn modelId="{93072633-61D1-4565-9818-040BCA88128D}" type="presParOf" srcId="{95E5B769-C25D-4F04-AEB8-0AD9DA7F972E}" destId="{5487913C-6830-45E9-B449-71613CD15149}" srcOrd="0" destOrd="0" presId="urn:microsoft.com/office/officeart/2005/8/layout/hList9"/>
    <dgm:cxn modelId="{AD5AA2D1-0E0A-4738-9D53-D58841FE7147}" type="presParOf" srcId="{95E5B769-C25D-4F04-AEB8-0AD9DA7F972E}" destId="{59FC86BC-7105-4BE5-B8BA-F138D8126417}" srcOrd="1" destOrd="0" presId="urn:microsoft.com/office/officeart/2005/8/layout/hList9"/>
    <dgm:cxn modelId="{AA5A36F4-7F78-46AF-BA3B-16F735E5D5F3}" type="presParOf" srcId="{2C604893-B74A-4F88-A8AD-255317D7EFCF}" destId="{8E91B251-BA44-4ABD-8EE0-202AD1226571}" srcOrd="2" destOrd="0" presId="urn:microsoft.com/office/officeart/2005/8/layout/hList9"/>
    <dgm:cxn modelId="{69039157-67A9-4F04-A588-0F5902864D56}" type="presParOf" srcId="{2C604893-B74A-4F88-A8AD-255317D7EFCF}" destId="{4307D69F-0069-4012-8C08-9D8721021941}" srcOrd="3" destOrd="0" presId="urn:microsoft.com/office/officeart/2005/8/layout/hList9"/>
    <dgm:cxn modelId="{EEDED736-045E-4050-8133-827518144A68}" type="presParOf" srcId="{2C604893-B74A-4F88-A8AD-255317D7EFCF}" destId="{980D6F91-DEE8-4387-A6E7-5B81ADCF5FF9}" srcOrd="4" destOrd="0" presId="urn:microsoft.com/office/officeart/2005/8/layout/hList9"/>
    <dgm:cxn modelId="{65F5CBC7-E161-43AA-BD94-06E40480C130}" type="presParOf" srcId="{2C604893-B74A-4F88-A8AD-255317D7EFCF}" destId="{B1EA77A9-0A06-42C5-94EB-A772D681EFE2}" srcOrd="5" destOrd="0" presId="urn:microsoft.com/office/officeart/2005/8/layout/hList9"/>
    <dgm:cxn modelId="{D6AD78EC-1C1D-4A90-8794-A9572A115107}" type="presParOf" srcId="{2C604893-B74A-4F88-A8AD-255317D7EFCF}" destId="{BDA3634A-380E-4F4D-B120-C796751F569E}" srcOrd="6" destOrd="0" presId="urn:microsoft.com/office/officeart/2005/8/layout/hList9"/>
    <dgm:cxn modelId="{B1F38BB7-F566-4A88-A101-6CAC40E9B862}" type="presParOf" srcId="{BDA3634A-380E-4F4D-B120-C796751F569E}" destId="{2808AEED-9D04-406A-8286-6C8E8828ABF6}" srcOrd="0" destOrd="0" presId="urn:microsoft.com/office/officeart/2005/8/layout/hList9"/>
    <dgm:cxn modelId="{8FCFCAB4-2C34-4592-A91D-76CE46DCBB61}" type="presParOf" srcId="{BDA3634A-380E-4F4D-B120-C796751F569E}" destId="{AC812517-A8EF-4A46-838E-AD70F64A1A35}" srcOrd="1" destOrd="0" presId="urn:microsoft.com/office/officeart/2005/8/layout/hList9"/>
    <dgm:cxn modelId="{209BD798-F7E0-4ED4-910B-CE900CD35758}" type="presParOf" srcId="{AC812517-A8EF-4A46-838E-AD70F64A1A35}" destId="{31A3BA93-B5FD-4543-9A63-F8EEFDFF21BA}" srcOrd="0" destOrd="0" presId="urn:microsoft.com/office/officeart/2005/8/layout/hList9"/>
    <dgm:cxn modelId="{DF7D99ED-B570-447C-84DB-9BBE3150BFBD}" type="presParOf" srcId="{AC812517-A8EF-4A46-838E-AD70F64A1A35}" destId="{0F10C38E-019F-4A0C-94D2-3D099C896EBC}" srcOrd="1" destOrd="0" presId="urn:microsoft.com/office/officeart/2005/8/layout/hList9"/>
    <dgm:cxn modelId="{7AF18DBF-589E-4003-A7C7-B6588C7B0D2B}" type="presParOf" srcId="{2C604893-B74A-4F88-A8AD-255317D7EFCF}" destId="{76E8533F-9D6B-4188-8A25-1A7E2AEAA171}" srcOrd="7" destOrd="0" presId="urn:microsoft.com/office/officeart/2005/8/layout/hList9"/>
    <dgm:cxn modelId="{04B2C2FC-B7F5-438D-A5D5-D13A509C9142}" type="presParOf" srcId="{2C604893-B74A-4F88-A8AD-255317D7EFCF}" destId="{EDD7099A-C047-43B4-8090-FCB4159463AA}" srcOrd="8" destOrd="0" presId="urn:microsoft.com/office/officeart/2005/8/layout/hList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7AC2D1-9340-4D22-BB30-738D581EF525}"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zh-CN" altLang="en-US"/>
        </a:p>
      </dgm:t>
    </dgm:pt>
    <dgm:pt modelId="{9FD46F9A-100A-4F75-86C6-1E2FCCF8A1A3}">
      <dgm:prSet phldrT="[文本]" custT="1"/>
      <dgm:spPr/>
      <dgm:t>
        <a:bodyPr/>
        <a:lstStyle/>
        <a:p>
          <a:r>
            <a:rPr lang="zh-CN" altLang="en-US" sz="3200" dirty="0" smtClean="0">
              <a:latin typeface="华文隶书" panose="02010800040101010101" pitchFamily="2" charset="-122"/>
              <a:ea typeface="华文隶书" panose="02010800040101010101" pitchFamily="2" charset="-122"/>
            </a:rPr>
            <a:t>四川省</a:t>
          </a:r>
          <a:r>
            <a:rPr lang="en-US" altLang="zh-CN" sz="3200" dirty="0" smtClean="0">
              <a:latin typeface="华文隶书" panose="02010800040101010101" pitchFamily="2" charset="-122"/>
              <a:ea typeface="华文隶书" panose="02010800040101010101" pitchFamily="2" charset="-122"/>
            </a:rPr>
            <a:t>-</a:t>
          </a:r>
          <a:r>
            <a:rPr lang="zh-CN" sz="3200" dirty="0" smtClean="0">
              <a:latin typeface="华文隶书" panose="02010800040101010101" pitchFamily="2" charset="-122"/>
              <a:ea typeface="华文隶书" panose="02010800040101010101" pitchFamily="2" charset="-122"/>
            </a:rPr>
            <a:t>《交通运输企业安全生产标准化建设实施方案》</a:t>
          </a:r>
          <a:endParaRPr lang="zh-CN" altLang="en-US" sz="3200" dirty="0">
            <a:latin typeface="华文隶书" panose="02010800040101010101" pitchFamily="2" charset="-122"/>
            <a:ea typeface="华文隶书" panose="02010800040101010101" pitchFamily="2" charset="-122"/>
          </a:endParaRPr>
        </a:p>
      </dgm:t>
    </dgm:pt>
    <dgm:pt modelId="{4A5C5F2C-76F7-4800-8368-7ADAC3202C93}" type="parTrans" cxnId="{58DA8C9A-AF31-4A2F-8453-F487F73CAFD0}">
      <dgm:prSet/>
      <dgm:spPr/>
      <dgm:t>
        <a:bodyPr/>
        <a:lstStyle/>
        <a:p>
          <a:endParaRPr lang="zh-CN" altLang="en-US"/>
        </a:p>
      </dgm:t>
    </dgm:pt>
    <dgm:pt modelId="{8897B37F-5025-42C0-990B-CCC0BA5AC813}" type="sibTrans" cxnId="{58DA8C9A-AF31-4A2F-8453-F487F73CAFD0}">
      <dgm:prSet/>
      <dgm:spPr/>
      <dgm:t>
        <a:bodyPr/>
        <a:lstStyle/>
        <a:p>
          <a:endParaRPr lang="zh-CN" altLang="en-US"/>
        </a:p>
      </dgm:t>
    </dgm:pt>
    <dgm:pt modelId="{8345E1D0-A790-4266-A645-55609DCC7BD8}">
      <dgm:prSet phldrT="[文本]" custT="1"/>
      <dgm:spPr/>
      <dgm:t>
        <a:bodyPr/>
        <a:lstStyle/>
        <a:p>
          <a:r>
            <a:rPr lang="zh-CN" sz="1800" dirty="0" smtClean="0">
              <a:latin typeface="华文隶书" panose="02010800040101010101" pitchFamily="2" charset="-122"/>
              <a:ea typeface="华文隶书" panose="02010800040101010101" pitchFamily="2" charset="-122"/>
            </a:rPr>
            <a:t>全省道路旅客运输企业、包车客运企业、三级（含）以上汽车客运站、二类（含）以上的机动车（客车、危货车辆）维修企业、</a:t>
          </a:r>
          <a:r>
            <a:rPr lang="en-US" sz="1800" dirty="0" smtClean="0">
              <a:latin typeface="华文隶书" panose="02010800040101010101" pitchFamily="2" charset="-122"/>
              <a:ea typeface="华文隶书" panose="02010800040101010101" pitchFamily="2" charset="-122"/>
            </a:rPr>
            <a:t>50</a:t>
          </a:r>
          <a:r>
            <a:rPr lang="zh-CN" sz="1800" dirty="0" smtClean="0">
              <a:latin typeface="华文隶书" panose="02010800040101010101" pitchFamily="2" charset="-122"/>
              <a:ea typeface="华文隶书" panose="02010800040101010101" pitchFamily="2" charset="-122"/>
            </a:rPr>
            <a:t>台（含）车以上普货运输企业、道路危险货物运输企业、城市公交、城市轨道和出租车企业。</a:t>
          </a:r>
          <a:endParaRPr lang="zh-CN" altLang="en-US" sz="1800" dirty="0">
            <a:latin typeface="华文隶书" panose="02010800040101010101" pitchFamily="2" charset="-122"/>
            <a:ea typeface="华文隶书" panose="02010800040101010101" pitchFamily="2" charset="-122"/>
          </a:endParaRPr>
        </a:p>
      </dgm:t>
    </dgm:pt>
    <dgm:pt modelId="{994DE8FB-C356-471E-96EB-E80FEEA0395B}" type="parTrans" cxnId="{6AE8CAB3-0E9E-4733-BE93-5A77DD50C2F3}">
      <dgm:prSet/>
      <dgm:spPr/>
      <dgm:t>
        <a:bodyPr/>
        <a:lstStyle/>
        <a:p>
          <a:endParaRPr lang="zh-CN" altLang="en-US"/>
        </a:p>
      </dgm:t>
    </dgm:pt>
    <dgm:pt modelId="{C6CC572A-1242-40FB-8AA7-29CDE6BFA48A}" type="sibTrans" cxnId="{6AE8CAB3-0E9E-4733-BE93-5A77DD50C2F3}">
      <dgm:prSet/>
      <dgm:spPr/>
      <dgm:t>
        <a:bodyPr/>
        <a:lstStyle/>
        <a:p>
          <a:endParaRPr lang="zh-CN" altLang="en-US"/>
        </a:p>
      </dgm:t>
    </dgm:pt>
    <dgm:pt modelId="{37D56E6B-E454-45B7-9959-B1927E926D96}">
      <dgm:prSet phldrT="[文本]" custT="1"/>
      <dgm:spPr/>
      <dgm:t>
        <a:bodyPr/>
        <a:lstStyle/>
        <a:p>
          <a:r>
            <a:rPr lang="zh-CN" sz="1800" dirty="0" smtClean="0">
              <a:latin typeface="华文隶书" panose="02010800040101010101" pitchFamily="2" charset="-122"/>
              <a:ea typeface="华文隶书" panose="02010800040101010101" pitchFamily="2" charset="-122"/>
            </a:rPr>
            <a:t>全省客位数在</a:t>
          </a:r>
          <a:r>
            <a:rPr lang="en-US" sz="1800" dirty="0" smtClean="0">
              <a:latin typeface="华文隶书" panose="02010800040101010101" pitchFamily="2" charset="-122"/>
              <a:ea typeface="华文隶书" panose="02010800040101010101" pitchFamily="2" charset="-122"/>
            </a:rPr>
            <a:t>200</a:t>
          </a:r>
          <a:r>
            <a:rPr lang="zh-CN" sz="1800" dirty="0" smtClean="0">
              <a:latin typeface="华文隶书" panose="02010800040101010101" pitchFamily="2" charset="-122"/>
              <a:ea typeface="华文隶书" panose="02010800040101010101" pitchFamily="2" charset="-122"/>
            </a:rPr>
            <a:t>客位（含）以上的水路客运企业、船舶合计总吨</a:t>
          </a:r>
          <a:r>
            <a:rPr lang="en-US" sz="1800" dirty="0" smtClean="0">
              <a:latin typeface="华文隶书" panose="02010800040101010101" pitchFamily="2" charset="-122"/>
              <a:ea typeface="华文隶书" panose="02010800040101010101" pitchFamily="2" charset="-122"/>
            </a:rPr>
            <a:t>3000</a:t>
          </a:r>
          <a:r>
            <a:rPr lang="zh-CN" sz="1800" dirty="0" smtClean="0">
              <a:latin typeface="华文隶书" panose="02010800040101010101" pitchFamily="2" charset="-122"/>
              <a:ea typeface="华文隶书" panose="02010800040101010101" pitchFamily="2" charset="-122"/>
            </a:rPr>
            <a:t>吨（含）以上的水路普通货物运输企业、水路危险货物运输企业、港口危险货物经营企业、营运设计能力</a:t>
          </a:r>
          <a:r>
            <a:rPr lang="en-US" sz="1800" dirty="0" smtClean="0">
              <a:latin typeface="华文隶书" panose="02010800040101010101" pitchFamily="2" charset="-122"/>
              <a:ea typeface="华文隶书" panose="02010800040101010101" pitchFamily="2" charset="-122"/>
            </a:rPr>
            <a:t>50</a:t>
          </a:r>
          <a:r>
            <a:rPr lang="zh-CN" sz="1800" dirty="0" smtClean="0">
              <a:latin typeface="华文隶书" panose="02010800040101010101" pitchFamily="2" charset="-122"/>
              <a:ea typeface="华文隶书" panose="02010800040101010101" pitchFamily="2" charset="-122"/>
            </a:rPr>
            <a:t>万吨以上的港口营运企业、海事监管职责范围内从事水上旅游运输的客运企业。</a:t>
          </a:r>
          <a:endParaRPr lang="zh-CN" altLang="en-US" sz="1800" dirty="0">
            <a:latin typeface="华文隶书" panose="02010800040101010101" pitchFamily="2" charset="-122"/>
            <a:ea typeface="华文隶书" panose="02010800040101010101" pitchFamily="2" charset="-122"/>
          </a:endParaRPr>
        </a:p>
      </dgm:t>
    </dgm:pt>
    <dgm:pt modelId="{93217402-7EA6-4B23-BDDE-F3ADE332C6DF}" type="parTrans" cxnId="{62F227F9-4A8F-43A5-B0F8-14FEB2E6D147}">
      <dgm:prSet/>
      <dgm:spPr/>
      <dgm:t>
        <a:bodyPr/>
        <a:lstStyle/>
        <a:p>
          <a:endParaRPr lang="zh-CN" altLang="en-US"/>
        </a:p>
      </dgm:t>
    </dgm:pt>
    <dgm:pt modelId="{4F8287F8-286A-4786-8D74-A0ACBD68D293}" type="sibTrans" cxnId="{62F227F9-4A8F-43A5-B0F8-14FEB2E6D147}">
      <dgm:prSet/>
      <dgm:spPr/>
      <dgm:t>
        <a:bodyPr/>
        <a:lstStyle/>
        <a:p>
          <a:endParaRPr lang="zh-CN" altLang="en-US"/>
        </a:p>
      </dgm:t>
    </dgm:pt>
    <dgm:pt modelId="{FF05565F-FBD1-4852-A8DC-D2678D70EBBE}">
      <dgm:prSet phldrT="[文本]"/>
      <dgm:spPr/>
      <dgm:t>
        <a:bodyPr/>
        <a:lstStyle/>
        <a:p>
          <a:r>
            <a:rPr lang="zh-CN" dirty="0" smtClean="0">
              <a:latin typeface="华文隶书" panose="02010800040101010101" pitchFamily="2" charset="-122"/>
              <a:ea typeface="华文隶书" panose="02010800040101010101" pitchFamily="2" charset="-122"/>
            </a:rPr>
            <a:t>项目总投资在</a:t>
          </a:r>
          <a:r>
            <a:rPr lang="en-US" dirty="0" smtClean="0">
              <a:latin typeface="华文隶书" panose="02010800040101010101" pitchFamily="2" charset="-122"/>
              <a:ea typeface="华文隶书" panose="02010800040101010101" pitchFamily="2" charset="-122"/>
            </a:rPr>
            <a:t>3000</a:t>
          </a:r>
          <a:r>
            <a:rPr lang="zh-CN" dirty="0" smtClean="0">
              <a:latin typeface="华文隶书" panose="02010800040101010101" pitchFamily="2" charset="-122"/>
              <a:ea typeface="华文隶书" panose="02010800040101010101" pitchFamily="2" charset="-122"/>
            </a:rPr>
            <a:t>万人民币元以上、工期在</a:t>
          </a:r>
          <a:r>
            <a:rPr lang="en-US" dirty="0" smtClean="0">
              <a:latin typeface="华文隶书" panose="02010800040101010101" pitchFamily="2" charset="-122"/>
              <a:ea typeface="华文隶书" panose="02010800040101010101" pitchFamily="2" charset="-122"/>
            </a:rPr>
            <a:t>6</a:t>
          </a:r>
          <a:r>
            <a:rPr lang="zh-CN" dirty="0" smtClean="0">
              <a:latin typeface="华文隶书" panose="02010800040101010101" pitchFamily="2" charset="-122"/>
              <a:ea typeface="华文隶书" panose="02010800040101010101" pitchFamily="2" charset="-122"/>
            </a:rPr>
            <a:t>个月及以上、施工进度在</a:t>
          </a:r>
          <a:r>
            <a:rPr lang="en-US" dirty="0" smtClean="0">
              <a:latin typeface="华文隶书" panose="02010800040101010101" pitchFamily="2" charset="-122"/>
              <a:ea typeface="华文隶书" panose="02010800040101010101" pitchFamily="2" charset="-122"/>
            </a:rPr>
            <a:t>20%-80%</a:t>
          </a:r>
          <a:r>
            <a:rPr lang="zh-CN" dirty="0" smtClean="0">
              <a:latin typeface="华文隶书" panose="02010800040101010101" pitchFamily="2" charset="-122"/>
              <a:ea typeface="华文隶书" panose="02010800040101010101" pitchFamily="2" charset="-122"/>
            </a:rPr>
            <a:t>之间的在建交通工程建设项目以及具有交通工程建设行业二级及以上资质的交通工程建设施工企业。</a:t>
          </a:r>
          <a:endParaRPr lang="zh-CN" altLang="en-US" dirty="0">
            <a:latin typeface="华文隶书" panose="02010800040101010101" pitchFamily="2" charset="-122"/>
            <a:ea typeface="华文隶书" panose="02010800040101010101" pitchFamily="2" charset="-122"/>
          </a:endParaRPr>
        </a:p>
      </dgm:t>
    </dgm:pt>
    <dgm:pt modelId="{F61C94FD-FD4C-46B1-B159-B5F051C62E8B}" type="parTrans" cxnId="{AE904B1A-A371-4170-97AF-FC8EDF416B0B}">
      <dgm:prSet/>
      <dgm:spPr/>
      <dgm:t>
        <a:bodyPr/>
        <a:lstStyle/>
        <a:p>
          <a:endParaRPr lang="zh-CN" altLang="en-US"/>
        </a:p>
      </dgm:t>
    </dgm:pt>
    <dgm:pt modelId="{753E99FE-8312-4490-9436-78A80090B7CF}" type="sibTrans" cxnId="{AE904B1A-A371-4170-97AF-FC8EDF416B0B}">
      <dgm:prSet/>
      <dgm:spPr/>
      <dgm:t>
        <a:bodyPr/>
        <a:lstStyle/>
        <a:p>
          <a:endParaRPr lang="zh-CN" altLang="en-US"/>
        </a:p>
      </dgm:t>
    </dgm:pt>
    <dgm:pt modelId="{320E4E5C-9026-409A-AB92-EA0869AAAD93}">
      <dgm:prSet/>
      <dgm:spPr/>
      <dgm:t>
        <a:bodyPr/>
        <a:lstStyle/>
        <a:p>
          <a:r>
            <a:rPr lang="zh-CN" dirty="0" smtClean="0">
              <a:latin typeface="华文隶书" panose="02010800040101010101" pitchFamily="2" charset="-122"/>
              <a:ea typeface="华文隶书" panose="02010800040101010101" pitchFamily="2" charset="-122"/>
            </a:rPr>
            <a:t>全省高速公路运营企业。</a:t>
          </a:r>
          <a:endParaRPr lang="zh-CN" altLang="en-US" dirty="0">
            <a:latin typeface="华文隶书" panose="02010800040101010101" pitchFamily="2" charset="-122"/>
            <a:ea typeface="华文隶书" panose="02010800040101010101" pitchFamily="2" charset="-122"/>
          </a:endParaRPr>
        </a:p>
      </dgm:t>
    </dgm:pt>
    <dgm:pt modelId="{ACA97C90-E6D9-4F5C-A54D-FF416AEDFD10}" type="parTrans" cxnId="{E06EB230-4DA2-46FA-9FF1-E04CCAFB1DC0}">
      <dgm:prSet/>
      <dgm:spPr/>
      <dgm:t>
        <a:bodyPr/>
        <a:lstStyle/>
        <a:p>
          <a:endParaRPr lang="zh-CN" altLang="en-US"/>
        </a:p>
      </dgm:t>
    </dgm:pt>
    <dgm:pt modelId="{7C5A8C82-AFFC-44F2-94CF-5231FE4C5923}" type="sibTrans" cxnId="{E06EB230-4DA2-46FA-9FF1-E04CCAFB1DC0}">
      <dgm:prSet/>
      <dgm:spPr/>
      <dgm:t>
        <a:bodyPr/>
        <a:lstStyle/>
        <a:p>
          <a:endParaRPr lang="zh-CN" altLang="en-US"/>
        </a:p>
      </dgm:t>
    </dgm:pt>
    <dgm:pt modelId="{B8F3C589-0AF9-4020-9DF0-FBC65E2DF73C}" type="pres">
      <dgm:prSet presAssocID="{9C7AC2D1-9340-4D22-BB30-738D581EF525}" presName="vert0" presStyleCnt="0">
        <dgm:presLayoutVars>
          <dgm:dir/>
          <dgm:animOne val="branch"/>
          <dgm:animLvl val="lvl"/>
        </dgm:presLayoutVars>
      </dgm:prSet>
      <dgm:spPr/>
      <dgm:t>
        <a:bodyPr/>
        <a:lstStyle/>
        <a:p>
          <a:endParaRPr lang="zh-CN" altLang="en-US"/>
        </a:p>
      </dgm:t>
    </dgm:pt>
    <dgm:pt modelId="{FAF2B4BB-088E-4872-844C-27038B6BC862}" type="pres">
      <dgm:prSet presAssocID="{9FD46F9A-100A-4F75-86C6-1E2FCCF8A1A3}" presName="thickLine" presStyleLbl="alignNode1" presStyleIdx="0" presStyleCnt="1"/>
      <dgm:spPr/>
    </dgm:pt>
    <dgm:pt modelId="{DA5D5984-7D34-4510-937C-FF5DB7C76808}" type="pres">
      <dgm:prSet presAssocID="{9FD46F9A-100A-4F75-86C6-1E2FCCF8A1A3}" presName="horz1" presStyleCnt="0"/>
      <dgm:spPr/>
    </dgm:pt>
    <dgm:pt modelId="{118D65EB-FF02-4F34-898B-9083BBBA356F}" type="pres">
      <dgm:prSet presAssocID="{9FD46F9A-100A-4F75-86C6-1E2FCCF8A1A3}" presName="tx1" presStyleLbl="revTx" presStyleIdx="0" presStyleCnt="5"/>
      <dgm:spPr/>
      <dgm:t>
        <a:bodyPr/>
        <a:lstStyle/>
        <a:p>
          <a:endParaRPr lang="zh-CN" altLang="en-US"/>
        </a:p>
      </dgm:t>
    </dgm:pt>
    <dgm:pt modelId="{1C86C6A2-1982-49FE-8DCC-78334E4EEE75}" type="pres">
      <dgm:prSet presAssocID="{9FD46F9A-100A-4F75-86C6-1E2FCCF8A1A3}" presName="vert1" presStyleCnt="0"/>
      <dgm:spPr/>
    </dgm:pt>
    <dgm:pt modelId="{D09D0B1C-7B50-4D72-8A20-52BAAC787D0F}" type="pres">
      <dgm:prSet presAssocID="{8345E1D0-A790-4266-A645-55609DCC7BD8}" presName="vertSpace2a" presStyleCnt="0"/>
      <dgm:spPr/>
    </dgm:pt>
    <dgm:pt modelId="{09FB78EC-3485-46ED-AED0-215CB94CA07B}" type="pres">
      <dgm:prSet presAssocID="{8345E1D0-A790-4266-A645-55609DCC7BD8}" presName="horz2" presStyleCnt="0"/>
      <dgm:spPr/>
    </dgm:pt>
    <dgm:pt modelId="{8B95DAA0-9BE7-4549-9913-393E1E76A9EB}" type="pres">
      <dgm:prSet presAssocID="{8345E1D0-A790-4266-A645-55609DCC7BD8}" presName="horzSpace2" presStyleCnt="0"/>
      <dgm:spPr/>
    </dgm:pt>
    <dgm:pt modelId="{700ACB92-C4D0-4513-8636-0C28875C7624}" type="pres">
      <dgm:prSet presAssocID="{8345E1D0-A790-4266-A645-55609DCC7BD8}" presName="tx2" presStyleLbl="revTx" presStyleIdx="1" presStyleCnt="5" custLinFactNeighborY="-5208"/>
      <dgm:spPr/>
      <dgm:t>
        <a:bodyPr/>
        <a:lstStyle/>
        <a:p>
          <a:endParaRPr lang="zh-CN" altLang="en-US"/>
        </a:p>
      </dgm:t>
    </dgm:pt>
    <dgm:pt modelId="{4E50BEAF-5855-4A4E-AF19-7E70C77EF349}" type="pres">
      <dgm:prSet presAssocID="{8345E1D0-A790-4266-A645-55609DCC7BD8}" presName="vert2" presStyleCnt="0"/>
      <dgm:spPr/>
    </dgm:pt>
    <dgm:pt modelId="{88869418-2F3C-4BE2-81BF-8FBEA39169CF}" type="pres">
      <dgm:prSet presAssocID="{8345E1D0-A790-4266-A645-55609DCC7BD8}" presName="thinLine2b" presStyleLbl="callout" presStyleIdx="0" presStyleCnt="4" custLinFactNeighborX="219" custLinFactNeighborY="-16816"/>
      <dgm:spPr/>
    </dgm:pt>
    <dgm:pt modelId="{BB324434-AB73-44AA-9FB6-2B09801485AA}" type="pres">
      <dgm:prSet presAssocID="{8345E1D0-A790-4266-A645-55609DCC7BD8}" presName="vertSpace2b" presStyleCnt="0"/>
      <dgm:spPr/>
    </dgm:pt>
    <dgm:pt modelId="{68FE0C9C-985D-4F48-9A1D-5E0008DADB8B}" type="pres">
      <dgm:prSet presAssocID="{37D56E6B-E454-45B7-9959-B1927E926D96}" presName="horz2" presStyleCnt="0"/>
      <dgm:spPr/>
    </dgm:pt>
    <dgm:pt modelId="{F517B9EC-4691-4AD6-A2ED-392822FEB991}" type="pres">
      <dgm:prSet presAssocID="{37D56E6B-E454-45B7-9959-B1927E926D96}" presName="horzSpace2" presStyleCnt="0"/>
      <dgm:spPr/>
    </dgm:pt>
    <dgm:pt modelId="{8B0644C9-221F-49A6-BCA1-B735D76607DB}" type="pres">
      <dgm:prSet presAssocID="{37D56E6B-E454-45B7-9959-B1927E926D96}" presName="tx2" presStyleLbl="revTx" presStyleIdx="2" presStyleCnt="5" custLinFactNeighborY="-9891"/>
      <dgm:spPr/>
      <dgm:t>
        <a:bodyPr/>
        <a:lstStyle/>
        <a:p>
          <a:endParaRPr lang="zh-CN" altLang="en-US"/>
        </a:p>
      </dgm:t>
    </dgm:pt>
    <dgm:pt modelId="{51E995C4-76D0-43C6-8C52-5AE38893F4AE}" type="pres">
      <dgm:prSet presAssocID="{37D56E6B-E454-45B7-9959-B1927E926D96}" presName="vert2" presStyleCnt="0"/>
      <dgm:spPr/>
    </dgm:pt>
    <dgm:pt modelId="{DD515B5F-9984-4DCB-812C-5A6ACDEA993E}" type="pres">
      <dgm:prSet presAssocID="{37D56E6B-E454-45B7-9959-B1927E926D96}" presName="thinLine2b" presStyleLbl="callout" presStyleIdx="1" presStyleCnt="4" custLinFactY="173067" custLinFactNeighborY="200000"/>
      <dgm:spPr/>
    </dgm:pt>
    <dgm:pt modelId="{717FF3E0-B53F-42A5-A673-09A72913EC0A}" type="pres">
      <dgm:prSet presAssocID="{37D56E6B-E454-45B7-9959-B1927E926D96}" presName="vertSpace2b" presStyleCnt="0"/>
      <dgm:spPr/>
    </dgm:pt>
    <dgm:pt modelId="{DE69DA57-3811-4095-BFBC-29DEA67E4162}" type="pres">
      <dgm:prSet presAssocID="{FF05565F-FBD1-4852-A8DC-D2678D70EBBE}" presName="horz2" presStyleCnt="0"/>
      <dgm:spPr/>
    </dgm:pt>
    <dgm:pt modelId="{FF007F21-2D54-4DC3-915C-8989A70CF9DD}" type="pres">
      <dgm:prSet presAssocID="{FF05565F-FBD1-4852-A8DC-D2678D70EBBE}" presName="horzSpace2" presStyleCnt="0"/>
      <dgm:spPr/>
    </dgm:pt>
    <dgm:pt modelId="{0363F689-7703-45BC-A508-CAAC03AC255E}" type="pres">
      <dgm:prSet presAssocID="{FF05565F-FBD1-4852-A8DC-D2678D70EBBE}" presName="tx2" presStyleLbl="revTx" presStyleIdx="3" presStyleCnt="5" custLinFactNeighborY="10490"/>
      <dgm:spPr/>
      <dgm:t>
        <a:bodyPr/>
        <a:lstStyle/>
        <a:p>
          <a:endParaRPr lang="zh-CN" altLang="en-US"/>
        </a:p>
      </dgm:t>
    </dgm:pt>
    <dgm:pt modelId="{AD47C090-80B8-4B2B-92C0-80B78E16A283}" type="pres">
      <dgm:prSet presAssocID="{FF05565F-FBD1-4852-A8DC-D2678D70EBBE}" presName="vert2" presStyleCnt="0"/>
      <dgm:spPr/>
    </dgm:pt>
    <dgm:pt modelId="{059BEDB1-EB86-4934-8F9A-C838C000F131}" type="pres">
      <dgm:prSet presAssocID="{FF05565F-FBD1-4852-A8DC-D2678D70EBBE}" presName="thinLine2b" presStyleLbl="callout" presStyleIdx="2" presStyleCnt="4" custLinFactNeighborY="-13556"/>
      <dgm:spPr/>
    </dgm:pt>
    <dgm:pt modelId="{5BB88275-A43C-40A2-8C89-6DD0339DB5A9}" type="pres">
      <dgm:prSet presAssocID="{FF05565F-FBD1-4852-A8DC-D2678D70EBBE}" presName="vertSpace2b" presStyleCnt="0"/>
      <dgm:spPr/>
    </dgm:pt>
    <dgm:pt modelId="{4BB057EF-DFFE-44ED-8981-84B4F76BE982}" type="pres">
      <dgm:prSet presAssocID="{320E4E5C-9026-409A-AB92-EA0869AAAD93}" presName="horz2" presStyleCnt="0"/>
      <dgm:spPr/>
    </dgm:pt>
    <dgm:pt modelId="{5E4DFE0A-F767-4C77-8470-8551FFA29000}" type="pres">
      <dgm:prSet presAssocID="{320E4E5C-9026-409A-AB92-EA0869AAAD93}" presName="horzSpace2" presStyleCnt="0"/>
      <dgm:spPr/>
    </dgm:pt>
    <dgm:pt modelId="{9C91E328-7723-40AC-A789-62FF5C19AE48}" type="pres">
      <dgm:prSet presAssocID="{320E4E5C-9026-409A-AB92-EA0869AAAD93}" presName="tx2" presStyleLbl="revTx" presStyleIdx="4" presStyleCnt="5" custScaleY="42397" custLinFactNeighborY="-5678"/>
      <dgm:spPr/>
      <dgm:t>
        <a:bodyPr/>
        <a:lstStyle/>
        <a:p>
          <a:endParaRPr lang="zh-CN" altLang="en-US"/>
        </a:p>
      </dgm:t>
    </dgm:pt>
    <dgm:pt modelId="{E32B28D7-73E2-40CF-AF1A-CD8D18EB8CAF}" type="pres">
      <dgm:prSet presAssocID="{320E4E5C-9026-409A-AB92-EA0869AAAD93}" presName="vert2" presStyleCnt="0"/>
      <dgm:spPr/>
    </dgm:pt>
    <dgm:pt modelId="{3577FBE8-B93D-4616-A1D0-94FDEA6810B5}" type="pres">
      <dgm:prSet presAssocID="{320E4E5C-9026-409A-AB92-EA0869AAAD93}" presName="thinLine2b" presStyleLbl="callout" presStyleIdx="3" presStyleCnt="4"/>
      <dgm:spPr/>
    </dgm:pt>
    <dgm:pt modelId="{DFE36FF9-A959-4E29-B7FE-767A00BABA69}" type="pres">
      <dgm:prSet presAssocID="{320E4E5C-9026-409A-AB92-EA0869AAAD93}" presName="vertSpace2b" presStyleCnt="0"/>
      <dgm:spPr/>
    </dgm:pt>
  </dgm:ptLst>
  <dgm:cxnLst>
    <dgm:cxn modelId="{AE904B1A-A371-4170-97AF-FC8EDF416B0B}" srcId="{9FD46F9A-100A-4F75-86C6-1E2FCCF8A1A3}" destId="{FF05565F-FBD1-4852-A8DC-D2678D70EBBE}" srcOrd="2" destOrd="0" parTransId="{F61C94FD-FD4C-46B1-B159-B5F051C62E8B}" sibTransId="{753E99FE-8312-4490-9436-78A80090B7CF}"/>
    <dgm:cxn modelId="{62F227F9-4A8F-43A5-B0F8-14FEB2E6D147}" srcId="{9FD46F9A-100A-4F75-86C6-1E2FCCF8A1A3}" destId="{37D56E6B-E454-45B7-9959-B1927E926D96}" srcOrd="1" destOrd="0" parTransId="{93217402-7EA6-4B23-BDDE-F3ADE332C6DF}" sibTransId="{4F8287F8-286A-4786-8D74-A0ACBD68D293}"/>
    <dgm:cxn modelId="{EBBA136E-B02E-4F9D-8325-9200C7E3B35C}" type="presOf" srcId="{9C7AC2D1-9340-4D22-BB30-738D581EF525}" destId="{B8F3C589-0AF9-4020-9DF0-FBC65E2DF73C}" srcOrd="0" destOrd="0" presId="urn:microsoft.com/office/officeart/2008/layout/LinedList"/>
    <dgm:cxn modelId="{89C2DC54-9BDE-4EAC-80B1-6DB80D854595}" type="presOf" srcId="{37D56E6B-E454-45B7-9959-B1927E926D96}" destId="{8B0644C9-221F-49A6-BCA1-B735D76607DB}" srcOrd="0" destOrd="0" presId="urn:microsoft.com/office/officeart/2008/layout/LinedList"/>
    <dgm:cxn modelId="{E06EB230-4DA2-46FA-9FF1-E04CCAFB1DC0}" srcId="{9FD46F9A-100A-4F75-86C6-1E2FCCF8A1A3}" destId="{320E4E5C-9026-409A-AB92-EA0869AAAD93}" srcOrd="3" destOrd="0" parTransId="{ACA97C90-E6D9-4F5C-A54D-FF416AEDFD10}" sibTransId="{7C5A8C82-AFFC-44F2-94CF-5231FE4C5923}"/>
    <dgm:cxn modelId="{D512E3D4-164E-4953-BEF4-FBC0B7789B8B}" type="presOf" srcId="{9FD46F9A-100A-4F75-86C6-1E2FCCF8A1A3}" destId="{118D65EB-FF02-4F34-898B-9083BBBA356F}" srcOrd="0" destOrd="0" presId="urn:microsoft.com/office/officeart/2008/layout/LinedList"/>
    <dgm:cxn modelId="{D8F71DD9-0C33-47B2-A6D7-3558E96AD3B8}" type="presOf" srcId="{8345E1D0-A790-4266-A645-55609DCC7BD8}" destId="{700ACB92-C4D0-4513-8636-0C28875C7624}" srcOrd="0" destOrd="0" presId="urn:microsoft.com/office/officeart/2008/layout/LinedList"/>
    <dgm:cxn modelId="{6AE8CAB3-0E9E-4733-BE93-5A77DD50C2F3}" srcId="{9FD46F9A-100A-4F75-86C6-1E2FCCF8A1A3}" destId="{8345E1D0-A790-4266-A645-55609DCC7BD8}" srcOrd="0" destOrd="0" parTransId="{994DE8FB-C356-471E-96EB-E80FEEA0395B}" sibTransId="{C6CC572A-1242-40FB-8AA7-29CDE6BFA48A}"/>
    <dgm:cxn modelId="{CF1EC169-E678-4E6C-BE5F-6AE26801A26A}" type="presOf" srcId="{FF05565F-FBD1-4852-A8DC-D2678D70EBBE}" destId="{0363F689-7703-45BC-A508-CAAC03AC255E}" srcOrd="0" destOrd="0" presId="urn:microsoft.com/office/officeart/2008/layout/LinedList"/>
    <dgm:cxn modelId="{DFFB162A-439B-4EC2-A754-FDD646C12651}" type="presOf" srcId="{320E4E5C-9026-409A-AB92-EA0869AAAD93}" destId="{9C91E328-7723-40AC-A789-62FF5C19AE48}" srcOrd="0" destOrd="0" presId="urn:microsoft.com/office/officeart/2008/layout/LinedList"/>
    <dgm:cxn modelId="{58DA8C9A-AF31-4A2F-8453-F487F73CAFD0}" srcId="{9C7AC2D1-9340-4D22-BB30-738D581EF525}" destId="{9FD46F9A-100A-4F75-86C6-1E2FCCF8A1A3}" srcOrd="0" destOrd="0" parTransId="{4A5C5F2C-76F7-4800-8368-7ADAC3202C93}" sibTransId="{8897B37F-5025-42C0-990B-CCC0BA5AC813}"/>
    <dgm:cxn modelId="{C1EFE24E-5744-4A59-82B1-344185A321A6}" type="presParOf" srcId="{B8F3C589-0AF9-4020-9DF0-FBC65E2DF73C}" destId="{FAF2B4BB-088E-4872-844C-27038B6BC862}" srcOrd="0" destOrd="0" presId="urn:microsoft.com/office/officeart/2008/layout/LinedList"/>
    <dgm:cxn modelId="{DDE99C21-0834-4BF7-9544-1F01F23DCFC7}" type="presParOf" srcId="{B8F3C589-0AF9-4020-9DF0-FBC65E2DF73C}" destId="{DA5D5984-7D34-4510-937C-FF5DB7C76808}" srcOrd="1" destOrd="0" presId="urn:microsoft.com/office/officeart/2008/layout/LinedList"/>
    <dgm:cxn modelId="{FBE18A31-D037-484F-AF5B-E9B43465A615}" type="presParOf" srcId="{DA5D5984-7D34-4510-937C-FF5DB7C76808}" destId="{118D65EB-FF02-4F34-898B-9083BBBA356F}" srcOrd="0" destOrd="0" presId="urn:microsoft.com/office/officeart/2008/layout/LinedList"/>
    <dgm:cxn modelId="{B9A579BA-737A-4DDD-BB3C-00371F4B2890}" type="presParOf" srcId="{DA5D5984-7D34-4510-937C-FF5DB7C76808}" destId="{1C86C6A2-1982-49FE-8DCC-78334E4EEE75}" srcOrd="1" destOrd="0" presId="urn:microsoft.com/office/officeart/2008/layout/LinedList"/>
    <dgm:cxn modelId="{59C1711C-3F00-4337-8B49-72F967585413}" type="presParOf" srcId="{1C86C6A2-1982-49FE-8DCC-78334E4EEE75}" destId="{D09D0B1C-7B50-4D72-8A20-52BAAC787D0F}" srcOrd="0" destOrd="0" presId="urn:microsoft.com/office/officeart/2008/layout/LinedList"/>
    <dgm:cxn modelId="{DB6FEF04-4B22-41BE-B4DC-8A5DE5726FC8}" type="presParOf" srcId="{1C86C6A2-1982-49FE-8DCC-78334E4EEE75}" destId="{09FB78EC-3485-46ED-AED0-215CB94CA07B}" srcOrd="1" destOrd="0" presId="urn:microsoft.com/office/officeart/2008/layout/LinedList"/>
    <dgm:cxn modelId="{4944353B-D051-4519-8C3F-F2D9AD00BC8E}" type="presParOf" srcId="{09FB78EC-3485-46ED-AED0-215CB94CA07B}" destId="{8B95DAA0-9BE7-4549-9913-393E1E76A9EB}" srcOrd="0" destOrd="0" presId="urn:microsoft.com/office/officeart/2008/layout/LinedList"/>
    <dgm:cxn modelId="{F8F9CB11-B1C8-4113-B53E-2E31CF797637}" type="presParOf" srcId="{09FB78EC-3485-46ED-AED0-215CB94CA07B}" destId="{700ACB92-C4D0-4513-8636-0C28875C7624}" srcOrd="1" destOrd="0" presId="urn:microsoft.com/office/officeart/2008/layout/LinedList"/>
    <dgm:cxn modelId="{901368BC-FE0E-4C6C-81C7-32A9BF5544D2}" type="presParOf" srcId="{09FB78EC-3485-46ED-AED0-215CB94CA07B}" destId="{4E50BEAF-5855-4A4E-AF19-7E70C77EF349}" srcOrd="2" destOrd="0" presId="urn:microsoft.com/office/officeart/2008/layout/LinedList"/>
    <dgm:cxn modelId="{97927BCE-AAE8-4577-82F2-77D7ED614A04}" type="presParOf" srcId="{1C86C6A2-1982-49FE-8DCC-78334E4EEE75}" destId="{88869418-2F3C-4BE2-81BF-8FBEA39169CF}" srcOrd="2" destOrd="0" presId="urn:microsoft.com/office/officeart/2008/layout/LinedList"/>
    <dgm:cxn modelId="{63CD9FC6-DB2D-4210-A086-845A3DE4C7C0}" type="presParOf" srcId="{1C86C6A2-1982-49FE-8DCC-78334E4EEE75}" destId="{BB324434-AB73-44AA-9FB6-2B09801485AA}" srcOrd="3" destOrd="0" presId="urn:microsoft.com/office/officeart/2008/layout/LinedList"/>
    <dgm:cxn modelId="{A69C2951-F219-4770-8BE8-3D0B4C53BC1A}" type="presParOf" srcId="{1C86C6A2-1982-49FE-8DCC-78334E4EEE75}" destId="{68FE0C9C-985D-4F48-9A1D-5E0008DADB8B}" srcOrd="4" destOrd="0" presId="urn:microsoft.com/office/officeart/2008/layout/LinedList"/>
    <dgm:cxn modelId="{D4AC74DE-E2EF-4585-B5BA-CB6E207A653C}" type="presParOf" srcId="{68FE0C9C-985D-4F48-9A1D-5E0008DADB8B}" destId="{F517B9EC-4691-4AD6-A2ED-392822FEB991}" srcOrd="0" destOrd="0" presId="urn:microsoft.com/office/officeart/2008/layout/LinedList"/>
    <dgm:cxn modelId="{05F0C085-AA67-4D85-A088-8D944CD9819B}" type="presParOf" srcId="{68FE0C9C-985D-4F48-9A1D-5E0008DADB8B}" destId="{8B0644C9-221F-49A6-BCA1-B735D76607DB}" srcOrd="1" destOrd="0" presId="urn:microsoft.com/office/officeart/2008/layout/LinedList"/>
    <dgm:cxn modelId="{D8F51002-0DB7-4E72-9EA5-2D3C241E6712}" type="presParOf" srcId="{68FE0C9C-985D-4F48-9A1D-5E0008DADB8B}" destId="{51E995C4-76D0-43C6-8C52-5AE38893F4AE}" srcOrd="2" destOrd="0" presId="urn:microsoft.com/office/officeart/2008/layout/LinedList"/>
    <dgm:cxn modelId="{3BF3AFFA-0A87-40D9-9106-F77EA1409203}" type="presParOf" srcId="{1C86C6A2-1982-49FE-8DCC-78334E4EEE75}" destId="{DD515B5F-9984-4DCB-812C-5A6ACDEA993E}" srcOrd="5" destOrd="0" presId="urn:microsoft.com/office/officeart/2008/layout/LinedList"/>
    <dgm:cxn modelId="{4774CB43-107D-4F98-BD20-B8E53B2B6E5C}" type="presParOf" srcId="{1C86C6A2-1982-49FE-8DCC-78334E4EEE75}" destId="{717FF3E0-B53F-42A5-A673-09A72913EC0A}" srcOrd="6" destOrd="0" presId="urn:microsoft.com/office/officeart/2008/layout/LinedList"/>
    <dgm:cxn modelId="{846BC123-4234-4767-BCAE-A09AE582C93A}" type="presParOf" srcId="{1C86C6A2-1982-49FE-8DCC-78334E4EEE75}" destId="{DE69DA57-3811-4095-BFBC-29DEA67E4162}" srcOrd="7" destOrd="0" presId="urn:microsoft.com/office/officeart/2008/layout/LinedList"/>
    <dgm:cxn modelId="{77DF99C4-1FE0-486F-90F7-CD11C159401C}" type="presParOf" srcId="{DE69DA57-3811-4095-BFBC-29DEA67E4162}" destId="{FF007F21-2D54-4DC3-915C-8989A70CF9DD}" srcOrd="0" destOrd="0" presId="urn:microsoft.com/office/officeart/2008/layout/LinedList"/>
    <dgm:cxn modelId="{B307D6FC-4AFD-4CC7-B4BE-C6E5D7BCD071}" type="presParOf" srcId="{DE69DA57-3811-4095-BFBC-29DEA67E4162}" destId="{0363F689-7703-45BC-A508-CAAC03AC255E}" srcOrd="1" destOrd="0" presId="urn:microsoft.com/office/officeart/2008/layout/LinedList"/>
    <dgm:cxn modelId="{722382B6-992F-410B-A12B-2F20B27DE3D0}" type="presParOf" srcId="{DE69DA57-3811-4095-BFBC-29DEA67E4162}" destId="{AD47C090-80B8-4B2B-92C0-80B78E16A283}" srcOrd="2" destOrd="0" presId="urn:microsoft.com/office/officeart/2008/layout/LinedList"/>
    <dgm:cxn modelId="{28F31D03-BBAD-4DB1-9F52-0A5121AA4BD6}" type="presParOf" srcId="{1C86C6A2-1982-49FE-8DCC-78334E4EEE75}" destId="{059BEDB1-EB86-4934-8F9A-C838C000F131}" srcOrd="8" destOrd="0" presId="urn:microsoft.com/office/officeart/2008/layout/LinedList"/>
    <dgm:cxn modelId="{E062F996-B842-489F-990D-13297E0E1D26}" type="presParOf" srcId="{1C86C6A2-1982-49FE-8DCC-78334E4EEE75}" destId="{5BB88275-A43C-40A2-8C89-6DD0339DB5A9}" srcOrd="9" destOrd="0" presId="urn:microsoft.com/office/officeart/2008/layout/LinedList"/>
    <dgm:cxn modelId="{B9AAB05D-24D5-40EB-8D4F-207EA18F2E48}" type="presParOf" srcId="{1C86C6A2-1982-49FE-8DCC-78334E4EEE75}" destId="{4BB057EF-DFFE-44ED-8981-84B4F76BE982}" srcOrd="10" destOrd="0" presId="urn:microsoft.com/office/officeart/2008/layout/LinedList"/>
    <dgm:cxn modelId="{939A5A93-073B-46EF-A060-F9D77FFAABDE}" type="presParOf" srcId="{4BB057EF-DFFE-44ED-8981-84B4F76BE982}" destId="{5E4DFE0A-F767-4C77-8470-8551FFA29000}" srcOrd="0" destOrd="0" presId="urn:microsoft.com/office/officeart/2008/layout/LinedList"/>
    <dgm:cxn modelId="{CAF6E11A-562B-4729-8615-5BACAE466380}" type="presParOf" srcId="{4BB057EF-DFFE-44ED-8981-84B4F76BE982}" destId="{9C91E328-7723-40AC-A789-62FF5C19AE48}" srcOrd="1" destOrd="0" presId="urn:microsoft.com/office/officeart/2008/layout/LinedList"/>
    <dgm:cxn modelId="{76683156-FCA6-401E-9636-B32B1BE54035}" type="presParOf" srcId="{4BB057EF-DFFE-44ED-8981-84B4F76BE982}" destId="{E32B28D7-73E2-40CF-AF1A-CD8D18EB8CAF}" srcOrd="2" destOrd="0" presId="urn:microsoft.com/office/officeart/2008/layout/LinedList"/>
    <dgm:cxn modelId="{89BBB69D-12A3-446E-8A66-C438677099D2}" type="presParOf" srcId="{1C86C6A2-1982-49FE-8DCC-78334E4EEE75}" destId="{3577FBE8-B93D-4616-A1D0-94FDEA6810B5}" srcOrd="11" destOrd="0" presId="urn:microsoft.com/office/officeart/2008/layout/LinedList"/>
    <dgm:cxn modelId="{356E28A0-B5D3-4715-9207-A33BDC85C0F5}" type="presParOf" srcId="{1C86C6A2-1982-49FE-8DCC-78334E4EEE75}" destId="{DFE36FF9-A959-4E29-B7FE-767A00BABA69}" srcOrd="12"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69C91C-1C51-45B7-89FA-0964987F541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71141A5C-339F-4B1A-BE14-27C3FC00ED0D}">
      <dgm:prSet phldrT="[文本]"/>
      <dgm:spPr/>
      <dgm:t>
        <a:bodyPr/>
        <a:lstStyle/>
        <a:p>
          <a:r>
            <a:rPr lang="zh-CN" altLang="en-US" dirty="0" smtClean="0">
              <a:latin typeface="华文隶书" panose="02010800040101010101" pitchFamily="2" charset="-122"/>
              <a:ea typeface="华文隶书" panose="02010800040101010101" pitchFamily="2" charset="-122"/>
            </a:rPr>
            <a:t>江苏</a:t>
          </a:r>
          <a:r>
            <a:rPr lang="en-US" altLang="zh-CN" dirty="0" smtClean="0">
              <a:latin typeface="华文隶书" panose="02010800040101010101" pitchFamily="2" charset="-122"/>
              <a:ea typeface="华文隶书" panose="02010800040101010101" pitchFamily="2" charset="-122"/>
            </a:rPr>
            <a:t>-</a:t>
          </a:r>
          <a:r>
            <a:rPr lang="zh-CN" dirty="0" smtClean="0">
              <a:latin typeface="华文隶书" panose="02010800040101010101" pitchFamily="2" charset="-122"/>
              <a:ea typeface="华文隶书" panose="02010800040101010101" pitchFamily="2" charset="-122"/>
            </a:rPr>
            <a:t>《省安委会关于以更高标准 更严措施管控交通运输领域重大安全风险的通知》（苏安〔</a:t>
          </a:r>
          <a:r>
            <a:rPr lang="en-US" dirty="0" smtClean="0">
              <a:latin typeface="华文隶书" panose="02010800040101010101" pitchFamily="2" charset="-122"/>
              <a:ea typeface="华文隶书" panose="02010800040101010101" pitchFamily="2" charset="-122"/>
            </a:rPr>
            <a:t>2019</a:t>
          </a:r>
          <a:r>
            <a:rPr lang="zh-CN" dirty="0" smtClean="0">
              <a:latin typeface="华文隶书" panose="02010800040101010101" pitchFamily="2" charset="-122"/>
              <a:ea typeface="华文隶书" panose="02010800040101010101" pitchFamily="2" charset="-122"/>
            </a:rPr>
            <a:t>〕</a:t>
          </a:r>
          <a:r>
            <a:rPr lang="en-US" dirty="0" smtClean="0">
              <a:latin typeface="华文隶书" panose="02010800040101010101" pitchFamily="2" charset="-122"/>
              <a:ea typeface="华文隶书" panose="02010800040101010101" pitchFamily="2" charset="-122"/>
            </a:rPr>
            <a:t>14</a:t>
          </a:r>
          <a:r>
            <a:rPr lang="zh-CN" dirty="0" smtClean="0">
              <a:latin typeface="华文隶书" panose="02010800040101010101" pitchFamily="2" charset="-122"/>
              <a:ea typeface="华文隶书" panose="02010800040101010101" pitchFamily="2" charset="-122"/>
            </a:rPr>
            <a:t>号）</a:t>
          </a:r>
          <a:endParaRPr lang="zh-CN" altLang="en-US" dirty="0">
            <a:latin typeface="华文隶书" panose="02010800040101010101" pitchFamily="2" charset="-122"/>
            <a:ea typeface="华文隶书" panose="02010800040101010101" pitchFamily="2" charset="-122"/>
          </a:endParaRPr>
        </a:p>
      </dgm:t>
    </dgm:pt>
    <dgm:pt modelId="{A801B779-5EA3-4252-B788-44B1A930ECBF}" type="parTrans" cxnId="{3E08E94F-9341-4A37-BC9D-53AEDD02BD31}">
      <dgm:prSet/>
      <dgm:spPr/>
      <dgm:t>
        <a:bodyPr/>
        <a:lstStyle/>
        <a:p>
          <a:endParaRPr lang="zh-CN" altLang="en-US"/>
        </a:p>
      </dgm:t>
    </dgm:pt>
    <dgm:pt modelId="{1E473166-A114-49D2-825C-7233FF0DE216}" type="sibTrans" cxnId="{3E08E94F-9341-4A37-BC9D-53AEDD02BD31}">
      <dgm:prSet/>
      <dgm:spPr/>
      <dgm:t>
        <a:bodyPr/>
        <a:lstStyle/>
        <a:p>
          <a:endParaRPr lang="zh-CN" altLang="en-US"/>
        </a:p>
      </dgm:t>
    </dgm:pt>
    <dgm:pt modelId="{B4627E03-9E11-49E2-944D-7E6BE4BF5A7B}">
      <dgm:prSet phldrT="[文本]"/>
      <dgm:spPr/>
      <dgm:t>
        <a:bodyPr/>
        <a:lstStyle/>
        <a:p>
          <a:r>
            <a:rPr lang="zh-CN" dirty="0" smtClean="0">
              <a:latin typeface="华文隶书" panose="02010800040101010101" pitchFamily="2" charset="-122"/>
              <a:ea typeface="华文隶书" panose="02010800040101010101" pitchFamily="2" charset="-122"/>
            </a:rPr>
            <a:t>暂停新增危险货物运输企业和车辆；省际班线客运、省际旅游客运的道路客运企业以及涉及剧毒、爆炸、放射性货种的道路危险货物运输企业，</a:t>
          </a:r>
          <a:r>
            <a:rPr lang="en-US" dirty="0" smtClean="0">
              <a:latin typeface="华文隶书" panose="02010800040101010101" pitchFamily="2" charset="-122"/>
              <a:ea typeface="华文隶书" panose="02010800040101010101" pitchFamily="2" charset="-122"/>
            </a:rPr>
            <a:t>2020</a:t>
          </a:r>
          <a:r>
            <a:rPr lang="zh-CN" dirty="0" smtClean="0">
              <a:latin typeface="华文隶书" panose="02010800040101010101" pitchFamily="2" charset="-122"/>
              <a:ea typeface="华文隶书" panose="02010800040101010101" pitchFamily="2" charset="-122"/>
            </a:rPr>
            <a:t>年前必须实现安全生产标准化一级达标，不达标的取消响应许可。</a:t>
          </a:r>
          <a:endParaRPr lang="zh-CN" altLang="en-US" dirty="0">
            <a:latin typeface="华文隶书" panose="02010800040101010101" pitchFamily="2" charset="-122"/>
            <a:ea typeface="华文隶书" panose="02010800040101010101" pitchFamily="2" charset="-122"/>
          </a:endParaRPr>
        </a:p>
      </dgm:t>
    </dgm:pt>
    <dgm:pt modelId="{A58A3119-EF9D-41D7-BF89-87A328E2E936}" type="parTrans" cxnId="{199AE8B5-CD3D-4A5E-AAAE-A7BE062FB129}">
      <dgm:prSet/>
      <dgm:spPr/>
      <dgm:t>
        <a:bodyPr/>
        <a:lstStyle/>
        <a:p>
          <a:endParaRPr lang="zh-CN" altLang="en-US"/>
        </a:p>
      </dgm:t>
    </dgm:pt>
    <dgm:pt modelId="{44918D12-968A-4F6D-A8F2-21AC9B9FE900}" type="sibTrans" cxnId="{199AE8B5-CD3D-4A5E-AAAE-A7BE062FB129}">
      <dgm:prSet/>
      <dgm:spPr/>
      <dgm:t>
        <a:bodyPr/>
        <a:lstStyle/>
        <a:p>
          <a:endParaRPr lang="zh-CN" altLang="en-US"/>
        </a:p>
      </dgm:t>
    </dgm:pt>
    <dgm:pt modelId="{1B46D908-AD80-49FD-AEF4-529A475F4D3F}">
      <dgm:prSet phldrT="[文本]"/>
      <dgm:spPr/>
      <dgm:t>
        <a:bodyPr/>
        <a:lstStyle/>
        <a:p>
          <a:r>
            <a:rPr lang="zh-CN" dirty="0" smtClean="0">
              <a:latin typeface="华文隶书" panose="02010800040101010101" pitchFamily="2" charset="-122"/>
              <a:ea typeface="华文隶书" panose="02010800040101010101" pitchFamily="2" charset="-122"/>
            </a:rPr>
            <a:t>涉及甲</a:t>
          </a:r>
          <a:r>
            <a:rPr lang="en-US" dirty="0" smtClean="0">
              <a:latin typeface="华文隶书" panose="02010800040101010101" pitchFamily="2" charset="-122"/>
              <a:ea typeface="华文隶书" panose="02010800040101010101" pitchFamily="2" charset="-122"/>
            </a:rPr>
            <a:t>A</a:t>
          </a:r>
          <a:r>
            <a:rPr lang="zh-CN" dirty="0" smtClean="0">
              <a:latin typeface="华文隶书" panose="02010800040101010101" pitchFamily="2" charset="-122"/>
              <a:ea typeface="华文隶书" panose="02010800040101010101" pitchFamily="2" charset="-122"/>
            </a:rPr>
            <a:t>、甲</a:t>
          </a:r>
          <a:r>
            <a:rPr lang="en-US" dirty="0" smtClean="0">
              <a:latin typeface="华文隶书" panose="02010800040101010101" pitchFamily="2" charset="-122"/>
              <a:ea typeface="华文隶书" panose="02010800040101010101" pitchFamily="2" charset="-122"/>
            </a:rPr>
            <a:t>B</a:t>
          </a:r>
          <a:r>
            <a:rPr lang="zh-CN" dirty="0" smtClean="0">
              <a:latin typeface="华文隶书" panose="02010800040101010101" pitchFamily="2" charset="-122"/>
              <a:ea typeface="华文隶书" panose="02010800040101010101" pitchFamily="2" charset="-122"/>
            </a:rPr>
            <a:t>类危险货物作业，以及涉及重大危险源的港口经营企业，</a:t>
          </a:r>
          <a:r>
            <a:rPr lang="en-US" dirty="0" smtClean="0">
              <a:latin typeface="华文隶书" panose="02010800040101010101" pitchFamily="2" charset="-122"/>
              <a:ea typeface="华文隶书" panose="02010800040101010101" pitchFamily="2" charset="-122"/>
            </a:rPr>
            <a:t>2020</a:t>
          </a:r>
          <a:r>
            <a:rPr lang="zh-CN" dirty="0" smtClean="0">
              <a:latin typeface="华文隶书" panose="02010800040101010101" pitchFamily="2" charset="-122"/>
              <a:ea typeface="华文隶书" panose="02010800040101010101" pitchFamily="2" charset="-122"/>
            </a:rPr>
            <a:t>年底前必须实现安全生产标准化一级达标，不达标的取消经营许可。</a:t>
          </a:r>
          <a:endParaRPr lang="zh-CN" altLang="en-US" dirty="0">
            <a:latin typeface="华文隶书" panose="02010800040101010101" pitchFamily="2" charset="-122"/>
            <a:ea typeface="华文隶书" panose="02010800040101010101" pitchFamily="2" charset="-122"/>
          </a:endParaRPr>
        </a:p>
      </dgm:t>
    </dgm:pt>
    <dgm:pt modelId="{6AC81E4A-59F9-450B-853B-B7A983313F07}" type="parTrans" cxnId="{545D9030-F385-4E15-A850-B25577700730}">
      <dgm:prSet/>
      <dgm:spPr/>
      <dgm:t>
        <a:bodyPr/>
        <a:lstStyle/>
        <a:p>
          <a:endParaRPr lang="zh-CN" altLang="en-US"/>
        </a:p>
      </dgm:t>
    </dgm:pt>
    <dgm:pt modelId="{8F3D08B2-C161-4A01-A305-33EBD2419D24}" type="sibTrans" cxnId="{545D9030-F385-4E15-A850-B25577700730}">
      <dgm:prSet/>
      <dgm:spPr/>
      <dgm:t>
        <a:bodyPr/>
        <a:lstStyle/>
        <a:p>
          <a:endParaRPr lang="zh-CN" altLang="en-US"/>
        </a:p>
      </dgm:t>
    </dgm:pt>
    <dgm:pt modelId="{C96CBC10-E566-42FB-BBA7-23D62A88F33C}">
      <dgm:prSet phldrT="[文本]"/>
      <dgm:spPr/>
      <dgm:t>
        <a:bodyPr/>
        <a:lstStyle/>
        <a:p>
          <a:r>
            <a:rPr lang="en-US" dirty="0" smtClean="0">
              <a:latin typeface="华文隶书" panose="02010800040101010101" pitchFamily="2" charset="-122"/>
              <a:ea typeface="华文隶书" panose="02010800040101010101" pitchFamily="2" charset="-122"/>
            </a:rPr>
            <a:t>2019</a:t>
          </a:r>
          <a:r>
            <a:rPr lang="zh-CN" dirty="0" smtClean="0">
              <a:latin typeface="华文隶书" panose="02010800040101010101" pitchFamily="2" charset="-122"/>
              <a:ea typeface="华文隶书" panose="02010800040101010101" pitchFamily="2" charset="-122"/>
            </a:rPr>
            <a:t>年年底前，长江客汽渡渡运单位通过安全生产标准化一级达标或取得</a:t>
          </a:r>
          <a:r>
            <a:rPr lang="en-US" dirty="0" smtClean="0">
              <a:latin typeface="华文隶书" panose="02010800040101010101" pitchFamily="2" charset="-122"/>
              <a:ea typeface="华文隶书" panose="02010800040101010101" pitchFamily="2" charset="-122"/>
            </a:rPr>
            <a:t>DOC</a:t>
          </a:r>
          <a:r>
            <a:rPr lang="zh-CN" dirty="0" smtClean="0">
              <a:latin typeface="华文隶书" panose="02010800040101010101" pitchFamily="2" charset="-122"/>
              <a:ea typeface="华文隶书" panose="02010800040101010101" pitchFamily="2" charset="-122"/>
            </a:rPr>
            <a:t>证书。</a:t>
          </a:r>
          <a:endParaRPr lang="zh-CN" altLang="en-US" dirty="0">
            <a:latin typeface="华文隶书" panose="02010800040101010101" pitchFamily="2" charset="-122"/>
            <a:ea typeface="华文隶书" panose="02010800040101010101" pitchFamily="2" charset="-122"/>
          </a:endParaRPr>
        </a:p>
      </dgm:t>
    </dgm:pt>
    <dgm:pt modelId="{8674156A-01D6-4093-8334-FE8B588D543D}" type="parTrans" cxnId="{6C8D0BF5-1FDA-4CFD-BC11-3CAB5901574E}">
      <dgm:prSet/>
      <dgm:spPr/>
      <dgm:t>
        <a:bodyPr/>
        <a:lstStyle/>
        <a:p>
          <a:endParaRPr lang="zh-CN" altLang="en-US"/>
        </a:p>
      </dgm:t>
    </dgm:pt>
    <dgm:pt modelId="{883F659A-F7AF-40FB-A1EC-2222B1B99AC2}" type="sibTrans" cxnId="{6C8D0BF5-1FDA-4CFD-BC11-3CAB5901574E}">
      <dgm:prSet/>
      <dgm:spPr/>
      <dgm:t>
        <a:bodyPr/>
        <a:lstStyle/>
        <a:p>
          <a:endParaRPr lang="zh-CN" altLang="en-US"/>
        </a:p>
      </dgm:t>
    </dgm:pt>
    <dgm:pt modelId="{D6B56C0A-843D-43F9-BAAD-FFF1DA2F36BB}" type="pres">
      <dgm:prSet presAssocID="{8C69C91C-1C51-45B7-89FA-0964987F5417}" presName="vert0" presStyleCnt="0">
        <dgm:presLayoutVars>
          <dgm:dir/>
          <dgm:animOne val="branch"/>
          <dgm:animLvl val="lvl"/>
        </dgm:presLayoutVars>
      </dgm:prSet>
      <dgm:spPr/>
      <dgm:t>
        <a:bodyPr/>
        <a:lstStyle/>
        <a:p>
          <a:endParaRPr lang="zh-CN" altLang="en-US"/>
        </a:p>
      </dgm:t>
    </dgm:pt>
    <dgm:pt modelId="{C1D37BFE-7357-40B9-B3AD-3F50C7CA6445}" type="pres">
      <dgm:prSet presAssocID="{71141A5C-339F-4B1A-BE14-27C3FC00ED0D}" presName="thickLine" presStyleLbl="alignNode1" presStyleIdx="0" presStyleCnt="1"/>
      <dgm:spPr/>
    </dgm:pt>
    <dgm:pt modelId="{799309D9-E4CA-47CC-8744-465C60812C9A}" type="pres">
      <dgm:prSet presAssocID="{71141A5C-339F-4B1A-BE14-27C3FC00ED0D}" presName="horz1" presStyleCnt="0"/>
      <dgm:spPr/>
    </dgm:pt>
    <dgm:pt modelId="{5220363B-8AF9-407D-97BA-001F5A3B918D}" type="pres">
      <dgm:prSet presAssocID="{71141A5C-339F-4B1A-BE14-27C3FC00ED0D}" presName="tx1" presStyleLbl="revTx" presStyleIdx="0" presStyleCnt="4"/>
      <dgm:spPr/>
      <dgm:t>
        <a:bodyPr/>
        <a:lstStyle/>
        <a:p>
          <a:endParaRPr lang="zh-CN" altLang="en-US"/>
        </a:p>
      </dgm:t>
    </dgm:pt>
    <dgm:pt modelId="{639B94F5-F016-4CC4-84E6-8DABFD28B3EA}" type="pres">
      <dgm:prSet presAssocID="{71141A5C-339F-4B1A-BE14-27C3FC00ED0D}" presName="vert1" presStyleCnt="0"/>
      <dgm:spPr/>
    </dgm:pt>
    <dgm:pt modelId="{AB07DB6D-5FFE-4F12-8253-4A034020B901}" type="pres">
      <dgm:prSet presAssocID="{B4627E03-9E11-49E2-944D-7E6BE4BF5A7B}" presName="vertSpace2a" presStyleCnt="0"/>
      <dgm:spPr/>
    </dgm:pt>
    <dgm:pt modelId="{D33BF548-FB7E-41F6-AB6C-B6AA599D86FF}" type="pres">
      <dgm:prSet presAssocID="{B4627E03-9E11-49E2-944D-7E6BE4BF5A7B}" presName="horz2" presStyleCnt="0"/>
      <dgm:spPr/>
    </dgm:pt>
    <dgm:pt modelId="{D73C59F8-D6FB-4259-AC44-130CBC9D732B}" type="pres">
      <dgm:prSet presAssocID="{B4627E03-9E11-49E2-944D-7E6BE4BF5A7B}" presName="horzSpace2" presStyleCnt="0"/>
      <dgm:spPr/>
    </dgm:pt>
    <dgm:pt modelId="{7145D187-BD0B-4515-AD2D-EC4E4A0BDCC7}" type="pres">
      <dgm:prSet presAssocID="{B4627E03-9E11-49E2-944D-7E6BE4BF5A7B}" presName="tx2" presStyleLbl="revTx" presStyleIdx="1" presStyleCnt="4"/>
      <dgm:spPr/>
      <dgm:t>
        <a:bodyPr/>
        <a:lstStyle/>
        <a:p>
          <a:endParaRPr lang="zh-CN" altLang="en-US"/>
        </a:p>
      </dgm:t>
    </dgm:pt>
    <dgm:pt modelId="{1638D76E-F1F3-437D-9563-4AC2EFA7A44F}" type="pres">
      <dgm:prSet presAssocID="{B4627E03-9E11-49E2-944D-7E6BE4BF5A7B}" presName="vert2" presStyleCnt="0"/>
      <dgm:spPr/>
    </dgm:pt>
    <dgm:pt modelId="{083E7F9C-57D8-4169-98D8-EFCBA8542975}" type="pres">
      <dgm:prSet presAssocID="{B4627E03-9E11-49E2-944D-7E6BE4BF5A7B}" presName="thinLine2b" presStyleLbl="callout" presStyleIdx="0" presStyleCnt="3"/>
      <dgm:spPr/>
    </dgm:pt>
    <dgm:pt modelId="{D769E1BE-DDC1-47CE-B4FD-91272186EC71}" type="pres">
      <dgm:prSet presAssocID="{B4627E03-9E11-49E2-944D-7E6BE4BF5A7B}" presName="vertSpace2b" presStyleCnt="0"/>
      <dgm:spPr/>
    </dgm:pt>
    <dgm:pt modelId="{D62119FD-3985-4865-8EEA-CA2F64B039D2}" type="pres">
      <dgm:prSet presAssocID="{1B46D908-AD80-49FD-AEF4-529A475F4D3F}" presName="horz2" presStyleCnt="0"/>
      <dgm:spPr/>
    </dgm:pt>
    <dgm:pt modelId="{0B43BABC-991C-43FC-A4C4-B1817B3636C6}" type="pres">
      <dgm:prSet presAssocID="{1B46D908-AD80-49FD-AEF4-529A475F4D3F}" presName="horzSpace2" presStyleCnt="0"/>
      <dgm:spPr/>
    </dgm:pt>
    <dgm:pt modelId="{7B5A9204-FDCE-499A-A46B-EAE5EE553A6F}" type="pres">
      <dgm:prSet presAssocID="{1B46D908-AD80-49FD-AEF4-529A475F4D3F}" presName="tx2" presStyleLbl="revTx" presStyleIdx="2" presStyleCnt="4"/>
      <dgm:spPr/>
      <dgm:t>
        <a:bodyPr/>
        <a:lstStyle/>
        <a:p>
          <a:endParaRPr lang="zh-CN" altLang="en-US"/>
        </a:p>
      </dgm:t>
    </dgm:pt>
    <dgm:pt modelId="{FAF467B2-9E40-4807-892D-4642DAD5A5D0}" type="pres">
      <dgm:prSet presAssocID="{1B46D908-AD80-49FD-AEF4-529A475F4D3F}" presName="vert2" presStyleCnt="0"/>
      <dgm:spPr/>
    </dgm:pt>
    <dgm:pt modelId="{D9F477D6-B879-4D2D-AB73-EADA1E402D91}" type="pres">
      <dgm:prSet presAssocID="{1B46D908-AD80-49FD-AEF4-529A475F4D3F}" presName="thinLine2b" presStyleLbl="callout" presStyleIdx="1" presStyleCnt="3"/>
      <dgm:spPr/>
    </dgm:pt>
    <dgm:pt modelId="{EB1A4487-6833-4E49-9505-9A406599B8AF}" type="pres">
      <dgm:prSet presAssocID="{1B46D908-AD80-49FD-AEF4-529A475F4D3F}" presName="vertSpace2b" presStyleCnt="0"/>
      <dgm:spPr/>
    </dgm:pt>
    <dgm:pt modelId="{91FCAB88-AB93-4298-81B1-1AA57931CFE1}" type="pres">
      <dgm:prSet presAssocID="{C96CBC10-E566-42FB-BBA7-23D62A88F33C}" presName="horz2" presStyleCnt="0"/>
      <dgm:spPr/>
    </dgm:pt>
    <dgm:pt modelId="{E9BC4C7B-E920-42CC-90EC-5B5B1DD0C6E6}" type="pres">
      <dgm:prSet presAssocID="{C96CBC10-E566-42FB-BBA7-23D62A88F33C}" presName="horzSpace2" presStyleCnt="0"/>
      <dgm:spPr/>
    </dgm:pt>
    <dgm:pt modelId="{22491060-9990-4876-A007-1F7166AD5D52}" type="pres">
      <dgm:prSet presAssocID="{C96CBC10-E566-42FB-BBA7-23D62A88F33C}" presName="tx2" presStyleLbl="revTx" presStyleIdx="3" presStyleCnt="4"/>
      <dgm:spPr/>
      <dgm:t>
        <a:bodyPr/>
        <a:lstStyle/>
        <a:p>
          <a:endParaRPr lang="zh-CN" altLang="en-US"/>
        </a:p>
      </dgm:t>
    </dgm:pt>
    <dgm:pt modelId="{AB78DA68-EAA7-468A-A229-64AA4F713188}" type="pres">
      <dgm:prSet presAssocID="{C96CBC10-E566-42FB-BBA7-23D62A88F33C}" presName="vert2" presStyleCnt="0"/>
      <dgm:spPr/>
    </dgm:pt>
    <dgm:pt modelId="{4A62AC8C-168F-42F1-8017-DD176D214C8E}" type="pres">
      <dgm:prSet presAssocID="{C96CBC10-E566-42FB-BBA7-23D62A88F33C}" presName="thinLine2b" presStyleLbl="callout" presStyleIdx="2" presStyleCnt="3"/>
      <dgm:spPr/>
    </dgm:pt>
    <dgm:pt modelId="{DEFFB0CE-54E7-4BD8-B447-D64D868824F5}" type="pres">
      <dgm:prSet presAssocID="{C96CBC10-E566-42FB-BBA7-23D62A88F33C}" presName="vertSpace2b" presStyleCnt="0"/>
      <dgm:spPr/>
    </dgm:pt>
  </dgm:ptLst>
  <dgm:cxnLst>
    <dgm:cxn modelId="{2582BB18-AA60-4F8F-9453-24B5EB5AFA74}" type="presOf" srcId="{1B46D908-AD80-49FD-AEF4-529A475F4D3F}" destId="{7B5A9204-FDCE-499A-A46B-EAE5EE553A6F}" srcOrd="0" destOrd="0" presId="urn:microsoft.com/office/officeart/2008/layout/LinedList"/>
    <dgm:cxn modelId="{199AE8B5-CD3D-4A5E-AAAE-A7BE062FB129}" srcId="{71141A5C-339F-4B1A-BE14-27C3FC00ED0D}" destId="{B4627E03-9E11-49E2-944D-7E6BE4BF5A7B}" srcOrd="0" destOrd="0" parTransId="{A58A3119-EF9D-41D7-BF89-87A328E2E936}" sibTransId="{44918D12-968A-4F6D-A8F2-21AC9B9FE900}"/>
    <dgm:cxn modelId="{26FFD693-6330-4C54-B921-70B89659A39D}" type="presOf" srcId="{71141A5C-339F-4B1A-BE14-27C3FC00ED0D}" destId="{5220363B-8AF9-407D-97BA-001F5A3B918D}" srcOrd="0" destOrd="0" presId="urn:microsoft.com/office/officeart/2008/layout/LinedList"/>
    <dgm:cxn modelId="{3E08E94F-9341-4A37-BC9D-53AEDD02BD31}" srcId="{8C69C91C-1C51-45B7-89FA-0964987F5417}" destId="{71141A5C-339F-4B1A-BE14-27C3FC00ED0D}" srcOrd="0" destOrd="0" parTransId="{A801B779-5EA3-4252-B788-44B1A930ECBF}" sibTransId="{1E473166-A114-49D2-825C-7233FF0DE216}"/>
    <dgm:cxn modelId="{6C8D0BF5-1FDA-4CFD-BC11-3CAB5901574E}" srcId="{71141A5C-339F-4B1A-BE14-27C3FC00ED0D}" destId="{C96CBC10-E566-42FB-BBA7-23D62A88F33C}" srcOrd="2" destOrd="0" parTransId="{8674156A-01D6-4093-8334-FE8B588D543D}" sibTransId="{883F659A-F7AF-40FB-A1EC-2222B1B99AC2}"/>
    <dgm:cxn modelId="{DE605D05-2A1D-4F27-B005-73A2DE3F6EBC}" type="presOf" srcId="{B4627E03-9E11-49E2-944D-7E6BE4BF5A7B}" destId="{7145D187-BD0B-4515-AD2D-EC4E4A0BDCC7}" srcOrd="0" destOrd="0" presId="urn:microsoft.com/office/officeart/2008/layout/LinedList"/>
    <dgm:cxn modelId="{545D9030-F385-4E15-A850-B25577700730}" srcId="{71141A5C-339F-4B1A-BE14-27C3FC00ED0D}" destId="{1B46D908-AD80-49FD-AEF4-529A475F4D3F}" srcOrd="1" destOrd="0" parTransId="{6AC81E4A-59F9-450B-853B-B7A983313F07}" sibTransId="{8F3D08B2-C161-4A01-A305-33EBD2419D24}"/>
    <dgm:cxn modelId="{F3FC2CB9-1F65-4F43-B274-4FFC3356886F}" type="presOf" srcId="{8C69C91C-1C51-45B7-89FA-0964987F5417}" destId="{D6B56C0A-843D-43F9-BAAD-FFF1DA2F36BB}" srcOrd="0" destOrd="0" presId="urn:microsoft.com/office/officeart/2008/layout/LinedList"/>
    <dgm:cxn modelId="{89F616E3-5DA0-44A0-9A15-3EABDAFF13ED}" type="presOf" srcId="{C96CBC10-E566-42FB-BBA7-23D62A88F33C}" destId="{22491060-9990-4876-A007-1F7166AD5D52}" srcOrd="0" destOrd="0" presId="urn:microsoft.com/office/officeart/2008/layout/LinedList"/>
    <dgm:cxn modelId="{1C4ACCAB-A16F-4695-A6FC-B872D95F1280}" type="presParOf" srcId="{D6B56C0A-843D-43F9-BAAD-FFF1DA2F36BB}" destId="{C1D37BFE-7357-40B9-B3AD-3F50C7CA6445}" srcOrd="0" destOrd="0" presId="urn:microsoft.com/office/officeart/2008/layout/LinedList"/>
    <dgm:cxn modelId="{482BF125-2CAF-46C0-92E7-013E258EFB9A}" type="presParOf" srcId="{D6B56C0A-843D-43F9-BAAD-FFF1DA2F36BB}" destId="{799309D9-E4CA-47CC-8744-465C60812C9A}" srcOrd="1" destOrd="0" presId="urn:microsoft.com/office/officeart/2008/layout/LinedList"/>
    <dgm:cxn modelId="{F1E8DA9D-8AE7-4933-B441-BD0499A47853}" type="presParOf" srcId="{799309D9-E4CA-47CC-8744-465C60812C9A}" destId="{5220363B-8AF9-407D-97BA-001F5A3B918D}" srcOrd="0" destOrd="0" presId="urn:microsoft.com/office/officeart/2008/layout/LinedList"/>
    <dgm:cxn modelId="{C886FFEE-B4C6-4DB7-A21C-5BE167B30773}" type="presParOf" srcId="{799309D9-E4CA-47CC-8744-465C60812C9A}" destId="{639B94F5-F016-4CC4-84E6-8DABFD28B3EA}" srcOrd="1" destOrd="0" presId="urn:microsoft.com/office/officeart/2008/layout/LinedList"/>
    <dgm:cxn modelId="{5EEE539D-B69C-4AF0-B739-C279AE71F689}" type="presParOf" srcId="{639B94F5-F016-4CC4-84E6-8DABFD28B3EA}" destId="{AB07DB6D-5FFE-4F12-8253-4A034020B901}" srcOrd="0" destOrd="0" presId="urn:microsoft.com/office/officeart/2008/layout/LinedList"/>
    <dgm:cxn modelId="{3DB26CFD-1FF8-43A1-A8BF-1C2B098D6DD3}" type="presParOf" srcId="{639B94F5-F016-4CC4-84E6-8DABFD28B3EA}" destId="{D33BF548-FB7E-41F6-AB6C-B6AA599D86FF}" srcOrd="1" destOrd="0" presId="urn:microsoft.com/office/officeart/2008/layout/LinedList"/>
    <dgm:cxn modelId="{2F13901F-4502-477E-9041-15AFCA513677}" type="presParOf" srcId="{D33BF548-FB7E-41F6-AB6C-B6AA599D86FF}" destId="{D73C59F8-D6FB-4259-AC44-130CBC9D732B}" srcOrd="0" destOrd="0" presId="urn:microsoft.com/office/officeart/2008/layout/LinedList"/>
    <dgm:cxn modelId="{B2703FDA-8970-4190-B24D-59F1B2A864B8}" type="presParOf" srcId="{D33BF548-FB7E-41F6-AB6C-B6AA599D86FF}" destId="{7145D187-BD0B-4515-AD2D-EC4E4A0BDCC7}" srcOrd="1" destOrd="0" presId="urn:microsoft.com/office/officeart/2008/layout/LinedList"/>
    <dgm:cxn modelId="{5F8DA40C-BFD8-45BF-A9F1-E5A8445E368A}" type="presParOf" srcId="{D33BF548-FB7E-41F6-AB6C-B6AA599D86FF}" destId="{1638D76E-F1F3-437D-9563-4AC2EFA7A44F}" srcOrd="2" destOrd="0" presId="urn:microsoft.com/office/officeart/2008/layout/LinedList"/>
    <dgm:cxn modelId="{3933C0EF-5E56-41A6-90BA-F12398A5FE39}" type="presParOf" srcId="{639B94F5-F016-4CC4-84E6-8DABFD28B3EA}" destId="{083E7F9C-57D8-4169-98D8-EFCBA8542975}" srcOrd="2" destOrd="0" presId="urn:microsoft.com/office/officeart/2008/layout/LinedList"/>
    <dgm:cxn modelId="{80C570EE-0618-4D63-9AC9-A038082BC9CA}" type="presParOf" srcId="{639B94F5-F016-4CC4-84E6-8DABFD28B3EA}" destId="{D769E1BE-DDC1-47CE-B4FD-91272186EC71}" srcOrd="3" destOrd="0" presId="urn:microsoft.com/office/officeart/2008/layout/LinedList"/>
    <dgm:cxn modelId="{FD8B266C-92C4-40E8-A842-7AC6C168A0AB}" type="presParOf" srcId="{639B94F5-F016-4CC4-84E6-8DABFD28B3EA}" destId="{D62119FD-3985-4865-8EEA-CA2F64B039D2}" srcOrd="4" destOrd="0" presId="urn:microsoft.com/office/officeart/2008/layout/LinedList"/>
    <dgm:cxn modelId="{12964E39-6FBF-465D-9ADD-7E3B6D036344}" type="presParOf" srcId="{D62119FD-3985-4865-8EEA-CA2F64B039D2}" destId="{0B43BABC-991C-43FC-A4C4-B1817B3636C6}" srcOrd="0" destOrd="0" presId="urn:microsoft.com/office/officeart/2008/layout/LinedList"/>
    <dgm:cxn modelId="{597C4A15-3964-4FD9-B9D2-1093FE0D9308}" type="presParOf" srcId="{D62119FD-3985-4865-8EEA-CA2F64B039D2}" destId="{7B5A9204-FDCE-499A-A46B-EAE5EE553A6F}" srcOrd="1" destOrd="0" presId="urn:microsoft.com/office/officeart/2008/layout/LinedList"/>
    <dgm:cxn modelId="{512FB467-AC10-478C-8268-75CF44DA23F6}" type="presParOf" srcId="{D62119FD-3985-4865-8EEA-CA2F64B039D2}" destId="{FAF467B2-9E40-4807-892D-4642DAD5A5D0}" srcOrd="2" destOrd="0" presId="urn:microsoft.com/office/officeart/2008/layout/LinedList"/>
    <dgm:cxn modelId="{C2E40617-61EA-4F3F-8D1F-5D5DA3E2C83F}" type="presParOf" srcId="{639B94F5-F016-4CC4-84E6-8DABFD28B3EA}" destId="{D9F477D6-B879-4D2D-AB73-EADA1E402D91}" srcOrd="5" destOrd="0" presId="urn:microsoft.com/office/officeart/2008/layout/LinedList"/>
    <dgm:cxn modelId="{13E81F8D-6C82-4C35-A7B4-5592F38D23D9}" type="presParOf" srcId="{639B94F5-F016-4CC4-84E6-8DABFD28B3EA}" destId="{EB1A4487-6833-4E49-9505-9A406599B8AF}" srcOrd="6" destOrd="0" presId="urn:microsoft.com/office/officeart/2008/layout/LinedList"/>
    <dgm:cxn modelId="{E0223EB6-1F86-4EDE-BD1F-DDC120AC51F2}" type="presParOf" srcId="{639B94F5-F016-4CC4-84E6-8DABFD28B3EA}" destId="{91FCAB88-AB93-4298-81B1-1AA57931CFE1}" srcOrd="7" destOrd="0" presId="urn:microsoft.com/office/officeart/2008/layout/LinedList"/>
    <dgm:cxn modelId="{F4E79C66-6533-4DF8-8735-B0410F574E6D}" type="presParOf" srcId="{91FCAB88-AB93-4298-81B1-1AA57931CFE1}" destId="{E9BC4C7B-E920-42CC-90EC-5B5B1DD0C6E6}" srcOrd="0" destOrd="0" presId="urn:microsoft.com/office/officeart/2008/layout/LinedList"/>
    <dgm:cxn modelId="{912FFFBD-B271-4EAA-9B59-E42592530086}" type="presParOf" srcId="{91FCAB88-AB93-4298-81B1-1AA57931CFE1}" destId="{22491060-9990-4876-A007-1F7166AD5D52}" srcOrd="1" destOrd="0" presId="urn:microsoft.com/office/officeart/2008/layout/LinedList"/>
    <dgm:cxn modelId="{A23BB484-C9E9-4B20-B1CC-8AAFF8DFB1D7}" type="presParOf" srcId="{91FCAB88-AB93-4298-81B1-1AA57931CFE1}" destId="{AB78DA68-EAA7-468A-A229-64AA4F713188}" srcOrd="2" destOrd="0" presId="urn:microsoft.com/office/officeart/2008/layout/LinedList"/>
    <dgm:cxn modelId="{3ADF13FA-6F46-47DF-BA23-CEAF8060D791}" type="presParOf" srcId="{639B94F5-F016-4CC4-84E6-8DABFD28B3EA}" destId="{4A62AC8C-168F-42F1-8017-DD176D214C8E}" srcOrd="8" destOrd="0" presId="urn:microsoft.com/office/officeart/2008/layout/LinedList"/>
    <dgm:cxn modelId="{C819C388-C96F-4EE1-9DC2-2397C7021919}" type="presParOf" srcId="{639B94F5-F016-4CC4-84E6-8DABFD28B3EA}" destId="{DEFFB0CE-54E7-4BD8-B447-D64D868824F5}"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0E742A-97A0-49B5-9ADA-7C75B6404D59}"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zh-CN" altLang="en-US"/>
        </a:p>
      </dgm:t>
    </dgm:pt>
    <dgm:pt modelId="{3F1678B5-6817-4D17-9710-8CD9098C8188}">
      <dgm:prSet phldrT="[文本]" custT="1"/>
      <dgm:spPr/>
      <dgm:t>
        <a:bodyPr/>
        <a:lstStyle/>
        <a:p>
          <a:r>
            <a:rPr lang="zh-CN" altLang="en-US" sz="4000" dirty="0" smtClean="0"/>
            <a:t>重庆</a:t>
          </a:r>
          <a:endParaRPr lang="zh-CN" altLang="en-US" sz="4000" dirty="0"/>
        </a:p>
      </dgm:t>
    </dgm:pt>
    <dgm:pt modelId="{A3F97115-8095-48B1-B084-06F6FDFFD83A}" type="parTrans" cxnId="{E2DD5B69-E47B-458A-84F3-E84A5779D393}">
      <dgm:prSet/>
      <dgm:spPr/>
      <dgm:t>
        <a:bodyPr/>
        <a:lstStyle/>
        <a:p>
          <a:endParaRPr lang="zh-CN" altLang="en-US"/>
        </a:p>
      </dgm:t>
    </dgm:pt>
    <dgm:pt modelId="{D02F06EF-B545-4691-B934-C9A1B8039236}" type="sibTrans" cxnId="{E2DD5B69-E47B-458A-84F3-E84A5779D393}">
      <dgm:prSet/>
      <dgm:spPr/>
      <dgm:t>
        <a:bodyPr/>
        <a:lstStyle/>
        <a:p>
          <a:endParaRPr lang="zh-CN" altLang="en-US"/>
        </a:p>
      </dgm:t>
    </dgm:pt>
    <dgm:pt modelId="{9494E7FA-AD43-4598-926B-1395CE97C2C9}">
      <dgm:prSet phldrT="[文本]" custT="1"/>
      <dgm:spPr/>
      <dgm:t>
        <a:bodyPr/>
        <a:lstStyle/>
        <a:p>
          <a:r>
            <a:rPr lang="zh-CN" altLang="en-US" sz="1800" dirty="0" smtClean="0">
              <a:latin typeface="华文隶书" panose="02010800040101010101" pitchFamily="2" charset="-122"/>
              <a:ea typeface="华文隶书" panose="02010800040101010101" pitchFamily="2" charset="-122"/>
            </a:rPr>
            <a:t>安全生产标准化达标推进工作已常态化，纳入企业日常监管内容。</a:t>
          </a:r>
          <a:endParaRPr lang="zh-CN" altLang="en-US" sz="1800" dirty="0">
            <a:latin typeface="华文隶书" panose="02010800040101010101" pitchFamily="2" charset="-122"/>
            <a:ea typeface="华文隶书" panose="02010800040101010101" pitchFamily="2" charset="-122"/>
          </a:endParaRPr>
        </a:p>
      </dgm:t>
    </dgm:pt>
    <dgm:pt modelId="{8FCCBE37-C4EF-48E2-95D7-58C96A48A1D5}" type="parTrans" cxnId="{D96CB3FD-6BA0-438F-BE40-08495285C1C5}">
      <dgm:prSet/>
      <dgm:spPr/>
      <dgm:t>
        <a:bodyPr/>
        <a:lstStyle/>
        <a:p>
          <a:endParaRPr lang="zh-CN" altLang="en-US"/>
        </a:p>
      </dgm:t>
    </dgm:pt>
    <dgm:pt modelId="{891BFFEC-A4B6-4AA2-A909-E95D501B0FFA}" type="sibTrans" cxnId="{D96CB3FD-6BA0-438F-BE40-08495285C1C5}">
      <dgm:prSet/>
      <dgm:spPr/>
      <dgm:t>
        <a:bodyPr/>
        <a:lstStyle/>
        <a:p>
          <a:endParaRPr lang="zh-CN" altLang="en-US"/>
        </a:p>
      </dgm:t>
    </dgm:pt>
    <dgm:pt modelId="{0A71C78A-E4F6-42D9-B45A-9E1421BFEEEC}">
      <dgm:prSet phldrT="[文本]" custT="1"/>
      <dgm:spPr/>
      <dgm:t>
        <a:bodyPr/>
        <a:lstStyle/>
        <a:p>
          <a:r>
            <a:rPr lang="zh-CN" altLang="en-US" sz="1800" dirty="0" smtClean="0">
              <a:latin typeface="华文隶书" panose="02010800040101010101" pitchFamily="2" charset="-122"/>
              <a:ea typeface="华文隶书" panose="02010800040101010101" pitchFamily="2" charset="-122"/>
            </a:rPr>
            <a:t>道路旅客运输和道路危险货物运输企业强制达标，并已全部完成达标。</a:t>
          </a:r>
          <a:endParaRPr lang="zh-CN" altLang="en-US" sz="1800" dirty="0">
            <a:latin typeface="华文隶书" panose="02010800040101010101" pitchFamily="2" charset="-122"/>
            <a:ea typeface="华文隶书" panose="02010800040101010101" pitchFamily="2" charset="-122"/>
          </a:endParaRPr>
        </a:p>
      </dgm:t>
    </dgm:pt>
    <dgm:pt modelId="{D918F8D7-B3BB-4214-857A-687D43E23B32}" type="parTrans" cxnId="{B1E01E95-3602-4B9E-90F2-4750630A6BFA}">
      <dgm:prSet/>
      <dgm:spPr/>
      <dgm:t>
        <a:bodyPr/>
        <a:lstStyle/>
        <a:p>
          <a:endParaRPr lang="zh-CN" altLang="en-US"/>
        </a:p>
      </dgm:t>
    </dgm:pt>
    <dgm:pt modelId="{E19DF2E1-1BAB-4E3B-A02F-C3EEB48BFF3D}" type="sibTrans" cxnId="{B1E01E95-3602-4B9E-90F2-4750630A6BFA}">
      <dgm:prSet/>
      <dgm:spPr/>
      <dgm:t>
        <a:bodyPr/>
        <a:lstStyle/>
        <a:p>
          <a:endParaRPr lang="zh-CN" altLang="en-US"/>
        </a:p>
      </dgm:t>
    </dgm:pt>
    <dgm:pt modelId="{E07DE805-C94F-436B-9434-066F80E56CF8}">
      <dgm:prSet phldrT="[文本]" custT="1"/>
      <dgm:spPr/>
      <dgm:t>
        <a:bodyPr/>
        <a:lstStyle/>
        <a:p>
          <a:r>
            <a:rPr lang="zh-CN" altLang="en-US" smtClean="0"/>
            <a:t>青海</a:t>
          </a:r>
          <a:endParaRPr lang="zh-CN" altLang="en-US" dirty="0"/>
        </a:p>
      </dgm:t>
    </dgm:pt>
    <dgm:pt modelId="{E939D335-2772-4579-8A82-66541AFEE20C}" type="parTrans" cxnId="{E3E89EF2-C1FE-48AE-8699-525F00CDE8EA}">
      <dgm:prSet/>
      <dgm:spPr/>
      <dgm:t>
        <a:bodyPr/>
        <a:lstStyle/>
        <a:p>
          <a:endParaRPr lang="zh-CN" altLang="en-US"/>
        </a:p>
      </dgm:t>
    </dgm:pt>
    <dgm:pt modelId="{00AF1AE3-63BC-4368-96AE-18D2F7DCFB40}" type="sibTrans" cxnId="{E3E89EF2-C1FE-48AE-8699-525F00CDE8EA}">
      <dgm:prSet/>
      <dgm:spPr/>
      <dgm:t>
        <a:bodyPr/>
        <a:lstStyle/>
        <a:p>
          <a:endParaRPr lang="zh-CN" altLang="en-US"/>
        </a:p>
      </dgm:t>
    </dgm:pt>
    <dgm:pt modelId="{3EEBBA90-D007-4C64-B3BB-4C2D37F02755}">
      <dgm:prSet phldrT="[文本]" custT="1"/>
      <dgm:spPr/>
      <dgm:t>
        <a:bodyPr/>
        <a:lstStyle/>
        <a:p>
          <a:r>
            <a:rPr lang="zh-CN" sz="1800" dirty="0" smtClean="0">
              <a:latin typeface="华文隶书" panose="02010800040101010101" pitchFamily="2" charset="-122"/>
              <a:ea typeface="华文隶书" panose="02010800040101010101" pitchFamily="2" charset="-122"/>
            </a:rPr>
            <a:t>《关于进一步加强交通运输企业安全生产标准化建设评价管理的通知》（青交安委【</a:t>
          </a:r>
          <a:r>
            <a:rPr lang="en-US" sz="1800" dirty="0" smtClean="0">
              <a:latin typeface="华文隶书" panose="02010800040101010101" pitchFamily="2" charset="-122"/>
              <a:ea typeface="华文隶书" panose="02010800040101010101" pitchFamily="2" charset="-122"/>
            </a:rPr>
            <a:t>2019</a:t>
          </a:r>
          <a:r>
            <a:rPr lang="zh-CN" sz="1800" dirty="0" smtClean="0">
              <a:latin typeface="华文隶书" panose="02010800040101010101" pitchFamily="2" charset="-122"/>
              <a:ea typeface="华文隶书" panose="02010800040101010101" pitchFamily="2" charset="-122"/>
            </a:rPr>
            <a:t>】</a:t>
          </a:r>
          <a:r>
            <a:rPr lang="en-US" sz="1800" dirty="0" smtClean="0">
              <a:latin typeface="华文隶书" panose="02010800040101010101" pitchFamily="2" charset="-122"/>
              <a:ea typeface="华文隶书" panose="02010800040101010101" pitchFamily="2" charset="-122"/>
            </a:rPr>
            <a:t>2</a:t>
          </a:r>
          <a:r>
            <a:rPr lang="zh-CN" sz="1800" dirty="0" smtClean="0">
              <a:latin typeface="华文隶书" panose="02010800040101010101" pitchFamily="2" charset="-122"/>
              <a:ea typeface="华文隶书" panose="02010800040101010101" pitchFamily="2" charset="-122"/>
            </a:rPr>
            <a:t>号）</a:t>
          </a:r>
          <a:endParaRPr lang="zh-CN" altLang="en-US" sz="1800" dirty="0">
            <a:latin typeface="华文隶书" panose="02010800040101010101" pitchFamily="2" charset="-122"/>
            <a:ea typeface="华文隶书" panose="02010800040101010101" pitchFamily="2" charset="-122"/>
          </a:endParaRPr>
        </a:p>
      </dgm:t>
    </dgm:pt>
    <dgm:pt modelId="{63591BAE-6EDE-4D35-9938-14D574662DF8}" type="parTrans" cxnId="{D11314DE-F608-4038-8286-5F9608B9BC02}">
      <dgm:prSet/>
      <dgm:spPr/>
      <dgm:t>
        <a:bodyPr/>
        <a:lstStyle/>
        <a:p>
          <a:endParaRPr lang="zh-CN" altLang="en-US"/>
        </a:p>
      </dgm:t>
    </dgm:pt>
    <dgm:pt modelId="{4465B28A-E154-4BA6-A454-C76679C09F41}" type="sibTrans" cxnId="{D11314DE-F608-4038-8286-5F9608B9BC02}">
      <dgm:prSet/>
      <dgm:spPr/>
      <dgm:t>
        <a:bodyPr/>
        <a:lstStyle/>
        <a:p>
          <a:endParaRPr lang="zh-CN" altLang="en-US"/>
        </a:p>
      </dgm:t>
    </dgm:pt>
    <dgm:pt modelId="{A3D39919-D471-4386-9543-126CC802A3B3}" type="pres">
      <dgm:prSet presAssocID="{880E742A-97A0-49B5-9ADA-7C75B6404D59}" presName="Name0" presStyleCnt="0">
        <dgm:presLayoutVars>
          <dgm:dir/>
          <dgm:animLvl val="lvl"/>
          <dgm:resizeHandles val="exact"/>
        </dgm:presLayoutVars>
      </dgm:prSet>
      <dgm:spPr/>
      <dgm:t>
        <a:bodyPr/>
        <a:lstStyle/>
        <a:p>
          <a:endParaRPr lang="zh-CN" altLang="en-US"/>
        </a:p>
      </dgm:t>
    </dgm:pt>
    <dgm:pt modelId="{9E4ADF41-D4B1-4F9A-8E6C-7CA887405C34}" type="pres">
      <dgm:prSet presAssocID="{3F1678B5-6817-4D17-9710-8CD9098C8188}" presName="linNode" presStyleCnt="0"/>
      <dgm:spPr/>
    </dgm:pt>
    <dgm:pt modelId="{D3DE9E5A-BB8B-4392-BB4A-CDE235CD605C}" type="pres">
      <dgm:prSet presAssocID="{3F1678B5-6817-4D17-9710-8CD9098C8188}" presName="parentText" presStyleLbl="node1" presStyleIdx="0" presStyleCnt="2" custScaleX="57055">
        <dgm:presLayoutVars>
          <dgm:chMax val="1"/>
          <dgm:bulletEnabled val="1"/>
        </dgm:presLayoutVars>
      </dgm:prSet>
      <dgm:spPr/>
      <dgm:t>
        <a:bodyPr/>
        <a:lstStyle/>
        <a:p>
          <a:endParaRPr lang="zh-CN" altLang="en-US"/>
        </a:p>
      </dgm:t>
    </dgm:pt>
    <dgm:pt modelId="{1A872DB9-5F91-4DFA-B6B9-4CA86D713C0E}" type="pres">
      <dgm:prSet presAssocID="{3F1678B5-6817-4D17-9710-8CD9098C8188}" presName="descendantText" presStyleLbl="alignAccFollowNode1" presStyleIdx="0" presStyleCnt="2" custScaleX="116629" custScaleY="114848">
        <dgm:presLayoutVars>
          <dgm:bulletEnabled val="1"/>
        </dgm:presLayoutVars>
      </dgm:prSet>
      <dgm:spPr/>
      <dgm:t>
        <a:bodyPr/>
        <a:lstStyle/>
        <a:p>
          <a:endParaRPr lang="zh-CN" altLang="en-US"/>
        </a:p>
      </dgm:t>
    </dgm:pt>
    <dgm:pt modelId="{16C67650-73CB-4826-A5FE-477296AA77EE}" type="pres">
      <dgm:prSet presAssocID="{D02F06EF-B545-4691-B934-C9A1B8039236}" presName="sp" presStyleCnt="0"/>
      <dgm:spPr/>
    </dgm:pt>
    <dgm:pt modelId="{E97D4BC2-BC80-45FE-96F4-49C689C76A84}" type="pres">
      <dgm:prSet presAssocID="{E07DE805-C94F-436B-9434-066F80E56CF8}" presName="linNode" presStyleCnt="0"/>
      <dgm:spPr/>
    </dgm:pt>
    <dgm:pt modelId="{4112312D-C201-4986-B5B0-81BD0E93FB10}" type="pres">
      <dgm:prSet presAssocID="{E07DE805-C94F-436B-9434-066F80E56CF8}" presName="parentText" presStyleLbl="node1" presStyleIdx="1" presStyleCnt="2" custScaleX="57055">
        <dgm:presLayoutVars>
          <dgm:chMax val="1"/>
          <dgm:bulletEnabled val="1"/>
        </dgm:presLayoutVars>
      </dgm:prSet>
      <dgm:spPr/>
      <dgm:t>
        <a:bodyPr/>
        <a:lstStyle/>
        <a:p>
          <a:endParaRPr lang="zh-CN" altLang="en-US"/>
        </a:p>
      </dgm:t>
    </dgm:pt>
    <dgm:pt modelId="{D709910C-490B-47B7-9280-AADD373D3C04}" type="pres">
      <dgm:prSet presAssocID="{E07DE805-C94F-436B-9434-066F80E56CF8}" presName="descendantText" presStyleLbl="alignAccFollowNode1" presStyleIdx="1" presStyleCnt="2" custScaleX="118117" custScaleY="116659">
        <dgm:presLayoutVars>
          <dgm:bulletEnabled val="1"/>
        </dgm:presLayoutVars>
      </dgm:prSet>
      <dgm:spPr/>
      <dgm:t>
        <a:bodyPr/>
        <a:lstStyle/>
        <a:p>
          <a:endParaRPr lang="zh-CN" altLang="en-US"/>
        </a:p>
      </dgm:t>
    </dgm:pt>
  </dgm:ptLst>
  <dgm:cxnLst>
    <dgm:cxn modelId="{D11314DE-F608-4038-8286-5F9608B9BC02}" srcId="{E07DE805-C94F-436B-9434-066F80E56CF8}" destId="{3EEBBA90-D007-4C64-B3BB-4C2D37F02755}" srcOrd="0" destOrd="0" parTransId="{63591BAE-6EDE-4D35-9938-14D574662DF8}" sibTransId="{4465B28A-E154-4BA6-A454-C76679C09F41}"/>
    <dgm:cxn modelId="{D96CB3FD-6BA0-438F-BE40-08495285C1C5}" srcId="{3F1678B5-6817-4D17-9710-8CD9098C8188}" destId="{9494E7FA-AD43-4598-926B-1395CE97C2C9}" srcOrd="0" destOrd="0" parTransId="{8FCCBE37-C4EF-48E2-95D7-58C96A48A1D5}" sibTransId="{891BFFEC-A4B6-4AA2-A909-E95D501B0FFA}"/>
    <dgm:cxn modelId="{BA201C36-312A-49CC-8AD3-CCD76B8D3197}" type="presOf" srcId="{880E742A-97A0-49B5-9ADA-7C75B6404D59}" destId="{A3D39919-D471-4386-9543-126CC802A3B3}" srcOrd="0" destOrd="0" presId="urn:microsoft.com/office/officeart/2005/8/layout/vList5"/>
    <dgm:cxn modelId="{C61C47FE-7F47-4831-9B82-645F2CF46545}" type="presOf" srcId="{9494E7FA-AD43-4598-926B-1395CE97C2C9}" destId="{1A872DB9-5F91-4DFA-B6B9-4CA86D713C0E}" srcOrd="0" destOrd="0" presId="urn:microsoft.com/office/officeart/2005/8/layout/vList5"/>
    <dgm:cxn modelId="{814A93E8-E280-4022-8467-753BDB3FD22C}" type="presOf" srcId="{E07DE805-C94F-436B-9434-066F80E56CF8}" destId="{4112312D-C201-4986-B5B0-81BD0E93FB10}" srcOrd="0" destOrd="0" presId="urn:microsoft.com/office/officeart/2005/8/layout/vList5"/>
    <dgm:cxn modelId="{51CCA408-B125-4C6F-8D3B-4CA8891FA5BA}" type="presOf" srcId="{0A71C78A-E4F6-42D9-B45A-9E1421BFEEEC}" destId="{1A872DB9-5F91-4DFA-B6B9-4CA86D713C0E}" srcOrd="0" destOrd="1" presId="urn:microsoft.com/office/officeart/2005/8/layout/vList5"/>
    <dgm:cxn modelId="{A0C2AA36-49A1-49AF-A3EE-8369DA2DA9C7}" type="presOf" srcId="{3EEBBA90-D007-4C64-B3BB-4C2D37F02755}" destId="{D709910C-490B-47B7-9280-AADD373D3C04}" srcOrd="0" destOrd="0" presId="urn:microsoft.com/office/officeart/2005/8/layout/vList5"/>
    <dgm:cxn modelId="{E3E89EF2-C1FE-48AE-8699-525F00CDE8EA}" srcId="{880E742A-97A0-49B5-9ADA-7C75B6404D59}" destId="{E07DE805-C94F-436B-9434-066F80E56CF8}" srcOrd="1" destOrd="0" parTransId="{E939D335-2772-4579-8A82-66541AFEE20C}" sibTransId="{00AF1AE3-63BC-4368-96AE-18D2F7DCFB40}"/>
    <dgm:cxn modelId="{E2DD5B69-E47B-458A-84F3-E84A5779D393}" srcId="{880E742A-97A0-49B5-9ADA-7C75B6404D59}" destId="{3F1678B5-6817-4D17-9710-8CD9098C8188}" srcOrd="0" destOrd="0" parTransId="{A3F97115-8095-48B1-B084-06F6FDFFD83A}" sibTransId="{D02F06EF-B545-4691-B934-C9A1B8039236}"/>
    <dgm:cxn modelId="{C5849DC3-B79D-4B51-B92F-612AFA2910E9}" type="presOf" srcId="{3F1678B5-6817-4D17-9710-8CD9098C8188}" destId="{D3DE9E5A-BB8B-4392-BB4A-CDE235CD605C}" srcOrd="0" destOrd="0" presId="urn:microsoft.com/office/officeart/2005/8/layout/vList5"/>
    <dgm:cxn modelId="{B1E01E95-3602-4B9E-90F2-4750630A6BFA}" srcId="{3F1678B5-6817-4D17-9710-8CD9098C8188}" destId="{0A71C78A-E4F6-42D9-B45A-9E1421BFEEEC}" srcOrd="1" destOrd="0" parTransId="{D918F8D7-B3BB-4214-857A-687D43E23B32}" sibTransId="{E19DF2E1-1BAB-4E3B-A02F-C3EEB48BFF3D}"/>
    <dgm:cxn modelId="{9AC60BB4-67D6-49AC-998A-B044C637C00C}" type="presParOf" srcId="{A3D39919-D471-4386-9543-126CC802A3B3}" destId="{9E4ADF41-D4B1-4F9A-8E6C-7CA887405C34}" srcOrd="0" destOrd="0" presId="urn:microsoft.com/office/officeart/2005/8/layout/vList5"/>
    <dgm:cxn modelId="{46F8FA82-EB35-4970-BF2C-4122A40C848C}" type="presParOf" srcId="{9E4ADF41-D4B1-4F9A-8E6C-7CA887405C34}" destId="{D3DE9E5A-BB8B-4392-BB4A-CDE235CD605C}" srcOrd="0" destOrd="0" presId="urn:microsoft.com/office/officeart/2005/8/layout/vList5"/>
    <dgm:cxn modelId="{BCF3C2FB-4284-4141-9CA3-DB7D5CEC62A6}" type="presParOf" srcId="{9E4ADF41-D4B1-4F9A-8E6C-7CA887405C34}" destId="{1A872DB9-5F91-4DFA-B6B9-4CA86D713C0E}" srcOrd="1" destOrd="0" presId="urn:microsoft.com/office/officeart/2005/8/layout/vList5"/>
    <dgm:cxn modelId="{53E1B22A-881B-44BA-9671-C53A20219715}" type="presParOf" srcId="{A3D39919-D471-4386-9543-126CC802A3B3}" destId="{16C67650-73CB-4826-A5FE-477296AA77EE}" srcOrd="1" destOrd="0" presId="urn:microsoft.com/office/officeart/2005/8/layout/vList5"/>
    <dgm:cxn modelId="{F33B0021-2FF9-4938-A2D1-97C59C62A42B}" type="presParOf" srcId="{A3D39919-D471-4386-9543-126CC802A3B3}" destId="{E97D4BC2-BC80-45FE-96F4-49C689C76A84}" srcOrd="2" destOrd="0" presId="urn:microsoft.com/office/officeart/2005/8/layout/vList5"/>
    <dgm:cxn modelId="{7E545424-4099-4523-BE93-4B8498C8E87E}" type="presParOf" srcId="{E97D4BC2-BC80-45FE-96F4-49C689C76A84}" destId="{4112312D-C201-4986-B5B0-81BD0E93FB10}" srcOrd="0" destOrd="0" presId="urn:microsoft.com/office/officeart/2005/8/layout/vList5"/>
    <dgm:cxn modelId="{735F7547-C386-49FB-8564-3A5E95C26F38}" type="presParOf" srcId="{E97D4BC2-BC80-45FE-96F4-49C689C76A84}" destId="{D709910C-490B-47B7-9280-AADD373D3C0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E2D8BD-A20B-408C-9AB8-E66FA0F903AD}"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zh-CN" altLang="en-US"/>
        </a:p>
      </dgm:t>
    </dgm:pt>
    <dgm:pt modelId="{300941EE-D4D0-491D-9DFA-D2FD410FF2EE}">
      <dgm:prSet phldrT="[文本]" custT="1"/>
      <dgm:spPr/>
      <dgm:t>
        <a:bodyPr/>
        <a:lstStyle/>
        <a:p>
          <a:r>
            <a:rPr lang="zh-CN" altLang="en-US" sz="2800" dirty="0" smtClean="0">
              <a:latin typeface="华文行楷" panose="02010800040101010101" pitchFamily="2" charset="-122"/>
              <a:ea typeface="华文行楷" panose="02010800040101010101" pitchFamily="2" charset="-122"/>
            </a:rPr>
            <a:t>落实</a:t>
          </a:r>
          <a:r>
            <a:rPr lang="zh-CN" sz="2800" dirty="0" smtClean="0">
              <a:latin typeface="华文行楷" panose="02010800040101010101" pitchFamily="2" charset="-122"/>
              <a:ea typeface="华文行楷" panose="02010800040101010101" pitchFamily="2" charset="-122"/>
            </a:rPr>
            <a:t>《中共中央办公厅 国务院办公厅关于印发</a:t>
          </a:r>
          <a:r>
            <a:rPr lang="en-US" sz="2800" dirty="0" smtClean="0">
              <a:latin typeface="华文行楷" panose="02010800040101010101" pitchFamily="2" charset="-122"/>
              <a:ea typeface="华文行楷" panose="02010800040101010101" pitchFamily="2" charset="-122"/>
            </a:rPr>
            <a:t>&lt;2019</a:t>
          </a:r>
          <a:r>
            <a:rPr lang="zh-CN" sz="2800" dirty="0" smtClean="0">
              <a:latin typeface="华文行楷" panose="02010800040101010101" pitchFamily="2" charset="-122"/>
              <a:ea typeface="华文行楷" panose="02010800040101010101" pitchFamily="2" charset="-122"/>
            </a:rPr>
            <a:t>年中央和国家机关督查检查考核计划</a:t>
          </a:r>
          <a:r>
            <a:rPr lang="en-US" sz="2800" dirty="0" smtClean="0">
              <a:latin typeface="华文行楷" panose="02010800040101010101" pitchFamily="2" charset="-122"/>
              <a:ea typeface="华文行楷" panose="02010800040101010101" pitchFamily="2" charset="-122"/>
            </a:rPr>
            <a:t>&gt;</a:t>
          </a:r>
          <a:r>
            <a:rPr lang="zh-CN" sz="2800" dirty="0" smtClean="0">
              <a:latin typeface="华文行楷" panose="02010800040101010101" pitchFamily="2" charset="-122"/>
              <a:ea typeface="华文行楷" panose="02010800040101010101" pitchFamily="2" charset="-122"/>
            </a:rPr>
            <a:t>的通知》</a:t>
          </a:r>
          <a:r>
            <a:rPr lang="zh-CN" altLang="en-US" sz="2800" dirty="0" smtClean="0">
              <a:latin typeface="华文行楷" panose="02010800040101010101" pitchFamily="2" charset="-122"/>
              <a:ea typeface="华文行楷" panose="02010800040101010101" pitchFamily="2" charset="-122"/>
            </a:rPr>
            <a:t>的</a:t>
          </a:r>
          <a:r>
            <a:rPr lang="zh-CN" sz="2800" dirty="0" smtClean="0">
              <a:latin typeface="华文行楷" panose="02010800040101010101" pitchFamily="2" charset="-122"/>
              <a:ea typeface="华文行楷" panose="02010800040101010101" pitchFamily="2" charset="-122"/>
            </a:rPr>
            <a:t>要求</a:t>
          </a:r>
          <a:r>
            <a:rPr lang="zh-CN" altLang="en-US" sz="2800" dirty="0" smtClean="0">
              <a:latin typeface="华文行楷" panose="02010800040101010101" pitchFamily="2" charset="-122"/>
              <a:ea typeface="华文行楷" panose="02010800040101010101" pitchFamily="2" charset="-122"/>
            </a:rPr>
            <a:t>。</a:t>
          </a:r>
          <a:endParaRPr lang="zh-CN" altLang="en-US" sz="2800" dirty="0"/>
        </a:p>
      </dgm:t>
    </dgm:pt>
    <dgm:pt modelId="{731507A9-9BF1-428B-96DA-C0D7A0B608D5}" type="parTrans" cxnId="{C2AE054D-14D6-4C9C-8EF9-7A4A0E6448BF}">
      <dgm:prSet/>
      <dgm:spPr/>
      <dgm:t>
        <a:bodyPr/>
        <a:lstStyle/>
        <a:p>
          <a:endParaRPr lang="zh-CN" altLang="en-US"/>
        </a:p>
      </dgm:t>
    </dgm:pt>
    <dgm:pt modelId="{CE6DCEFC-8060-41CC-99A4-34371C9E9D53}" type="sibTrans" cxnId="{C2AE054D-14D6-4C9C-8EF9-7A4A0E6448BF}">
      <dgm:prSet/>
      <dgm:spPr/>
      <dgm:t>
        <a:bodyPr/>
        <a:lstStyle/>
        <a:p>
          <a:endParaRPr lang="zh-CN" altLang="en-US"/>
        </a:p>
      </dgm:t>
    </dgm:pt>
    <dgm:pt modelId="{C62494C0-228E-4058-80D0-4747E98A5FF6}">
      <dgm:prSet phldrT="[文本]" custT="1"/>
      <dgm:spPr/>
      <dgm:t>
        <a:bodyPr/>
        <a:lstStyle/>
        <a:p>
          <a:r>
            <a:rPr lang="zh-CN" altLang="en-US" sz="2800" dirty="0" smtClean="0">
              <a:latin typeface="华文行楷" panose="02010800040101010101" pitchFamily="2" charset="-122"/>
              <a:ea typeface="华文行楷" panose="02010800040101010101" pitchFamily="2" charset="-122"/>
            </a:rPr>
            <a:t>落实</a:t>
          </a:r>
          <a:r>
            <a:rPr lang="zh-CN" sz="2800" dirty="0" smtClean="0">
              <a:latin typeface="华文行楷" panose="02010800040101010101" pitchFamily="2" charset="-122"/>
              <a:ea typeface="华文行楷" panose="02010800040101010101" pitchFamily="2" charset="-122"/>
            </a:rPr>
            <a:t>交通运输部安委会《</a:t>
          </a:r>
          <a:r>
            <a:rPr lang="en-US" sz="2800" dirty="0" smtClean="0">
              <a:latin typeface="华文行楷" panose="02010800040101010101" pitchFamily="2" charset="-122"/>
              <a:ea typeface="华文行楷" panose="02010800040101010101" pitchFamily="2" charset="-122"/>
            </a:rPr>
            <a:t>2019</a:t>
          </a:r>
          <a:r>
            <a:rPr lang="zh-CN" sz="2800" dirty="0" smtClean="0">
              <a:latin typeface="华文行楷" panose="02010800040101010101" pitchFamily="2" charset="-122"/>
              <a:ea typeface="华文行楷" panose="02010800040101010101" pitchFamily="2" charset="-122"/>
            </a:rPr>
            <a:t>年交通运输部安全生产检查计划</a:t>
          </a:r>
          <a:r>
            <a:rPr lang="en-US" altLang="zh-CN" sz="2800" dirty="0" smtClean="0">
              <a:latin typeface="华文行楷" panose="02010800040101010101" pitchFamily="2" charset="-122"/>
              <a:ea typeface="华文行楷" panose="02010800040101010101" pitchFamily="2" charset="-122"/>
            </a:rPr>
            <a:t>》</a:t>
          </a:r>
          <a:r>
            <a:rPr lang="zh-CN" altLang="en-US" sz="2800" dirty="0" smtClean="0">
              <a:latin typeface="华文行楷" panose="02010800040101010101" pitchFamily="2" charset="-122"/>
              <a:ea typeface="华文行楷" panose="02010800040101010101" pitchFamily="2" charset="-122"/>
            </a:rPr>
            <a:t>。</a:t>
          </a:r>
          <a:r>
            <a:rPr lang="zh-CN" sz="500" dirty="0" smtClean="0">
              <a:latin typeface="华文行楷" panose="02010800040101010101" pitchFamily="2" charset="-122"/>
              <a:ea typeface="华文行楷" panose="02010800040101010101" pitchFamily="2" charset="-122"/>
            </a:rPr>
            <a:t>》</a:t>
          </a:r>
          <a:endParaRPr lang="zh-CN" altLang="en-US" sz="500" dirty="0"/>
        </a:p>
      </dgm:t>
    </dgm:pt>
    <dgm:pt modelId="{983EACE8-F7F7-4899-8B8B-31190A05ABDF}" type="parTrans" cxnId="{E86C05FF-7C8D-4126-A785-F915F0CA2D2A}">
      <dgm:prSet/>
      <dgm:spPr/>
      <dgm:t>
        <a:bodyPr/>
        <a:lstStyle/>
        <a:p>
          <a:endParaRPr lang="zh-CN" altLang="en-US"/>
        </a:p>
      </dgm:t>
    </dgm:pt>
    <dgm:pt modelId="{60523648-AAE8-4D8D-9A73-780DE9223EA3}" type="sibTrans" cxnId="{E86C05FF-7C8D-4126-A785-F915F0CA2D2A}">
      <dgm:prSet/>
      <dgm:spPr/>
      <dgm:t>
        <a:bodyPr/>
        <a:lstStyle/>
        <a:p>
          <a:endParaRPr lang="zh-CN" altLang="en-US"/>
        </a:p>
      </dgm:t>
    </dgm:pt>
    <dgm:pt modelId="{883C64A3-5360-484C-B944-FA816B0DD4A3}" type="pres">
      <dgm:prSet presAssocID="{EFE2D8BD-A20B-408C-9AB8-E66FA0F903AD}" presName="linear" presStyleCnt="0">
        <dgm:presLayoutVars>
          <dgm:animLvl val="lvl"/>
          <dgm:resizeHandles val="exact"/>
        </dgm:presLayoutVars>
      </dgm:prSet>
      <dgm:spPr/>
      <dgm:t>
        <a:bodyPr/>
        <a:lstStyle/>
        <a:p>
          <a:endParaRPr lang="zh-CN" altLang="en-US"/>
        </a:p>
      </dgm:t>
    </dgm:pt>
    <dgm:pt modelId="{D5390D99-96AB-4CC9-924A-D5BBC4E96226}" type="pres">
      <dgm:prSet presAssocID="{300941EE-D4D0-491D-9DFA-D2FD410FF2EE}" presName="parentText" presStyleLbl="node1" presStyleIdx="0" presStyleCnt="2" custLinFactNeighborX="709" custLinFactNeighborY="-1730">
        <dgm:presLayoutVars>
          <dgm:chMax val="0"/>
          <dgm:bulletEnabled val="1"/>
        </dgm:presLayoutVars>
      </dgm:prSet>
      <dgm:spPr/>
      <dgm:t>
        <a:bodyPr/>
        <a:lstStyle/>
        <a:p>
          <a:endParaRPr lang="zh-CN" altLang="en-US"/>
        </a:p>
      </dgm:t>
    </dgm:pt>
    <dgm:pt modelId="{0BE145EB-98C9-4DD3-85BF-9BFB18604DFB}" type="pres">
      <dgm:prSet presAssocID="{CE6DCEFC-8060-41CC-99A4-34371C9E9D53}" presName="spacer" presStyleCnt="0"/>
      <dgm:spPr/>
    </dgm:pt>
    <dgm:pt modelId="{0B689984-3912-4085-B2EC-E267917197D9}" type="pres">
      <dgm:prSet presAssocID="{C62494C0-228E-4058-80D0-4747E98A5FF6}" presName="parentText" presStyleLbl="node1" presStyleIdx="1" presStyleCnt="2">
        <dgm:presLayoutVars>
          <dgm:chMax val="0"/>
          <dgm:bulletEnabled val="1"/>
        </dgm:presLayoutVars>
      </dgm:prSet>
      <dgm:spPr/>
      <dgm:t>
        <a:bodyPr/>
        <a:lstStyle/>
        <a:p>
          <a:endParaRPr lang="zh-CN" altLang="en-US"/>
        </a:p>
      </dgm:t>
    </dgm:pt>
  </dgm:ptLst>
  <dgm:cxnLst>
    <dgm:cxn modelId="{E86C05FF-7C8D-4126-A785-F915F0CA2D2A}" srcId="{EFE2D8BD-A20B-408C-9AB8-E66FA0F903AD}" destId="{C62494C0-228E-4058-80D0-4747E98A5FF6}" srcOrd="1" destOrd="0" parTransId="{983EACE8-F7F7-4899-8B8B-31190A05ABDF}" sibTransId="{60523648-AAE8-4D8D-9A73-780DE9223EA3}"/>
    <dgm:cxn modelId="{C2AE054D-14D6-4C9C-8EF9-7A4A0E6448BF}" srcId="{EFE2D8BD-A20B-408C-9AB8-E66FA0F903AD}" destId="{300941EE-D4D0-491D-9DFA-D2FD410FF2EE}" srcOrd="0" destOrd="0" parTransId="{731507A9-9BF1-428B-96DA-C0D7A0B608D5}" sibTransId="{CE6DCEFC-8060-41CC-99A4-34371C9E9D53}"/>
    <dgm:cxn modelId="{D9535799-BB38-4A88-A652-914B5A9BA83C}" type="presOf" srcId="{C62494C0-228E-4058-80D0-4747E98A5FF6}" destId="{0B689984-3912-4085-B2EC-E267917197D9}" srcOrd="0" destOrd="0" presId="urn:microsoft.com/office/officeart/2005/8/layout/vList2"/>
    <dgm:cxn modelId="{AC230F35-C591-46EB-9582-4EEF35FB6E97}" type="presOf" srcId="{EFE2D8BD-A20B-408C-9AB8-E66FA0F903AD}" destId="{883C64A3-5360-484C-B944-FA816B0DD4A3}" srcOrd="0" destOrd="0" presId="urn:microsoft.com/office/officeart/2005/8/layout/vList2"/>
    <dgm:cxn modelId="{FB240545-5F9B-406B-90FC-2FF1F580FB76}" type="presOf" srcId="{300941EE-D4D0-491D-9DFA-D2FD410FF2EE}" destId="{D5390D99-96AB-4CC9-924A-D5BBC4E96226}" srcOrd="0" destOrd="0" presId="urn:microsoft.com/office/officeart/2005/8/layout/vList2"/>
    <dgm:cxn modelId="{88F22C23-9E6A-41BD-9E65-1DC14280F7D9}" type="presParOf" srcId="{883C64A3-5360-484C-B944-FA816B0DD4A3}" destId="{D5390D99-96AB-4CC9-924A-D5BBC4E96226}" srcOrd="0" destOrd="0" presId="urn:microsoft.com/office/officeart/2005/8/layout/vList2"/>
    <dgm:cxn modelId="{FC10BB0A-8762-4D91-9C30-4421B2D9DE0D}" type="presParOf" srcId="{883C64A3-5360-484C-B944-FA816B0DD4A3}" destId="{0BE145EB-98C9-4DD3-85BF-9BFB18604DFB}" srcOrd="1" destOrd="0" presId="urn:microsoft.com/office/officeart/2005/8/layout/vList2"/>
    <dgm:cxn modelId="{72E2A516-221F-492A-8753-98C93CF6D6EC}" type="presParOf" srcId="{883C64A3-5360-484C-B944-FA816B0DD4A3}" destId="{0B689984-3912-4085-B2EC-E267917197D9}"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992FBF-1D1A-41B2-83FB-8CD33ED6E38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zh-CN" altLang="en-US"/>
        </a:p>
      </dgm:t>
    </dgm:pt>
    <dgm:pt modelId="{6F31D686-CD3F-4145-9124-B332361ABB0D}">
      <dgm:prSet phldrT="[文本]" custT="1"/>
      <dgm:spPr/>
      <dgm:t>
        <a:bodyPr/>
        <a:lstStyle/>
        <a:p>
          <a:r>
            <a:rPr lang="zh-CN" sz="2200" dirty="0" smtClean="0">
              <a:latin typeface="华文隶书" panose="02010800040101010101" pitchFamily="2" charset="-122"/>
              <a:ea typeface="华文隶书" panose="02010800040101010101" pitchFamily="2" charset="-122"/>
            </a:rPr>
            <a:t>《交通运输部安委办关于开展交通运输企业安全生产评价工作的通知》</a:t>
          </a:r>
          <a:r>
            <a:rPr lang="zh-CN" altLang="en-US" sz="2200" dirty="0" smtClean="0">
              <a:latin typeface="华文隶书" panose="02010800040101010101" pitchFamily="2" charset="-122"/>
              <a:ea typeface="华文隶书" panose="02010800040101010101" pitchFamily="2" charset="-122"/>
            </a:rPr>
            <a:t>（交安委办函</a:t>
          </a:r>
          <a:r>
            <a:rPr lang="en-US" altLang="zh-CN" sz="2200" dirty="0" smtClean="0">
              <a:latin typeface="华文隶书" panose="02010800040101010101" pitchFamily="2" charset="-122"/>
              <a:ea typeface="华文隶书" panose="02010800040101010101" pitchFamily="2" charset="-122"/>
            </a:rPr>
            <a:t>[2019]37</a:t>
          </a:r>
          <a:r>
            <a:rPr lang="zh-CN" altLang="en-US" sz="2200" dirty="0" smtClean="0">
              <a:latin typeface="华文隶书" panose="02010800040101010101" pitchFamily="2" charset="-122"/>
              <a:ea typeface="华文隶书" panose="02010800040101010101" pitchFamily="2" charset="-122"/>
            </a:rPr>
            <a:t>号）</a:t>
          </a:r>
          <a:endParaRPr lang="zh-CN" altLang="en-US" sz="2200" dirty="0">
            <a:latin typeface="华文隶书" panose="02010800040101010101" pitchFamily="2" charset="-122"/>
            <a:ea typeface="华文隶书" panose="02010800040101010101" pitchFamily="2" charset="-122"/>
          </a:endParaRPr>
        </a:p>
      </dgm:t>
    </dgm:pt>
    <dgm:pt modelId="{F53307B4-7C75-465E-8600-108B6F73345F}" type="parTrans" cxnId="{97B9EFB0-04A7-4E15-AF02-69A633D2D3F2}">
      <dgm:prSet/>
      <dgm:spPr/>
      <dgm:t>
        <a:bodyPr/>
        <a:lstStyle/>
        <a:p>
          <a:endParaRPr lang="zh-CN" altLang="en-US"/>
        </a:p>
      </dgm:t>
    </dgm:pt>
    <dgm:pt modelId="{2BEBA5D9-0894-46F0-B608-86B3563DC506}" type="sibTrans" cxnId="{97B9EFB0-04A7-4E15-AF02-69A633D2D3F2}">
      <dgm:prSet/>
      <dgm:spPr/>
      <dgm:t>
        <a:bodyPr/>
        <a:lstStyle/>
        <a:p>
          <a:endParaRPr lang="zh-CN" altLang="en-US"/>
        </a:p>
      </dgm:t>
    </dgm:pt>
    <dgm:pt modelId="{B0D9698D-1C1E-40C0-9804-6E79C27FC175}">
      <dgm:prSet phldrT="[文本]" custT="1"/>
      <dgm:spPr/>
      <dgm:t>
        <a:bodyPr/>
        <a:lstStyle/>
        <a:p>
          <a:r>
            <a:rPr lang="zh-CN" altLang="en-US" sz="2800" dirty="0" smtClean="0">
              <a:latin typeface="华文隶书" panose="02010800040101010101" pitchFamily="2" charset="-122"/>
              <a:ea typeface="华文隶书" panose="02010800040101010101" pitchFamily="2" charset="-122"/>
            </a:rPr>
            <a:t>任务下达</a:t>
          </a:r>
          <a:endParaRPr lang="zh-CN" altLang="en-US" sz="2800" dirty="0">
            <a:latin typeface="华文隶书" panose="02010800040101010101" pitchFamily="2" charset="-122"/>
            <a:ea typeface="华文隶书" panose="02010800040101010101" pitchFamily="2" charset="-122"/>
          </a:endParaRPr>
        </a:p>
      </dgm:t>
    </dgm:pt>
    <dgm:pt modelId="{043690E0-752D-44B9-98ED-7C22E2ABD39F}" type="sibTrans" cxnId="{C7659CC9-AE4E-4629-8952-62A033B1AE97}">
      <dgm:prSet/>
      <dgm:spPr/>
      <dgm:t>
        <a:bodyPr/>
        <a:lstStyle/>
        <a:p>
          <a:endParaRPr lang="zh-CN" altLang="en-US"/>
        </a:p>
      </dgm:t>
    </dgm:pt>
    <dgm:pt modelId="{9318E92B-EECC-4FE3-B795-4DCB2240DE28}" type="parTrans" cxnId="{C7659CC9-AE4E-4629-8952-62A033B1AE97}">
      <dgm:prSet/>
      <dgm:spPr/>
      <dgm:t>
        <a:bodyPr/>
        <a:lstStyle/>
        <a:p>
          <a:endParaRPr lang="zh-CN" altLang="en-US"/>
        </a:p>
      </dgm:t>
    </dgm:pt>
    <dgm:pt modelId="{14DEA525-F1B2-4C1C-AAB2-3355AC01DC57}">
      <dgm:prSet phldrT="[文本]" custT="1"/>
      <dgm:spPr/>
      <dgm:t>
        <a:bodyPr/>
        <a:lstStyle/>
        <a:p>
          <a:r>
            <a:rPr lang="zh-CN" sz="2200" dirty="0" smtClean="0">
              <a:latin typeface="华文隶书" panose="02010800040101010101" pitchFamily="2" charset="-122"/>
              <a:ea typeface="华文隶书" panose="02010800040101010101" pitchFamily="2" charset="-122"/>
            </a:rPr>
            <a:t>为加强交通运输安全生产工作，按照交通运输部安全生产检查计划，部安委办委托</a:t>
          </a:r>
          <a:r>
            <a:rPr lang="en-US" sz="2200" b="1" dirty="0" smtClean="0">
              <a:latin typeface="华文隶书" panose="02010800040101010101" pitchFamily="2" charset="-122"/>
              <a:ea typeface="华文隶书" panose="02010800040101010101" pitchFamily="2" charset="-122"/>
            </a:rPr>
            <a:t>7</a:t>
          </a:r>
          <a:r>
            <a:rPr lang="zh-CN" sz="2200" b="1" dirty="0" smtClean="0">
              <a:latin typeface="华文隶书" panose="02010800040101010101" pitchFamily="2" charset="-122"/>
              <a:ea typeface="华文隶书" panose="02010800040101010101" pitchFamily="2" charset="-122"/>
            </a:rPr>
            <a:t>家部属单位和行业协会赴各地开展企业安全生产标准化建设深度评价工作</a:t>
          </a:r>
          <a:endParaRPr lang="zh-CN" altLang="en-US" sz="2200" dirty="0">
            <a:latin typeface="华文隶书" panose="02010800040101010101" pitchFamily="2" charset="-122"/>
            <a:ea typeface="华文隶书" panose="02010800040101010101" pitchFamily="2" charset="-122"/>
          </a:endParaRPr>
        </a:p>
      </dgm:t>
    </dgm:pt>
    <dgm:pt modelId="{1D698376-0555-4208-BDF7-24F641ADA9BE}" type="parTrans" cxnId="{E38656DA-C1B5-41A5-AE92-2739B4E1552A}">
      <dgm:prSet/>
      <dgm:spPr/>
      <dgm:t>
        <a:bodyPr/>
        <a:lstStyle/>
        <a:p>
          <a:endParaRPr lang="zh-CN" altLang="en-US"/>
        </a:p>
      </dgm:t>
    </dgm:pt>
    <dgm:pt modelId="{1BFC98EA-4430-4162-92AB-60422D9CCBB7}" type="sibTrans" cxnId="{E38656DA-C1B5-41A5-AE92-2739B4E1552A}">
      <dgm:prSet/>
      <dgm:spPr/>
      <dgm:t>
        <a:bodyPr/>
        <a:lstStyle/>
        <a:p>
          <a:endParaRPr lang="zh-CN" altLang="en-US"/>
        </a:p>
      </dgm:t>
    </dgm:pt>
    <dgm:pt modelId="{9B19E2BF-8574-4540-BB2B-FE1734E099C4}">
      <dgm:prSet phldrT="[文本]" custT="1"/>
      <dgm:spPr/>
      <dgm:t>
        <a:bodyPr/>
        <a:lstStyle/>
        <a:p>
          <a:r>
            <a:rPr lang="zh-CN" altLang="en-US" sz="2400" dirty="0" smtClean="0">
              <a:latin typeface="华文隶书" panose="02010800040101010101" pitchFamily="2" charset="-122"/>
              <a:ea typeface="华文隶书" panose="02010800040101010101" pitchFamily="2" charset="-122"/>
            </a:rPr>
            <a:t>实施单位</a:t>
          </a:r>
          <a:endParaRPr lang="zh-CN" altLang="en-US" sz="2400" dirty="0">
            <a:latin typeface="华文隶书" panose="02010800040101010101" pitchFamily="2" charset="-122"/>
            <a:ea typeface="华文隶书" panose="02010800040101010101" pitchFamily="2" charset="-122"/>
          </a:endParaRPr>
        </a:p>
      </dgm:t>
    </dgm:pt>
    <dgm:pt modelId="{461172C9-913B-42AF-8AD0-01DF08F6AF7D}" type="parTrans" cxnId="{D4510A9D-73C7-46B6-BF24-1CCE9140ACFF}">
      <dgm:prSet/>
      <dgm:spPr/>
      <dgm:t>
        <a:bodyPr/>
        <a:lstStyle/>
        <a:p>
          <a:endParaRPr lang="zh-CN" altLang="en-US"/>
        </a:p>
      </dgm:t>
    </dgm:pt>
    <dgm:pt modelId="{C485D4D4-976F-45A0-A421-5E39A0D5C2C5}" type="sibTrans" cxnId="{D4510A9D-73C7-46B6-BF24-1CCE9140ACFF}">
      <dgm:prSet/>
      <dgm:spPr/>
      <dgm:t>
        <a:bodyPr/>
        <a:lstStyle/>
        <a:p>
          <a:endParaRPr lang="zh-CN" altLang="en-US"/>
        </a:p>
      </dgm:t>
    </dgm:pt>
    <dgm:pt modelId="{7EEBDC07-F3DB-409C-8163-CDE47CC103EA}">
      <dgm:prSet phldrT="[文本]" custT="1"/>
      <dgm:spPr/>
      <dgm:t>
        <a:bodyPr/>
        <a:lstStyle/>
        <a:p>
          <a:r>
            <a:rPr lang="zh-CN" altLang="en-US" sz="2200" dirty="0" smtClean="0">
              <a:latin typeface="华文隶书" panose="02010800040101010101" pitchFamily="2" charset="-122"/>
              <a:ea typeface="华文隶书" panose="02010800040101010101" pitchFamily="2" charset="-122"/>
            </a:rPr>
            <a:t>根据安全生产检查计划安排，</a:t>
          </a:r>
          <a:r>
            <a:rPr lang="zh-CN" sz="2200" dirty="0" smtClean="0">
              <a:latin typeface="华文隶书" panose="02010800040101010101" pitchFamily="2" charset="-122"/>
              <a:ea typeface="华文隶书" panose="02010800040101010101" pitchFamily="2" charset="-122"/>
            </a:rPr>
            <a:t>此次深度评价主要分两批进行，</a:t>
          </a:r>
          <a:r>
            <a:rPr lang="en-US" sz="2200" dirty="0" smtClean="0">
              <a:latin typeface="华文隶书" panose="02010800040101010101" pitchFamily="2" charset="-122"/>
              <a:ea typeface="华文隶书" panose="02010800040101010101" pitchFamily="2" charset="-122"/>
            </a:rPr>
            <a:t>4~5</a:t>
          </a:r>
          <a:r>
            <a:rPr lang="zh-CN" sz="2200" dirty="0" smtClean="0">
              <a:latin typeface="华文隶书" panose="02010800040101010101" pitchFamily="2" charset="-122"/>
              <a:ea typeface="华文隶书" panose="02010800040101010101" pitchFamily="2" charset="-122"/>
            </a:rPr>
            <a:t>月和</a:t>
          </a:r>
          <a:r>
            <a:rPr lang="en-US" sz="2200" dirty="0" smtClean="0">
              <a:latin typeface="华文隶书" panose="02010800040101010101" pitchFamily="2" charset="-122"/>
              <a:ea typeface="华文隶书" panose="02010800040101010101" pitchFamily="2" charset="-122"/>
            </a:rPr>
            <a:t>9~10</a:t>
          </a:r>
          <a:r>
            <a:rPr lang="zh-CN" sz="2200" dirty="0" smtClean="0">
              <a:latin typeface="华文隶书" panose="02010800040101010101" pitchFamily="2" charset="-122"/>
              <a:ea typeface="华文隶书" panose="02010800040101010101" pitchFamily="2" charset="-122"/>
            </a:rPr>
            <a:t>月，第一批深度评价目前已结束。</a:t>
          </a:r>
          <a:endParaRPr lang="zh-CN" altLang="en-US" sz="2200" dirty="0">
            <a:latin typeface="华文隶书" panose="02010800040101010101" pitchFamily="2" charset="-122"/>
            <a:ea typeface="华文隶书" panose="02010800040101010101" pitchFamily="2" charset="-122"/>
          </a:endParaRPr>
        </a:p>
      </dgm:t>
    </dgm:pt>
    <dgm:pt modelId="{7D199C94-E95B-42D4-94AA-A834D82098AD}" type="parTrans" cxnId="{ABE7469D-9EE5-46C9-BA65-4139D6724E56}">
      <dgm:prSet/>
      <dgm:spPr/>
      <dgm:t>
        <a:bodyPr/>
        <a:lstStyle/>
        <a:p>
          <a:endParaRPr lang="zh-CN" altLang="en-US"/>
        </a:p>
      </dgm:t>
    </dgm:pt>
    <dgm:pt modelId="{6A6987F7-38C6-43BE-90CF-641E160DCD9E}" type="sibTrans" cxnId="{ABE7469D-9EE5-46C9-BA65-4139D6724E56}">
      <dgm:prSet/>
      <dgm:spPr/>
      <dgm:t>
        <a:bodyPr/>
        <a:lstStyle/>
        <a:p>
          <a:endParaRPr lang="zh-CN" altLang="en-US"/>
        </a:p>
      </dgm:t>
    </dgm:pt>
    <dgm:pt modelId="{A98A6607-77F0-4D28-A9C7-42B9454B2DEF}">
      <dgm:prSet phldrT="[文本]" custT="1"/>
      <dgm:spPr/>
      <dgm:t>
        <a:bodyPr/>
        <a:lstStyle/>
        <a:p>
          <a:r>
            <a:rPr lang="zh-CN" altLang="en-US" sz="2400" dirty="0" smtClean="0">
              <a:latin typeface="华文隶书" panose="02010800040101010101" pitchFamily="2" charset="-122"/>
              <a:ea typeface="华文隶书" panose="02010800040101010101" pitchFamily="2" charset="-122"/>
            </a:rPr>
            <a:t>日程安排</a:t>
          </a:r>
          <a:endParaRPr lang="zh-CN" altLang="en-US" sz="2400" dirty="0">
            <a:latin typeface="华文隶书" panose="02010800040101010101" pitchFamily="2" charset="-122"/>
            <a:ea typeface="华文隶书" panose="02010800040101010101" pitchFamily="2" charset="-122"/>
          </a:endParaRPr>
        </a:p>
      </dgm:t>
    </dgm:pt>
    <dgm:pt modelId="{96307765-1822-448C-A5E8-4A1BBE8FEE90}" type="parTrans" cxnId="{C29C1B52-0DD6-4E4D-BEA4-705673967400}">
      <dgm:prSet/>
      <dgm:spPr/>
      <dgm:t>
        <a:bodyPr/>
        <a:lstStyle/>
        <a:p>
          <a:endParaRPr lang="zh-CN" altLang="en-US"/>
        </a:p>
      </dgm:t>
    </dgm:pt>
    <dgm:pt modelId="{EE064569-AA3B-474F-A548-AC0078C27998}" type="sibTrans" cxnId="{C29C1B52-0DD6-4E4D-BEA4-705673967400}">
      <dgm:prSet/>
      <dgm:spPr/>
      <dgm:t>
        <a:bodyPr/>
        <a:lstStyle/>
        <a:p>
          <a:endParaRPr lang="zh-CN" altLang="en-US"/>
        </a:p>
      </dgm:t>
    </dgm:pt>
    <dgm:pt modelId="{C8185135-3AED-4EB9-92B3-366B21BADAA6}" type="pres">
      <dgm:prSet presAssocID="{E9992FBF-1D1A-41B2-83FB-8CD33ED6E387}" presName="vert0" presStyleCnt="0">
        <dgm:presLayoutVars>
          <dgm:dir/>
          <dgm:animOne val="branch"/>
          <dgm:animLvl val="lvl"/>
        </dgm:presLayoutVars>
      </dgm:prSet>
      <dgm:spPr/>
      <dgm:t>
        <a:bodyPr/>
        <a:lstStyle/>
        <a:p>
          <a:endParaRPr lang="zh-CN" altLang="en-US"/>
        </a:p>
      </dgm:t>
    </dgm:pt>
    <dgm:pt modelId="{10E97BBE-0F81-413B-B191-6FACF8B356A4}" type="pres">
      <dgm:prSet presAssocID="{B0D9698D-1C1E-40C0-9804-6E79C27FC175}" presName="thickLine" presStyleLbl="alignNode1" presStyleIdx="0" presStyleCnt="3"/>
      <dgm:spPr/>
    </dgm:pt>
    <dgm:pt modelId="{1C8B66DE-DAEE-4A0A-A0CD-09DD7A5BA2D8}" type="pres">
      <dgm:prSet presAssocID="{B0D9698D-1C1E-40C0-9804-6E79C27FC175}" presName="horz1" presStyleCnt="0"/>
      <dgm:spPr/>
    </dgm:pt>
    <dgm:pt modelId="{527C8B16-1D53-43C7-86A2-92BD6BFF5437}" type="pres">
      <dgm:prSet presAssocID="{B0D9698D-1C1E-40C0-9804-6E79C27FC175}" presName="tx1" presStyleLbl="revTx" presStyleIdx="0" presStyleCnt="6" custScaleX="61542" custScaleY="100303"/>
      <dgm:spPr/>
      <dgm:t>
        <a:bodyPr/>
        <a:lstStyle/>
        <a:p>
          <a:endParaRPr lang="zh-CN" altLang="en-US"/>
        </a:p>
      </dgm:t>
    </dgm:pt>
    <dgm:pt modelId="{7181E2FB-7300-4891-B0F3-FBE8E4400EA1}" type="pres">
      <dgm:prSet presAssocID="{B0D9698D-1C1E-40C0-9804-6E79C27FC175}" presName="vert1" presStyleCnt="0"/>
      <dgm:spPr/>
    </dgm:pt>
    <dgm:pt modelId="{15A1C991-D95E-432F-8B5B-1B3A61D325B2}" type="pres">
      <dgm:prSet presAssocID="{6F31D686-CD3F-4145-9124-B332361ABB0D}" presName="vertSpace2a" presStyleCnt="0"/>
      <dgm:spPr/>
    </dgm:pt>
    <dgm:pt modelId="{02A42ED2-8288-417E-BD32-026F6D6F9765}" type="pres">
      <dgm:prSet presAssocID="{6F31D686-CD3F-4145-9124-B332361ABB0D}" presName="horz2" presStyleCnt="0"/>
      <dgm:spPr/>
    </dgm:pt>
    <dgm:pt modelId="{69E7E919-1314-404F-B157-CC814AF56AC1}" type="pres">
      <dgm:prSet presAssocID="{6F31D686-CD3F-4145-9124-B332361ABB0D}" presName="horzSpace2" presStyleCnt="0"/>
      <dgm:spPr/>
    </dgm:pt>
    <dgm:pt modelId="{DD9314A8-FEB4-45E2-9DB1-049B54799614}" type="pres">
      <dgm:prSet presAssocID="{6F31D686-CD3F-4145-9124-B332361ABB0D}" presName="tx2" presStyleLbl="revTx" presStyleIdx="1" presStyleCnt="6" custScaleX="108147"/>
      <dgm:spPr/>
      <dgm:t>
        <a:bodyPr/>
        <a:lstStyle/>
        <a:p>
          <a:endParaRPr lang="zh-CN" altLang="en-US"/>
        </a:p>
      </dgm:t>
    </dgm:pt>
    <dgm:pt modelId="{47F0EA79-ABD2-48C2-BA41-DDF8E2E2CF55}" type="pres">
      <dgm:prSet presAssocID="{6F31D686-CD3F-4145-9124-B332361ABB0D}" presName="vert2" presStyleCnt="0"/>
      <dgm:spPr/>
    </dgm:pt>
    <dgm:pt modelId="{3809ECD4-00B2-4040-84B1-5DA24EB94B06}" type="pres">
      <dgm:prSet presAssocID="{6F31D686-CD3F-4145-9124-B332361ABB0D}" presName="thinLine2b" presStyleLbl="callout" presStyleIdx="0" presStyleCnt="3"/>
      <dgm:spPr/>
    </dgm:pt>
    <dgm:pt modelId="{CE8225FD-B452-4F5B-BB61-AE9E1793938B}" type="pres">
      <dgm:prSet presAssocID="{6F31D686-CD3F-4145-9124-B332361ABB0D}" presName="vertSpace2b" presStyleCnt="0"/>
      <dgm:spPr/>
    </dgm:pt>
    <dgm:pt modelId="{61D9EE64-ED01-4DE2-BF9C-9B87D90D66FB}" type="pres">
      <dgm:prSet presAssocID="{9B19E2BF-8574-4540-BB2B-FE1734E099C4}" presName="thickLine" presStyleLbl="alignNode1" presStyleIdx="1" presStyleCnt="3"/>
      <dgm:spPr/>
    </dgm:pt>
    <dgm:pt modelId="{55703436-4D6E-479F-8992-6AE6E341D821}" type="pres">
      <dgm:prSet presAssocID="{9B19E2BF-8574-4540-BB2B-FE1734E099C4}" presName="horz1" presStyleCnt="0"/>
      <dgm:spPr/>
    </dgm:pt>
    <dgm:pt modelId="{2D855E7F-680D-4331-A9ED-C443E3762DF8}" type="pres">
      <dgm:prSet presAssocID="{9B19E2BF-8574-4540-BB2B-FE1734E099C4}" presName="tx1" presStyleLbl="revTx" presStyleIdx="2" presStyleCnt="6" custScaleX="63302"/>
      <dgm:spPr/>
      <dgm:t>
        <a:bodyPr/>
        <a:lstStyle/>
        <a:p>
          <a:endParaRPr lang="zh-CN" altLang="en-US"/>
        </a:p>
      </dgm:t>
    </dgm:pt>
    <dgm:pt modelId="{E493CB51-B615-4805-BD5A-9D9B6FEA0A32}" type="pres">
      <dgm:prSet presAssocID="{9B19E2BF-8574-4540-BB2B-FE1734E099C4}" presName="vert1" presStyleCnt="0"/>
      <dgm:spPr/>
    </dgm:pt>
    <dgm:pt modelId="{0F2C63E7-8001-42FC-84A0-F91130ABE711}" type="pres">
      <dgm:prSet presAssocID="{14DEA525-F1B2-4C1C-AAB2-3355AC01DC57}" presName="vertSpace2a" presStyleCnt="0"/>
      <dgm:spPr/>
    </dgm:pt>
    <dgm:pt modelId="{1AD4A9A1-F5A7-4505-BD6D-0A8DADFDC180}" type="pres">
      <dgm:prSet presAssocID="{14DEA525-F1B2-4C1C-AAB2-3355AC01DC57}" presName="horz2" presStyleCnt="0"/>
      <dgm:spPr/>
    </dgm:pt>
    <dgm:pt modelId="{01026716-00EA-4426-9BAC-6640B4A0BEE2}" type="pres">
      <dgm:prSet presAssocID="{14DEA525-F1B2-4C1C-AAB2-3355AC01DC57}" presName="horzSpace2" presStyleCnt="0"/>
      <dgm:spPr/>
    </dgm:pt>
    <dgm:pt modelId="{21CDF1E1-7412-46DF-BD95-0C70EB844080}" type="pres">
      <dgm:prSet presAssocID="{14DEA525-F1B2-4C1C-AAB2-3355AC01DC57}" presName="tx2" presStyleLbl="revTx" presStyleIdx="3" presStyleCnt="6" custScaleX="109350" custLinFactNeighborY="-3902"/>
      <dgm:spPr/>
      <dgm:t>
        <a:bodyPr/>
        <a:lstStyle/>
        <a:p>
          <a:endParaRPr lang="zh-CN" altLang="en-US"/>
        </a:p>
      </dgm:t>
    </dgm:pt>
    <dgm:pt modelId="{10F6078E-D4EF-4F21-A440-A49B2BF0DAF3}" type="pres">
      <dgm:prSet presAssocID="{14DEA525-F1B2-4C1C-AAB2-3355AC01DC57}" presName="vert2" presStyleCnt="0"/>
      <dgm:spPr/>
    </dgm:pt>
    <dgm:pt modelId="{F55FB61D-338F-4365-83DE-80C9CF20B33D}" type="pres">
      <dgm:prSet presAssocID="{14DEA525-F1B2-4C1C-AAB2-3355AC01DC57}" presName="thinLine2b" presStyleLbl="callout" presStyleIdx="1" presStyleCnt="3"/>
      <dgm:spPr/>
    </dgm:pt>
    <dgm:pt modelId="{7AEDE6D9-96F0-413B-878A-80B3CF7C2A2A}" type="pres">
      <dgm:prSet presAssocID="{14DEA525-F1B2-4C1C-AAB2-3355AC01DC57}" presName="vertSpace2b" presStyleCnt="0"/>
      <dgm:spPr/>
    </dgm:pt>
    <dgm:pt modelId="{D6AF5656-6BE4-4767-B4C2-885A76999A76}" type="pres">
      <dgm:prSet presAssocID="{A98A6607-77F0-4D28-A9C7-42B9454B2DEF}" presName="thickLine" presStyleLbl="alignNode1" presStyleIdx="2" presStyleCnt="3"/>
      <dgm:spPr/>
    </dgm:pt>
    <dgm:pt modelId="{4743A117-63B4-4FD4-8EA8-B1E2DB14303E}" type="pres">
      <dgm:prSet presAssocID="{A98A6607-77F0-4D28-A9C7-42B9454B2DEF}" presName="horz1" presStyleCnt="0"/>
      <dgm:spPr/>
    </dgm:pt>
    <dgm:pt modelId="{1F6B0CE9-FF79-4234-B8A9-1396789520CC}" type="pres">
      <dgm:prSet presAssocID="{A98A6607-77F0-4D28-A9C7-42B9454B2DEF}" presName="tx1" presStyleLbl="revTx" presStyleIdx="4" presStyleCnt="6" custScaleX="55963"/>
      <dgm:spPr/>
      <dgm:t>
        <a:bodyPr/>
        <a:lstStyle/>
        <a:p>
          <a:endParaRPr lang="zh-CN" altLang="en-US"/>
        </a:p>
      </dgm:t>
    </dgm:pt>
    <dgm:pt modelId="{179A147C-DEF5-4CC5-B9C9-EF59B0CD1262}" type="pres">
      <dgm:prSet presAssocID="{A98A6607-77F0-4D28-A9C7-42B9454B2DEF}" presName="vert1" presStyleCnt="0"/>
      <dgm:spPr/>
    </dgm:pt>
    <dgm:pt modelId="{837E86A3-741B-4504-9A2C-455553DB0075}" type="pres">
      <dgm:prSet presAssocID="{7EEBDC07-F3DB-409C-8163-CDE47CC103EA}" presName="vertSpace2a" presStyleCnt="0"/>
      <dgm:spPr/>
    </dgm:pt>
    <dgm:pt modelId="{E96D039F-EA2E-4F80-8123-0709C7672366}" type="pres">
      <dgm:prSet presAssocID="{7EEBDC07-F3DB-409C-8163-CDE47CC103EA}" presName="horz2" presStyleCnt="0"/>
      <dgm:spPr/>
    </dgm:pt>
    <dgm:pt modelId="{8835903D-C3BC-415D-88A1-27C7605C09EA}" type="pres">
      <dgm:prSet presAssocID="{7EEBDC07-F3DB-409C-8163-CDE47CC103EA}" presName="horzSpace2" presStyleCnt="0"/>
      <dgm:spPr/>
    </dgm:pt>
    <dgm:pt modelId="{5C0BC651-33F1-45C2-93A4-DA83A831D3E3}" type="pres">
      <dgm:prSet presAssocID="{7EEBDC07-F3DB-409C-8163-CDE47CC103EA}" presName="tx2" presStyleLbl="revTx" presStyleIdx="5" presStyleCnt="6" custScaleX="110752"/>
      <dgm:spPr/>
      <dgm:t>
        <a:bodyPr/>
        <a:lstStyle/>
        <a:p>
          <a:endParaRPr lang="zh-CN" altLang="en-US"/>
        </a:p>
      </dgm:t>
    </dgm:pt>
    <dgm:pt modelId="{7ABEF822-A362-48CC-B787-D475859CFA25}" type="pres">
      <dgm:prSet presAssocID="{7EEBDC07-F3DB-409C-8163-CDE47CC103EA}" presName="vert2" presStyleCnt="0"/>
      <dgm:spPr/>
    </dgm:pt>
    <dgm:pt modelId="{098D42FD-928D-487E-96A8-F23F1FBB4C11}" type="pres">
      <dgm:prSet presAssocID="{7EEBDC07-F3DB-409C-8163-CDE47CC103EA}" presName="thinLine2b" presStyleLbl="callout" presStyleIdx="2" presStyleCnt="3"/>
      <dgm:spPr/>
    </dgm:pt>
    <dgm:pt modelId="{42CA8FF1-AF28-419F-98AC-FC30837A5823}" type="pres">
      <dgm:prSet presAssocID="{7EEBDC07-F3DB-409C-8163-CDE47CC103EA}" presName="vertSpace2b" presStyleCnt="0"/>
      <dgm:spPr/>
    </dgm:pt>
  </dgm:ptLst>
  <dgm:cxnLst>
    <dgm:cxn modelId="{ABE7469D-9EE5-46C9-BA65-4139D6724E56}" srcId="{A98A6607-77F0-4D28-A9C7-42B9454B2DEF}" destId="{7EEBDC07-F3DB-409C-8163-CDE47CC103EA}" srcOrd="0" destOrd="0" parTransId="{7D199C94-E95B-42D4-94AA-A834D82098AD}" sibTransId="{6A6987F7-38C6-43BE-90CF-641E160DCD9E}"/>
    <dgm:cxn modelId="{C7659CC9-AE4E-4629-8952-62A033B1AE97}" srcId="{E9992FBF-1D1A-41B2-83FB-8CD33ED6E387}" destId="{B0D9698D-1C1E-40C0-9804-6E79C27FC175}" srcOrd="0" destOrd="0" parTransId="{9318E92B-EECC-4FE3-B795-4DCB2240DE28}" sibTransId="{043690E0-752D-44B9-98ED-7C22E2ABD39F}"/>
    <dgm:cxn modelId="{DD41EBFE-B5BA-4437-99FC-E8907B3E619C}" type="presOf" srcId="{9B19E2BF-8574-4540-BB2B-FE1734E099C4}" destId="{2D855E7F-680D-4331-A9ED-C443E3762DF8}" srcOrd="0" destOrd="0" presId="urn:microsoft.com/office/officeart/2008/layout/LinedList"/>
    <dgm:cxn modelId="{E38656DA-C1B5-41A5-AE92-2739B4E1552A}" srcId="{9B19E2BF-8574-4540-BB2B-FE1734E099C4}" destId="{14DEA525-F1B2-4C1C-AAB2-3355AC01DC57}" srcOrd="0" destOrd="0" parTransId="{1D698376-0555-4208-BDF7-24F641ADA9BE}" sibTransId="{1BFC98EA-4430-4162-92AB-60422D9CCBB7}"/>
    <dgm:cxn modelId="{F3D062BD-554D-4C74-A899-33374E12A8CE}" type="presOf" srcId="{B0D9698D-1C1E-40C0-9804-6E79C27FC175}" destId="{527C8B16-1D53-43C7-86A2-92BD6BFF5437}" srcOrd="0" destOrd="0" presId="urn:microsoft.com/office/officeart/2008/layout/LinedList"/>
    <dgm:cxn modelId="{97B9EFB0-04A7-4E15-AF02-69A633D2D3F2}" srcId="{B0D9698D-1C1E-40C0-9804-6E79C27FC175}" destId="{6F31D686-CD3F-4145-9124-B332361ABB0D}" srcOrd="0" destOrd="0" parTransId="{F53307B4-7C75-465E-8600-108B6F73345F}" sibTransId="{2BEBA5D9-0894-46F0-B608-86B3563DC506}"/>
    <dgm:cxn modelId="{7864E521-3F61-4C7A-9F73-769872009EE7}" type="presOf" srcId="{14DEA525-F1B2-4C1C-AAB2-3355AC01DC57}" destId="{21CDF1E1-7412-46DF-BD95-0C70EB844080}" srcOrd="0" destOrd="0" presId="urn:microsoft.com/office/officeart/2008/layout/LinedList"/>
    <dgm:cxn modelId="{C29C1B52-0DD6-4E4D-BEA4-705673967400}" srcId="{E9992FBF-1D1A-41B2-83FB-8CD33ED6E387}" destId="{A98A6607-77F0-4D28-A9C7-42B9454B2DEF}" srcOrd="2" destOrd="0" parTransId="{96307765-1822-448C-A5E8-4A1BBE8FEE90}" sibTransId="{EE064569-AA3B-474F-A548-AC0078C27998}"/>
    <dgm:cxn modelId="{86B49029-9E54-4D7B-9523-68A5069852BA}" type="presOf" srcId="{7EEBDC07-F3DB-409C-8163-CDE47CC103EA}" destId="{5C0BC651-33F1-45C2-93A4-DA83A831D3E3}" srcOrd="0" destOrd="0" presId="urn:microsoft.com/office/officeart/2008/layout/LinedList"/>
    <dgm:cxn modelId="{F9C4EB3C-1535-461F-AFD1-6FAB18465AAA}" type="presOf" srcId="{E9992FBF-1D1A-41B2-83FB-8CD33ED6E387}" destId="{C8185135-3AED-4EB9-92B3-366B21BADAA6}" srcOrd="0" destOrd="0" presId="urn:microsoft.com/office/officeart/2008/layout/LinedList"/>
    <dgm:cxn modelId="{D4510A9D-73C7-46B6-BF24-1CCE9140ACFF}" srcId="{E9992FBF-1D1A-41B2-83FB-8CD33ED6E387}" destId="{9B19E2BF-8574-4540-BB2B-FE1734E099C4}" srcOrd="1" destOrd="0" parTransId="{461172C9-913B-42AF-8AD0-01DF08F6AF7D}" sibTransId="{C485D4D4-976F-45A0-A421-5E39A0D5C2C5}"/>
    <dgm:cxn modelId="{7D49C562-7BBF-4CC2-81BD-C0D20F9402AD}" type="presOf" srcId="{6F31D686-CD3F-4145-9124-B332361ABB0D}" destId="{DD9314A8-FEB4-45E2-9DB1-049B54799614}" srcOrd="0" destOrd="0" presId="urn:microsoft.com/office/officeart/2008/layout/LinedList"/>
    <dgm:cxn modelId="{7D9CDA57-2141-46D3-89E3-928A9737EED2}" type="presOf" srcId="{A98A6607-77F0-4D28-A9C7-42B9454B2DEF}" destId="{1F6B0CE9-FF79-4234-B8A9-1396789520CC}" srcOrd="0" destOrd="0" presId="urn:microsoft.com/office/officeart/2008/layout/LinedList"/>
    <dgm:cxn modelId="{008C0702-AC34-41F6-91C4-C3210AFC7F3F}" type="presParOf" srcId="{C8185135-3AED-4EB9-92B3-366B21BADAA6}" destId="{10E97BBE-0F81-413B-B191-6FACF8B356A4}" srcOrd="0" destOrd="0" presId="urn:microsoft.com/office/officeart/2008/layout/LinedList"/>
    <dgm:cxn modelId="{EA7BBF6E-DE2C-45B3-AC49-5345F46DE4AE}" type="presParOf" srcId="{C8185135-3AED-4EB9-92B3-366B21BADAA6}" destId="{1C8B66DE-DAEE-4A0A-A0CD-09DD7A5BA2D8}" srcOrd="1" destOrd="0" presId="urn:microsoft.com/office/officeart/2008/layout/LinedList"/>
    <dgm:cxn modelId="{90DA62CF-70F8-4BB8-A99F-0A354B650AD2}" type="presParOf" srcId="{1C8B66DE-DAEE-4A0A-A0CD-09DD7A5BA2D8}" destId="{527C8B16-1D53-43C7-86A2-92BD6BFF5437}" srcOrd="0" destOrd="0" presId="urn:microsoft.com/office/officeart/2008/layout/LinedList"/>
    <dgm:cxn modelId="{D2A1E121-806E-4DDC-9876-3C3F14D11C3A}" type="presParOf" srcId="{1C8B66DE-DAEE-4A0A-A0CD-09DD7A5BA2D8}" destId="{7181E2FB-7300-4891-B0F3-FBE8E4400EA1}" srcOrd="1" destOrd="0" presId="urn:microsoft.com/office/officeart/2008/layout/LinedList"/>
    <dgm:cxn modelId="{CB4E5A55-CE4C-4C00-A858-41EFC1BDF9B3}" type="presParOf" srcId="{7181E2FB-7300-4891-B0F3-FBE8E4400EA1}" destId="{15A1C991-D95E-432F-8B5B-1B3A61D325B2}" srcOrd="0" destOrd="0" presId="urn:microsoft.com/office/officeart/2008/layout/LinedList"/>
    <dgm:cxn modelId="{52937137-5EB4-4F26-8938-102DB4A8A8A4}" type="presParOf" srcId="{7181E2FB-7300-4891-B0F3-FBE8E4400EA1}" destId="{02A42ED2-8288-417E-BD32-026F6D6F9765}" srcOrd="1" destOrd="0" presId="urn:microsoft.com/office/officeart/2008/layout/LinedList"/>
    <dgm:cxn modelId="{C10D73D2-2323-4DD2-9C35-15C323BCB84D}" type="presParOf" srcId="{02A42ED2-8288-417E-BD32-026F6D6F9765}" destId="{69E7E919-1314-404F-B157-CC814AF56AC1}" srcOrd="0" destOrd="0" presId="urn:microsoft.com/office/officeart/2008/layout/LinedList"/>
    <dgm:cxn modelId="{ECD0B0C4-7FD3-4526-A393-F343BA2D8877}" type="presParOf" srcId="{02A42ED2-8288-417E-BD32-026F6D6F9765}" destId="{DD9314A8-FEB4-45E2-9DB1-049B54799614}" srcOrd="1" destOrd="0" presId="urn:microsoft.com/office/officeart/2008/layout/LinedList"/>
    <dgm:cxn modelId="{68EFCF90-5700-4D1C-9C03-7151E0FDEA58}" type="presParOf" srcId="{02A42ED2-8288-417E-BD32-026F6D6F9765}" destId="{47F0EA79-ABD2-48C2-BA41-DDF8E2E2CF55}" srcOrd="2" destOrd="0" presId="urn:microsoft.com/office/officeart/2008/layout/LinedList"/>
    <dgm:cxn modelId="{116FF975-929C-412E-A65A-7B762227664A}" type="presParOf" srcId="{7181E2FB-7300-4891-B0F3-FBE8E4400EA1}" destId="{3809ECD4-00B2-4040-84B1-5DA24EB94B06}" srcOrd="2" destOrd="0" presId="urn:microsoft.com/office/officeart/2008/layout/LinedList"/>
    <dgm:cxn modelId="{791E067D-D666-4461-8BE8-6FD968FDA47F}" type="presParOf" srcId="{7181E2FB-7300-4891-B0F3-FBE8E4400EA1}" destId="{CE8225FD-B452-4F5B-BB61-AE9E1793938B}" srcOrd="3" destOrd="0" presId="urn:microsoft.com/office/officeart/2008/layout/LinedList"/>
    <dgm:cxn modelId="{8694DEEE-F7D5-401B-8BDD-15EEACC6F084}" type="presParOf" srcId="{C8185135-3AED-4EB9-92B3-366B21BADAA6}" destId="{61D9EE64-ED01-4DE2-BF9C-9B87D90D66FB}" srcOrd="2" destOrd="0" presId="urn:microsoft.com/office/officeart/2008/layout/LinedList"/>
    <dgm:cxn modelId="{46942A09-24C9-4B70-81C3-35DB74DEB96E}" type="presParOf" srcId="{C8185135-3AED-4EB9-92B3-366B21BADAA6}" destId="{55703436-4D6E-479F-8992-6AE6E341D821}" srcOrd="3" destOrd="0" presId="urn:microsoft.com/office/officeart/2008/layout/LinedList"/>
    <dgm:cxn modelId="{C7A61F5A-546C-4E3D-987B-265D6F227248}" type="presParOf" srcId="{55703436-4D6E-479F-8992-6AE6E341D821}" destId="{2D855E7F-680D-4331-A9ED-C443E3762DF8}" srcOrd="0" destOrd="0" presId="urn:microsoft.com/office/officeart/2008/layout/LinedList"/>
    <dgm:cxn modelId="{0DB3D5F5-4D71-4045-9A34-2D70FB86F7C7}" type="presParOf" srcId="{55703436-4D6E-479F-8992-6AE6E341D821}" destId="{E493CB51-B615-4805-BD5A-9D9B6FEA0A32}" srcOrd="1" destOrd="0" presId="urn:microsoft.com/office/officeart/2008/layout/LinedList"/>
    <dgm:cxn modelId="{151F7620-3FB6-4812-8A2B-E0F35017B960}" type="presParOf" srcId="{E493CB51-B615-4805-BD5A-9D9B6FEA0A32}" destId="{0F2C63E7-8001-42FC-84A0-F91130ABE711}" srcOrd="0" destOrd="0" presId="urn:microsoft.com/office/officeart/2008/layout/LinedList"/>
    <dgm:cxn modelId="{6DA56775-2EAE-43B3-B4C2-0D8F527F08A1}" type="presParOf" srcId="{E493CB51-B615-4805-BD5A-9D9B6FEA0A32}" destId="{1AD4A9A1-F5A7-4505-BD6D-0A8DADFDC180}" srcOrd="1" destOrd="0" presId="urn:microsoft.com/office/officeart/2008/layout/LinedList"/>
    <dgm:cxn modelId="{7AA93117-1A65-46D8-86BE-B211CED08BA6}" type="presParOf" srcId="{1AD4A9A1-F5A7-4505-BD6D-0A8DADFDC180}" destId="{01026716-00EA-4426-9BAC-6640B4A0BEE2}" srcOrd="0" destOrd="0" presId="urn:microsoft.com/office/officeart/2008/layout/LinedList"/>
    <dgm:cxn modelId="{6F6845B2-9B23-4174-9761-DE3BF2DDD6FC}" type="presParOf" srcId="{1AD4A9A1-F5A7-4505-BD6D-0A8DADFDC180}" destId="{21CDF1E1-7412-46DF-BD95-0C70EB844080}" srcOrd="1" destOrd="0" presId="urn:microsoft.com/office/officeart/2008/layout/LinedList"/>
    <dgm:cxn modelId="{4F9C5B04-DEF7-4690-B076-E62A1805269E}" type="presParOf" srcId="{1AD4A9A1-F5A7-4505-BD6D-0A8DADFDC180}" destId="{10F6078E-D4EF-4F21-A440-A49B2BF0DAF3}" srcOrd="2" destOrd="0" presId="urn:microsoft.com/office/officeart/2008/layout/LinedList"/>
    <dgm:cxn modelId="{158B77AC-B74B-4808-81B5-91FAF67DBDFE}" type="presParOf" srcId="{E493CB51-B615-4805-BD5A-9D9B6FEA0A32}" destId="{F55FB61D-338F-4365-83DE-80C9CF20B33D}" srcOrd="2" destOrd="0" presId="urn:microsoft.com/office/officeart/2008/layout/LinedList"/>
    <dgm:cxn modelId="{EF5ACEE1-22AB-4979-86A2-717A9059AE75}" type="presParOf" srcId="{E493CB51-B615-4805-BD5A-9D9B6FEA0A32}" destId="{7AEDE6D9-96F0-413B-878A-80B3CF7C2A2A}" srcOrd="3" destOrd="0" presId="urn:microsoft.com/office/officeart/2008/layout/LinedList"/>
    <dgm:cxn modelId="{70C76F9A-2777-46CD-BC5D-0871EA72026E}" type="presParOf" srcId="{C8185135-3AED-4EB9-92B3-366B21BADAA6}" destId="{D6AF5656-6BE4-4767-B4C2-885A76999A76}" srcOrd="4" destOrd="0" presId="urn:microsoft.com/office/officeart/2008/layout/LinedList"/>
    <dgm:cxn modelId="{AFDABB01-6D37-4CB7-A5E2-ACF7ED4E90CF}" type="presParOf" srcId="{C8185135-3AED-4EB9-92B3-366B21BADAA6}" destId="{4743A117-63B4-4FD4-8EA8-B1E2DB14303E}" srcOrd="5" destOrd="0" presId="urn:microsoft.com/office/officeart/2008/layout/LinedList"/>
    <dgm:cxn modelId="{B4CC087D-0CB0-4650-9BCC-8C11E384BABE}" type="presParOf" srcId="{4743A117-63B4-4FD4-8EA8-B1E2DB14303E}" destId="{1F6B0CE9-FF79-4234-B8A9-1396789520CC}" srcOrd="0" destOrd="0" presId="urn:microsoft.com/office/officeart/2008/layout/LinedList"/>
    <dgm:cxn modelId="{43F654F2-CA58-4F6D-A0DA-BFFE99A98324}" type="presParOf" srcId="{4743A117-63B4-4FD4-8EA8-B1E2DB14303E}" destId="{179A147C-DEF5-4CC5-B9C9-EF59B0CD1262}" srcOrd="1" destOrd="0" presId="urn:microsoft.com/office/officeart/2008/layout/LinedList"/>
    <dgm:cxn modelId="{04EAD0DC-7F4E-4FD5-91A1-91287ECA7FAF}" type="presParOf" srcId="{179A147C-DEF5-4CC5-B9C9-EF59B0CD1262}" destId="{837E86A3-741B-4504-9A2C-455553DB0075}" srcOrd="0" destOrd="0" presId="urn:microsoft.com/office/officeart/2008/layout/LinedList"/>
    <dgm:cxn modelId="{4A8AEB54-58FB-44A9-A012-DD497F569365}" type="presParOf" srcId="{179A147C-DEF5-4CC5-B9C9-EF59B0CD1262}" destId="{E96D039F-EA2E-4F80-8123-0709C7672366}" srcOrd="1" destOrd="0" presId="urn:microsoft.com/office/officeart/2008/layout/LinedList"/>
    <dgm:cxn modelId="{EAF50369-2380-46DA-BB5B-B18A01D27204}" type="presParOf" srcId="{E96D039F-EA2E-4F80-8123-0709C7672366}" destId="{8835903D-C3BC-415D-88A1-27C7605C09EA}" srcOrd="0" destOrd="0" presId="urn:microsoft.com/office/officeart/2008/layout/LinedList"/>
    <dgm:cxn modelId="{45640B01-38D6-442C-95DC-65D603859AB6}" type="presParOf" srcId="{E96D039F-EA2E-4F80-8123-0709C7672366}" destId="{5C0BC651-33F1-45C2-93A4-DA83A831D3E3}" srcOrd="1" destOrd="0" presId="urn:microsoft.com/office/officeart/2008/layout/LinedList"/>
    <dgm:cxn modelId="{A27B0A16-CF9C-4FDA-B829-82DC4A1540F3}" type="presParOf" srcId="{E96D039F-EA2E-4F80-8123-0709C7672366}" destId="{7ABEF822-A362-48CC-B787-D475859CFA25}" srcOrd="2" destOrd="0" presId="urn:microsoft.com/office/officeart/2008/layout/LinedList"/>
    <dgm:cxn modelId="{00447863-E08F-4D4B-8119-C1C12223B178}" type="presParOf" srcId="{179A147C-DEF5-4CC5-B9C9-EF59B0CD1262}" destId="{098D42FD-928D-487E-96A8-F23F1FBB4C11}" srcOrd="2" destOrd="0" presId="urn:microsoft.com/office/officeart/2008/layout/LinedList"/>
    <dgm:cxn modelId="{BF6493D2-41D2-44CD-BC2A-B78ECCB53EE0}" type="presParOf" srcId="{179A147C-DEF5-4CC5-B9C9-EF59B0CD1262}" destId="{42CA8FF1-AF28-419F-98AC-FC30837A5823}"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992FBF-1D1A-41B2-83FB-8CD33ED6E38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zh-CN" altLang="en-US"/>
        </a:p>
      </dgm:t>
    </dgm:pt>
    <dgm:pt modelId="{6F31D686-CD3F-4145-9124-B332361ABB0D}">
      <dgm:prSet phldrT="[文本]" custT="1"/>
      <dgm:spPr/>
      <dgm:t>
        <a:bodyPr/>
        <a:lstStyle/>
        <a:p>
          <a:r>
            <a:rPr lang="zh-CN" altLang="en-US" sz="2200" dirty="0" smtClean="0">
              <a:latin typeface="华文隶书" panose="02010800040101010101" pitchFamily="2" charset="-122"/>
              <a:ea typeface="华文隶书" panose="02010800040101010101" pitchFamily="2" charset="-122"/>
            </a:rPr>
            <a:t>交通运输企业安全生产标准化建设基本规范系列标准</a:t>
          </a:r>
          <a:endParaRPr lang="zh-CN" altLang="en-US" sz="2200" dirty="0">
            <a:latin typeface="华文隶书" panose="02010800040101010101" pitchFamily="2" charset="-122"/>
            <a:ea typeface="华文隶书" panose="02010800040101010101" pitchFamily="2" charset="-122"/>
          </a:endParaRPr>
        </a:p>
      </dgm:t>
    </dgm:pt>
    <dgm:pt modelId="{F53307B4-7C75-465E-8600-108B6F73345F}" type="parTrans" cxnId="{97B9EFB0-04A7-4E15-AF02-69A633D2D3F2}">
      <dgm:prSet/>
      <dgm:spPr/>
      <dgm:t>
        <a:bodyPr/>
        <a:lstStyle/>
        <a:p>
          <a:endParaRPr lang="zh-CN" altLang="en-US"/>
        </a:p>
      </dgm:t>
    </dgm:pt>
    <dgm:pt modelId="{2BEBA5D9-0894-46F0-B608-86B3563DC506}" type="sibTrans" cxnId="{97B9EFB0-04A7-4E15-AF02-69A633D2D3F2}">
      <dgm:prSet/>
      <dgm:spPr/>
      <dgm:t>
        <a:bodyPr/>
        <a:lstStyle/>
        <a:p>
          <a:endParaRPr lang="zh-CN" altLang="en-US"/>
        </a:p>
      </dgm:t>
    </dgm:pt>
    <dgm:pt modelId="{B0D9698D-1C1E-40C0-9804-6E79C27FC175}">
      <dgm:prSet phldrT="[文本]" custT="1"/>
      <dgm:spPr/>
      <dgm:t>
        <a:bodyPr/>
        <a:lstStyle/>
        <a:p>
          <a:r>
            <a:rPr lang="zh-CN" altLang="en-US" sz="2800" dirty="0" smtClean="0">
              <a:latin typeface="华文隶书" panose="02010800040101010101" pitchFamily="2" charset="-122"/>
              <a:ea typeface="华文隶书" panose="02010800040101010101" pitchFamily="2" charset="-122"/>
            </a:rPr>
            <a:t>评价依据</a:t>
          </a:r>
          <a:endParaRPr lang="zh-CN" altLang="en-US" sz="2800" dirty="0">
            <a:latin typeface="华文隶书" panose="02010800040101010101" pitchFamily="2" charset="-122"/>
            <a:ea typeface="华文隶书" panose="02010800040101010101" pitchFamily="2" charset="-122"/>
          </a:endParaRPr>
        </a:p>
      </dgm:t>
    </dgm:pt>
    <dgm:pt modelId="{043690E0-752D-44B9-98ED-7C22E2ABD39F}" type="sibTrans" cxnId="{C7659CC9-AE4E-4629-8952-62A033B1AE97}">
      <dgm:prSet/>
      <dgm:spPr/>
      <dgm:t>
        <a:bodyPr/>
        <a:lstStyle/>
        <a:p>
          <a:endParaRPr lang="zh-CN" altLang="en-US"/>
        </a:p>
      </dgm:t>
    </dgm:pt>
    <dgm:pt modelId="{9318E92B-EECC-4FE3-B795-4DCB2240DE28}" type="parTrans" cxnId="{C7659CC9-AE4E-4629-8952-62A033B1AE97}">
      <dgm:prSet/>
      <dgm:spPr/>
      <dgm:t>
        <a:bodyPr/>
        <a:lstStyle/>
        <a:p>
          <a:endParaRPr lang="zh-CN" altLang="en-US"/>
        </a:p>
      </dgm:t>
    </dgm:pt>
    <dgm:pt modelId="{14DEA525-F1B2-4C1C-AAB2-3355AC01DC57}">
      <dgm:prSet phldrT="[文本]" custT="1"/>
      <dgm:spPr/>
      <dgm:t>
        <a:bodyPr/>
        <a:lstStyle/>
        <a:p>
          <a:r>
            <a:rPr lang="zh-CN" altLang="en-US" sz="2200" dirty="0" smtClean="0">
              <a:latin typeface="华文隶书" panose="02010800040101010101" pitchFamily="2" charset="-122"/>
              <a:ea typeface="华文隶书" panose="02010800040101010101" pitchFamily="2" charset="-122"/>
            </a:rPr>
            <a:t>按照“两随机、一公开”监督管理工作要求，随机选取各地</a:t>
          </a:r>
          <a:r>
            <a:rPr lang="en-US" altLang="zh-CN" sz="2200" dirty="0" smtClean="0">
              <a:latin typeface="华文隶书" panose="02010800040101010101" pitchFamily="2" charset="-122"/>
              <a:ea typeface="华文隶书" panose="02010800040101010101" pitchFamily="2" charset="-122"/>
            </a:rPr>
            <a:t>2-3</a:t>
          </a:r>
          <a:r>
            <a:rPr lang="zh-CN" altLang="en-US" sz="2200" dirty="0" smtClean="0">
              <a:latin typeface="华文隶书" panose="02010800040101010101" pitchFamily="2" charset="-122"/>
              <a:ea typeface="华文隶书" panose="02010800040101010101" pitchFamily="2" charset="-122"/>
            </a:rPr>
            <a:t>家安全生产重点企业，按照企业安全生产标准化建设要求开展深度评价。</a:t>
          </a:r>
          <a:endParaRPr lang="zh-CN" altLang="en-US" sz="2200" dirty="0">
            <a:latin typeface="华文隶书" panose="02010800040101010101" pitchFamily="2" charset="-122"/>
            <a:ea typeface="华文隶书" panose="02010800040101010101" pitchFamily="2" charset="-122"/>
          </a:endParaRPr>
        </a:p>
      </dgm:t>
    </dgm:pt>
    <dgm:pt modelId="{1D698376-0555-4208-BDF7-24F641ADA9BE}" type="parTrans" cxnId="{E38656DA-C1B5-41A5-AE92-2739B4E1552A}">
      <dgm:prSet/>
      <dgm:spPr/>
      <dgm:t>
        <a:bodyPr/>
        <a:lstStyle/>
        <a:p>
          <a:endParaRPr lang="zh-CN" altLang="en-US"/>
        </a:p>
      </dgm:t>
    </dgm:pt>
    <dgm:pt modelId="{1BFC98EA-4430-4162-92AB-60422D9CCBB7}" type="sibTrans" cxnId="{E38656DA-C1B5-41A5-AE92-2739B4E1552A}">
      <dgm:prSet/>
      <dgm:spPr/>
      <dgm:t>
        <a:bodyPr/>
        <a:lstStyle/>
        <a:p>
          <a:endParaRPr lang="zh-CN" altLang="en-US"/>
        </a:p>
      </dgm:t>
    </dgm:pt>
    <dgm:pt modelId="{9B19E2BF-8574-4540-BB2B-FE1734E099C4}">
      <dgm:prSet phldrT="[文本]" custT="1"/>
      <dgm:spPr/>
      <dgm:t>
        <a:bodyPr/>
        <a:lstStyle/>
        <a:p>
          <a:r>
            <a:rPr lang="zh-CN" altLang="en-US" sz="2400" dirty="0" smtClean="0">
              <a:latin typeface="华文隶书" panose="02010800040101010101" pitchFamily="2" charset="-122"/>
              <a:ea typeface="华文隶书" panose="02010800040101010101" pitchFamily="2" charset="-122"/>
            </a:rPr>
            <a:t>评价方式</a:t>
          </a:r>
          <a:endParaRPr lang="zh-CN" altLang="en-US" sz="2400" dirty="0">
            <a:latin typeface="华文隶书" panose="02010800040101010101" pitchFamily="2" charset="-122"/>
            <a:ea typeface="华文隶书" panose="02010800040101010101" pitchFamily="2" charset="-122"/>
          </a:endParaRPr>
        </a:p>
      </dgm:t>
    </dgm:pt>
    <dgm:pt modelId="{461172C9-913B-42AF-8AD0-01DF08F6AF7D}" type="parTrans" cxnId="{D4510A9D-73C7-46B6-BF24-1CCE9140ACFF}">
      <dgm:prSet/>
      <dgm:spPr/>
      <dgm:t>
        <a:bodyPr/>
        <a:lstStyle/>
        <a:p>
          <a:endParaRPr lang="zh-CN" altLang="en-US"/>
        </a:p>
      </dgm:t>
    </dgm:pt>
    <dgm:pt modelId="{C485D4D4-976F-45A0-A421-5E39A0D5C2C5}" type="sibTrans" cxnId="{D4510A9D-73C7-46B6-BF24-1CCE9140ACFF}">
      <dgm:prSet/>
      <dgm:spPr/>
      <dgm:t>
        <a:bodyPr/>
        <a:lstStyle/>
        <a:p>
          <a:endParaRPr lang="zh-CN" altLang="en-US"/>
        </a:p>
      </dgm:t>
    </dgm:pt>
    <dgm:pt modelId="{7EEBDC07-F3DB-409C-8163-CDE47CC103EA}">
      <dgm:prSet phldrT="[文本]" custT="1"/>
      <dgm:spPr/>
      <dgm:t>
        <a:bodyPr/>
        <a:lstStyle/>
        <a:p>
          <a:r>
            <a:rPr lang="zh-CN" altLang="en-US" sz="2200" dirty="0" smtClean="0">
              <a:latin typeface="华文隶书" panose="02010800040101010101" pitchFamily="2" charset="-122"/>
              <a:ea typeface="华文隶书" panose="02010800040101010101" pitchFamily="2" charset="-122"/>
            </a:rPr>
            <a:t>此次评价是</a:t>
          </a:r>
          <a:r>
            <a:rPr lang="en-US" altLang="zh-CN" sz="2200" dirty="0" smtClean="0">
              <a:latin typeface="华文隶书" panose="02010800040101010101" pitchFamily="2" charset="-122"/>
              <a:ea typeface="华文隶书" panose="02010800040101010101" pitchFamily="2" charset="-122"/>
            </a:rPr>
            <a:t>2019</a:t>
          </a:r>
          <a:r>
            <a:rPr lang="zh-CN" altLang="en-US" sz="2200" dirty="0" smtClean="0">
              <a:latin typeface="华文隶书" panose="02010800040101010101" pitchFamily="2" charset="-122"/>
              <a:ea typeface="华文隶书" panose="02010800040101010101" pitchFamily="2" charset="-122"/>
            </a:rPr>
            <a:t>年部安全生产检查的一项重要内容，评价结果纳入省级交通运输主管部门年度安全生产工作考核评价</a:t>
          </a:r>
          <a:r>
            <a:rPr lang="zh-CN" sz="2200" dirty="0" smtClean="0">
              <a:latin typeface="华文隶书" panose="02010800040101010101" pitchFamily="2" charset="-122"/>
              <a:ea typeface="华文隶书" panose="02010800040101010101" pitchFamily="2" charset="-122"/>
            </a:rPr>
            <a:t>。</a:t>
          </a:r>
          <a:endParaRPr lang="zh-CN" altLang="en-US" sz="2200" dirty="0">
            <a:latin typeface="华文隶书" panose="02010800040101010101" pitchFamily="2" charset="-122"/>
            <a:ea typeface="华文隶书" panose="02010800040101010101" pitchFamily="2" charset="-122"/>
          </a:endParaRPr>
        </a:p>
      </dgm:t>
    </dgm:pt>
    <dgm:pt modelId="{7D199C94-E95B-42D4-94AA-A834D82098AD}" type="parTrans" cxnId="{ABE7469D-9EE5-46C9-BA65-4139D6724E56}">
      <dgm:prSet/>
      <dgm:spPr/>
      <dgm:t>
        <a:bodyPr/>
        <a:lstStyle/>
        <a:p>
          <a:endParaRPr lang="zh-CN" altLang="en-US"/>
        </a:p>
      </dgm:t>
    </dgm:pt>
    <dgm:pt modelId="{6A6987F7-38C6-43BE-90CF-641E160DCD9E}" type="sibTrans" cxnId="{ABE7469D-9EE5-46C9-BA65-4139D6724E56}">
      <dgm:prSet/>
      <dgm:spPr/>
      <dgm:t>
        <a:bodyPr/>
        <a:lstStyle/>
        <a:p>
          <a:endParaRPr lang="zh-CN" altLang="en-US"/>
        </a:p>
      </dgm:t>
    </dgm:pt>
    <dgm:pt modelId="{A98A6607-77F0-4D28-A9C7-42B9454B2DEF}">
      <dgm:prSet phldrT="[文本]" custT="1"/>
      <dgm:spPr/>
      <dgm:t>
        <a:bodyPr/>
        <a:lstStyle/>
        <a:p>
          <a:r>
            <a:rPr lang="zh-CN" altLang="en-US" sz="2400" dirty="0" smtClean="0">
              <a:latin typeface="华文隶书" panose="02010800040101010101" pitchFamily="2" charset="-122"/>
              <a:ea typeface="华文隶书" panose="02010800040101010101" pitchFamily="2" charset="-122"/>
            </a:rPr>
            <a:t>有关要求</a:t>
          </a:r>
          <a:endParaRPr lang="zh-CN" altLang="en-US" sz="2400" dirty="0">
            <a:latin typeface="华文隶书" panose="02010800040101010101" pitchFamily="2" charset="-122"/>
            <a:ea typeface="华文隶书" panose="02010800040101010101" pitchFamily="2" charset="-122"/>
          </a:endParaRPr>
        </a:p>
      </dgm:t>
    </dgm:pt>
    <dgm:pt modelId="{96307765-1822-448C-A5E8-4A1BBE8FEE90}" type="parTrans" cxnId="{C29C1B52-0DD6-4E4D-BEA4-705673967400}">
      <dgm:prSet/>
      <dgm:spPr/>
      <dgm:t>
        <a:bodyPr/>
        <a:lstStyle/>
        <a:p>
          <a:endParaRPr lang="zh-CN" altLang="en-US"/>
        </a:p>
      </dgm:t>
    </dgm:pt>
    <dgm:pt modelId="{EE064569-AA3B-474F-A548-AC0078C27998}" type="sibTrans" cxnId="{C29C1B52-0DD6-4E4D-BEA4-705673967400}">
      <dgm:prSet/>
      <dgm:spPr/>
      <dgm:t>
        <a:bodyPr/>
        <a:lstStyle/>
        <a:p>
          <a:endParaRPr lang="zh-CN" altLang="en-US"/>
        </a:p>
      </dgm:t>
    </dgm:pt>
    <dgm:pt modelId="{C8185135-3AED-4EB9-92B3-366B21BADAA6}" type="pres">
      <dgm:prSet presAssocID="{E9992FBF-1D1A-41B2-83FB-8CD33ED6E387}" presName="vert0" presStyleCnt="0">
        <dgm:presLayoutVars>
          <dgm:dir/>
          <dgm:animOne val="branch"/>
          <dgm:animLvl val="lvl"/>
        </dgm:presLayoutVars>
      </dgm:prSet>
      <dgm:spPr/>
      <dgm:t>
        <a:bodyPr/>
        <a:lstStyle/>
        <a:p>
          <a:endParaRPr lang="zh-CN" altLang="en-US"/>
        </a:p>
      </dgm:t>
    </dgm:pt>
    <dgm:pt modelId="{10E97BBE-0F81-413B-B191-6FACF8B356A4}" type="pres">
      <dgm:prSet presAssocID="{B0D9698D-1C1E-40C0-9804-6E79C27FC175}" presName="thickLine" presStyleLbl="alignNode1" presStyleIdx="0" presStyleCnt="3"/>
      <dgm:spPr/>
      <dgm:t>
        <a:bodyPr/>
        <a:lstStyle/>
        <a:p>
          <a:endParaRPr lang="zh-CN" altLang="en-US"/>
        </a:p>
      </dgm:t>
    </dgm:pt>
    <dgm:pt modelId="{1C8B66DE-DAEE-4A0A-A0CD-09DD7A5BA2D8}" type="pres">
      <dgm:prSet presAssocID="{B0D9698D-1C1E-40C0-9804-6E79C27FC175}" presName="horz1" presStyleCnt="0"/>
      <dgm:spPr/>
    </dgm:pt>
    <dgm:pt modelId="{527C8B16-1D53-43C7-86A2-92BD6BFF5437}" type="pres">
      <dgm:prSet presAssocID="{B0D9698D-1C1E-40C0-9804-6E79C27FC175}" presName="tx1" presStyleLbl="revTx" presStyleIdx="0" presStyleCnt="6" custScaleX="61542" custScaleY="100303"/>
      <dgm:spPr/>
      <dgm:t>
        <a:bodyPr/>
        <a:lstStyle/>
        <a:p>
          <a:endParaRPr lang="zh-CN" altLang="en-US"/>
        </a:p>
      </dgm:t>
    </dgm:pt>
    <dgm:pt modelId="{7181E2FB-7300-4891-B0F3-FBE8E4400EA1}" type="pres">
      <dgm:prSet presAssocID="{B0D9698D-1C1E-40C0-9804-6E79C27FC175}" presName="vert1" presStyleCnt="0"/>
      <dgm:spPr/>
    </dgm:pt>
    <dgm:pt modelId="{15A1C991-D95E-432F-8B5B-1B3A61D325B2}" type="pres">
      <dgm:prSet presAssocID="{6F31D686-CD3F-4145-9124-B332361ABB0D}" presName="vertSpace2a" presStyleCnt="0"/>
      <dgm:spPr/>
    </dgm:pt>
    <dgm:pt modelId="{02A42ED2-8288-417E-BD32-026F6D6F9765}" type="pres">
      <dgm:prSet presAssocID="{6F31D686-CD3F-4145-9124-B332361ABB0D}" presName="horz2" presStyleCnt="0"/>
      <dgm:spPr/>
    </dgm:pt>
    <dgm:pt modelId="{69E7E919-1314-404F-B157-CC814AF56AC1}" type="pres">
      <dgm:prSet presAssocID="{6F31D686-CD3F-4145-9124-B332361ABB0D}" presName="horzSpace2" presStyleCnt="0"/>
      <dgm:spPr/>
    </dgm:pt>
    <dgm:pt modelId="{DD9314A8-FEB4-45E2-9DB1-049B54799614}" type="pres">
      <dgm:prSet presAssocID="{6F31D686-CD3F-4145-9124-B332361ABB0D}" presName="tx2" presStyleLbl="revTx" presStyleIdx="1" presStyleCnt="6" custScaleX="108147"/>
      <dgm:spPr/>
      <dgm:t>
        <a:bodyPr/>
        <a:lstStyle/>
        <a:p>
          <a:endParaRPr lang="zh-CN" altLang="en-US"/>
        </a:p>
      </dgm:t>
    </dgm:pt>
    <dgm:pt modelId="{47F0EA79-ABD2-48C2-BA41-DDF8E2E2CF55}" type="pres">
      <dgm:prSet presAssocID="{6F31D686-CD3F-4145-9124-B332361ABB0D}" presName="vert2" presStyleCnt="0"/>
      <dgm:spPr/>
    </dgm:pt>
    <dgm:pt modelId="{3809ECD4-00B2-4040-84B1-5DA24EB94B06}" type="pres">
      <dgm:prSet presAssocID="{6F31D686-CD3F-4145-9124-B332361ABB0D}" presName="thinLine2b" presStyleLbl="callout" presStyleIdx="0" presStyleCnt="3"/>
      <dgm:spPr/>
    </dgm:pt>
    <dgm:pt modelId="{CE8225FD-B452-4F5B-BB61-AE9E1793938B}" type="pres">
      <dgm:prSet presAssocID="{6F31D686-CD3F-4145-9124-B332361ABB0D}" presName="vertSpace2b" presStyleCnt="0"/>
      <dgm:spPr/>
    </dgm:pt>
    <dgm:pt modelId="{61D9EE64-ED01-4DE2-BF9C-9B87D90D66FB}" type="pres">
      <dgm:prSet presAssocID="{9B19E2BF-8574-4540-BB2B-FE1734E099C4}" presName="thickLine" presStyleLbl="alignNode1" presStyleIdx="1" presStyleCnt="3"/>
      <dgm:spPr/>
    </dgm:pt>
    <dgm:pt modelId="{55703436-4D6E-479F-8992-6AE6E341D821}" type="pres">
      <dgm:prSet presAssocID="{9B19E2BF-8574-4540-BB2B-FE1734E099C4}" presName="horz1" presStyleCnt="0"/>
      <dgm:spPr/>
    </dgm:pt>
    <dgm:pt modelId="{2D855E7F-680D-4331-A9ED-C443E3762DF8}" type="pres">
      <dgm:prSet presAssocID="{9B19E2BF-8574-4540-BB2B-FE1734E099C4}" presName="tx1" presStyleLbl="revTx" presStyleIdx="2" presStyleCnt="6" custScaleX="63302"/>
      <dgm:spPr/>
      <dgm:t>
        <a:bodyPr/>
        <a:lstStyle/>
        <a:p>
          <a:endParaRPr lang="zh-CN" altLang="en-US"/>
        </a:p>
      </dgm:t>
    </dgm:pt>
    <dgm:pt modelId="{E493CB51-B615-4805-BD5A-9D9B6FEA0A32}" type="pres">
      <dgm:prSet presAssocID="{9B19E2BF-8574-4540-BB2B-FE1734E099C4}" presName="vert1" presStyleCnt="0"/>
      <dgm:spPr/>
    </dgm:pt>
    <dgm:pt modelId="{0F2C63E7-8001-42FC-84A0-F91130ABE711}" type="pres">
      <dgm:prSet presAssocID="{14DEA525-F1B2-4C1C-AAB2-3355AC01DC57}" presName="vertSpace2a" presStyleCnt="0"/>
      <dgm:spPr/>
    </dgm:pt>
    <dgm:pt modelId="{1AD4A9A1-F5A7-4505-BD6D-0A8DADFDC180}" type="pres">
      <dgm:prSet presAssocID="{14DEA525-F1B2-4C1C-AAB2-3355AC01DC57}" presName="horz2" presStyleCnt="0"/>
      <dgm:spPr/>
    </dgm:pt>
    <dgm:pt modelId="{01026716-00EA-4426-9BAC-6640B4A0BEE2}" type="pres">
      <dgm:prSet presAssocID="{14DEA525-F1B2-4C1C-AAB2-3355AC01DC57}" presName="horzSpace2" presStyleCnt="0"/>
      <dgm:spPr/>
    </dgm:pt>
    <dgm:pt modelId="{21CDF1E1-7412-46DF-BD95-0C70EB844080}" type="pres">
      <dgm:prSet presAssocID="{14DEA525-F1B2-4C1C-AAB2-3355AC01DC57}" presName="tx2" presStyleLbl="revTx" presStyleIdx="3" presStyleCnt="6" custScaleX="109350" custLinFactNeighborY="-3902"/>
      <dgm:spPr/>
      <dgm:t>
        <a:bodyPr/>
        <a:lstStyle/>
        <a:p>
          <a:endParaRPr lang="zh-CN" altLang="en-US"/>
        </a:p>
      </dgm:t>
    </dgm:pt>
    <dgm:pt modelId="{10F6078E-D4EF-4F21-A440-A49B2BF0DAF3}" type="pres">
      <dgm:prSet presAssocID="{14DEA525-F1B2-4C1C-AAB2-3355AC01DC57}" presName="vert2" presStyleCnt="0"/>
      <dgm:spPr/>
    </dgm:pt>
    <dgm:pt modelId="{F55FB61D-338F-4365-83DE-80C9CF20B33D}" type="pres">
      <dgm:prSet presAssocID="{14DEA525-F1B2-4C1C-AAB2-3355AC01DC57}" presName="thinLine2b" presStyleLbl="callout" presStyleIdx="1" presStyleCnt="3"/>
      <dgm:spPr/>
    </dgm:pt>
    <dgm:pt modelId="{7AEDE6D9-96F0-413B-878A-80B3CF7C2A2A}" type="pres">
      <dgm:prSet presAssocID="{14DEA525-F1B2-4C1C-AAB2-3355AC01DC57}" presName="vertSpace2b" presStyleCnt="0"/>
      <dgm:spPr/>
    </dgm:pt>
    <dgm:pt modelId="{D6AF5656-6BE4-4767-B4C2-885A76999A76}" type="pres">
      <dgm:prSet presAssocID="{A98A6607-77F0-4D28-A9C7-42B9454B2DEF}" presName="thickLine" presStyleLbl="alignNode1" presStyleIdx="2" presStyleCnt="3"/>
      <dgm:spPr/>
    </dgm:pt>
    <dgm:pt modelId="{4743A117-63B4-4FD4-8EA8-B1E2DB14303E}" type="pres">
      <dgm:prSet presAssocID="{A98A6607-77F0-4D28-A9C7-42B9454B2DEF}" presName="horz1" presStyleCnt="0"/>
      <dgm:spPr/>
    </dgm:pt>
    <dgm:pt modelId="{1F6B0CE9-FF79-4234-B8A9-1396789520CC}" type="pres">
      <dgm:prSet presAssocID="{A98A6607-77F0-4D28-A9C7-42B9454B2DEF}" presName="tx1" presStyleLbl="revTx" presStyleIdx="4" presStyleCnt="6" custScaleX="55963"/>
      <dgm:spPr/>
      <dgm:t>
        <a:bodyPr/>
        <a:lstStyle/>
        <a:p>
          <a:endParaRPr lang="zh-CN" altLang="en-US"/>
        </a:p>
      </dgm:t>
    </dgm:pt>
    <dgm:pt modelId="{179A147C-DEF5-4CC5-B9C9-EF59B0CD1262}" type="pres">
      <dgm:prSet presAssocID="{A98A6607-77F0-4D28-A9C7-42B9454B2DEF}" presName="vert1" presStyleCnt="0"/>
      <dgm:spPr/>
    </dgm:pt>
    <dgm:pt modelId="{837E86A3-741B-4504-9A2C-455553DB0075}" type="pres">
      <dgm:prSet presAssocID="{7EEBDC07-F3DB-409C-8163-CDE47CC103EA}" presName="vertSpace2a" presStyleCnt="0"/>
      <dgm:spPr/>
    </dgm:pt>
    <dgm:pt modelId="{E96D039F-EA2E-4F80-8123-0709C7672366}" type="pres">
      <dgm:prSet presAssocID="{7EEBDC07-F3DB-409C-8163-CDE47CC103EA}" presName="horz2" presStyleCnt="0"/>
      <dgm:spPr/>
    </dgm:pt>
    <dgm:pt modelId="{8835903D-C3BC-415D-88A1-27C7605C09EA}" type="pres">
      <dgm:prSet presAssocID="{7EEBDC07-F3DB-409C-8163-CDE47CC103EA}" presName="horzSpace2" presStyleCnt="0"/>
      <dgm:spPr/>
    </dgm:pt>
    <dgm:pt modelId="{5C0BC651-33F1-45C2-93A4-DA83A831D3E3}" type="pres">
      <dgm:prSet presAssocID="{7EEBDC07-F3DB-409C-8163-CDE47CC103EA}" presName="tx2" presStyleLbl="revTx" presStyleIdx="5" presStyleCnt="6" custScaleX="110752"/>
      <dgm:spPr/>
      <dgm:t>
        <a:bodyPr/>
        <a:lstStyle/>
        <a:p>
          <a:endParaRPr lang="zh-CN" altLang="en-US"/>
        </a:p>
      </dgm:t>
    </dgm:pt>
    <dgm:pt modelId="{7ABEF822-A362-48CC-B787-D475859CFA25}" type="pres">
      <dgm:prSet presAssocID="{7EEBDC07-F3DB-409C-8163-CDE47CC103EA}" presName="vert2" presStyleCnt="0"/>
      <dgm:spPr/>
    </dgm:pt>
    <dgm:pt modelId="{098D42FD-928D-487E-96A8-F23F1FBB4C11}" type="pres">
      <dgm:prSet presAssocID="{7EEBDC07-F3DB-409C-8163-CDE47CC103EA}" presName="thinLine2b" presStyleLbl="callout" presStyleIdx="2" presStyleCnt="3"/>
      <dgm:spPr/>
    </dgm:pt>
    <dgm:pt modelId="{42CA8FF1-AF28-419F-98AC-FC30837A5823}" type="pres">
      <dgm:prSet presAssocID="{7EEBDC07-F3DB-409C-8163-CDE47CC103EA}" presName="vertSpace2b" presStyleCnt="0"/>
      <dgm:spPr/>
    </dgm:pt>
  </dgm:ptLst>
  <dgm:cxnLst>
    <dgm:cxn modelId="{CDAB5FC7-5777-46E5-AF4E-682CDEFBD318}" type="presOf" srcId="{6F31D686-CD3F-4145-9124-B332361ABB0D}" destId="{DD9314A8-FEB4-45E2-9DB1-049B54799614}" srcOrd="0" destOrd="0" presId="urn:microsoft.com/office/officeart/2008/layout/LinedList"/>
    <dgm:cxn modelId="{ABE7469D-9EE5-46C9-BA65-4139D6724E56}" srcId="{A98A6607-77F0-4D28-A9C7-42B9454B2DEF}" destId="{7EEBDC07-F3DB-409C-8163-CDE47CC103EA}" srcOrd="0" destOrd="0" parTransId="{7D199C94-E95B-42D4-94AA-A834D82098AD}" sibTransId="{6A6987F7-38C6-43BE-90CF-641E160DCD9E}"/>
    <dgm:cxn modelId="{BE3A7689-CD1E-4CB8-801B-CC6C6ED0E99C}" type="presOf" srcId="{7EEBDC07-F3DB-409C-8163-CDE47CC103EA}" destId="{5C0BC651-33F1-45C2-93A4-DA83A831D3E3}" srcOrd="0" destOrd="0" presId="urn:microsoft.com/office/officeart/2008/layout/LinedList"/>
    <dgm:cxn modelId="{C7659CC9-AE4E-4629-8952-62A033B1AE97}" srcId="{E9992FBF-1D1A-41B2-83FB-8CD33ED6E387}" destId="{B0D9698D-1C1E-40C0-9804-6E79C27FC175}" srcOrd="0" destOrd="0" parTransId="{9318E92B-EECC-4FE3-B795-4DCB2240DE28}" sibTransId="{043690E0-752D-44B9-98ED-7C22E2ABD39F}"/>
    <dgm:cxn modelId="{4DA034DA-CF69-421F-A374-D44A1AC2EE77}" type="presOf" srcId="{E9992FBF-1D1A-41B2-83FB-8CD33ED6E387}" destId="{C8185135-3AED-4EB9-92B3-366B21BADAA6}" srcOrd="0" destOrd="0" presId="urn:microsoft.com/office/officeart/2008/layout/LinedList"/>
    <dgm:cxn modelId="{E38656DA-C1B5-41A5-AE92-2739B4E1552A}" srcId="{9B19E2BF-8574-4540-BB2B-FE1734E099C4}" destId="{14DEA525-F1B2-4C1C-AAB2-3355AC01DC57}" srcOrd="0" destOrd="0" parTransId="{1D698376-0555-4208-BDF7-24F641ADA9BE}" sibTransId="{1BFC98EA-4430-4162-92AB-60422D9CCBB7}"/>
    <dgm:cxn modelId="{97B9EFB0-04A7-4E15-AF02-69A633D2D3F2}" srcId="{B0D9698D-1C1E-40C0-9804-6E79C27FC175}" destId="{6F31D686-CD3F-4145-9124-B332361ABB0D}" srcOrd="0" destOrd="0" parTransId="{F53307B4-7C75-465E-8600-108B6F73345F}" sibTransId="{2BEBA5D9-0894-46F0-B608-86B3563DC506}"/>
    <dgm:cxn modelId="{83ACA4D0-9DFE-4E27-8FB0-DF201C6984A2}" type="presOf" srcId="{9B19E2BF-8574-4540-BB2B-FE1734E099C4}" destId="{2D855E7F-680D-4331-A9ED-C443E3762DF8}" srcOrd="0" destOrd="0" presId="urn:microsoft.com/office/officeart/2008/layout/LinedList"/>
    <dgm:cxn modelId="{C29C1B52-0DD6-4E4D-BEA4-705673967400}" srcId="{E9992FBF-1D1A-41B2-83FB-8CD33ED6E387}" destId="{A98A6607-77F0-4D28-A9C7-42B9454B2DEF}" srcOrd="2" destOrd="0" parTransId="{96307765-1822-448C-A5E8-4A1BBE8FEE90}" sibTransId="{EE064569-AA3B-474F-A548-AC0078C27998}"/>
    <dgm:cxn modelId="{17F2C8AE-C39C-40F7-8D8A-617DABFE1F9E}" type="presOf" srcId="{14DEA525-F1B2-4C1C-AAB2-3355AC01DC57}" destId="{21CDF1E1-7412-46DF-BD95-0C70EB844080}" srcOrd="0" destOrd="0" presId="urn:microsoft.com/office/officeart/2008/layout/LinedList"/>
    <dgm:cxn modelId="{ADD1F630-CBCA-443C-92CA-71F16610AD82}" type="presOf" srcId="{A98A6607-77F0-4D28-A9C7-42B9454B2DEF}" destId="{1F6B0CE9-FF79-4234-B8A9-1396789520CC}" srcOrd="0" destOrd="0" presId="urn:microsoft.com/office/officeart/2008/layout/LinedList"/>
    <dgm:cxn modelId="{D4510A9D-73C7-46B6-BF24-1CCE9140ACFF}" srcId="{E9992FBF-1D1A-41B2-83FB-8CD33ED6E387}" destId="{9B19E2BF-8574-4540-BB2B-FE1734E099C4}" srcOrd="1" destOrd="0" parTransId="{461172C9-913B-42AF-8AD0-01DF08F6AF7D}" sibTransId="{C485D4D4-976F-45A0-A421-5E39A0D5C2C5}"/>
    <dgm:cxn modelId="{C0670CB2-2205-4A42-96D9-99DE065E7A71}" type="presOf" srcId="{B0D9698D-1C1E-40C0-9804-6E79C27FC175}" destId="{527C8B16-1D53-43C7-86A2-92BD6BFF5437}" srcOrd="0" destOrd="0" presId="urn:microsoft.com/office/officeart/2008/layout/LinedList"/>
    <dgm:cxn modelId="{BA433FBE-5C17-4706-839A-5DB32202F57E}" type="presParOf" srcId="{C8185135-3AED-4EB9-92B3-366B21BADAA6}" destId="{10E97BBE-0F81-413B-B191-6FACF8B356A4}" srcOrd="0" destOrd="0" presId="urn:microsoft.com/office/officeart/2008/layout/LinedList"/>
    <dgm:cxn modelId="{D13B1E70-DCFE-4983-8490-385FC53CCF98}" type="presParOf" srcId="{C8185135-3AED-4EB9-92B3-366B21BADAA6}" destId="{1C8B66DE-DAEE-4A0A-A0CD-09DD7A5BA2D8}" srcOrd="1" destOrd="0" presId="urn:microsoft.com/office/officeart/2008/layout/LinedList"/>
    <dgm:cxn modelId="{E0FA6D02-A829-40F4-BCC9-CF0D21CE0B65}" type="presParOf" srcId="{1C8B66DE-DAEE-4A0A-A0CD-09DD7A5BA2D8}" destId="{527C8B16-1D53-43C7-86A2-92BD6BFF5437}" srcOrd="0" destOrd="0" presId="urn:microsoft.com/office/officeart/2008/layout/LinedList"/>
    <dgm:cxn modelId="{3E65019C-FACD-4B3E-B3A6-05845873AB58}" type="presParOf" srcId="{1C8B66DE-DAEE-4A0A-A0CD-09DD7A5BA2D8}" destId="{7181E2FB-7300-4891-B0F3-FBE8E4400EA1}" srcOrd="1" destOrd="0" presId="urn:microsoft.com/office/officeart/2008/layout/LinedList"/>
    <dgm:cxn modelId="{FFB60169-5253-4E13-BE7B-7203526C1EC9}" type="presParOf" srcId="{7181E2FB-7300-4891-B0F3-FBE8E4400EA1}" destId="{15A1C991-D95E-432F-8B5B-1B3A61D325B2}" srcOrd="0" destOrd="0" presId="urn:microsoft.com/office/officeart/2008/layout/LinedList"/>
    <dgm:cxn modelId="{5DFE8564-F54F-442A-AA4C-35451BC7C025}" type="presParOf" srcId="{7181E2FB-7300-4891-B0F3-FBE8E4400EA1}" destId="{02A42ED2-8288-417E-BD32-026F6D6F9765}" srcOrd="1" destOrd="0" presId="urn:microsoft.com/office/officeart/2008/layout/LinedList"/>
    <dgm:cxn modelId="{F8D9562F-911F-4C21-90F5-BE333212F733}" type="presParOf" srcId="{02A42ED2-8288-417E-BD32-026F6D6F9765}" destId="{69E7E919-1314-404F-B157-CC814AF56AC1}" srcOrd="0" destOrd="0" presId="urn:microsoft.com/office/officeart/2008/layout/LinedList"/>
    <dgm:cxn modelId="{0DEA9251-8D03-490C-8169-661D53266BD9}" type="presParOf" srcId="{02A42ED2-8288-417E-BD32-026F6D6F9765}" destId="{DD9314A8-FEB4-45E2-9DB1-049B54799614}" srcOrd="1" destOrd="0" presId="urn:microsoft.com/office/officeart/2008/layout/LinedList"/>
    <dgm:cxn modelId="{79F4A214-0C38-408A-953D-4A3C3EA55C58}" type="presParOf" srcId="{02A42ED2-8288-417E-BD32-026F6D6F9765}" destId="{47F0EA79-ABD2-48C2-BA41-DDF8E2E2CF55}" srcOrd="2" destOrd="0" presId="urn:microsoft.com/office/officeart/2008/layout/LinedList"/>
    <dgm:cxn modelId="{CE2B63DC-3479-4BE7-A691-E2CB7505F56C}" type="presParOf" srcId="{7181E2FB-7300-4891-B0F3-FBE8E4400EA1}" destId="{3809ECD4-00B2-4040-84B1-5DA24EB94B06}" srcOrd="2" destOrd="0" presId="urn:microsoft.com/office/officeart/2008/layout/LinedList"/>
    <dgm:cxn modelId="{81AD43A4-097E-4910-A5FA-DC0B2F5217FD}" type="presParOf" srcId="{7181E2FB-7300-4891-B0F3-FBE8E4400EA1}" destId="{CE8225FD-B452-4F5B-BB61-AE9E1793938B}" srcOrd="3" destOrd="0" presId="urn:microsoft.com/office/officeart/2008/layout/LinedList"/>
    <dgm:cxn modelId="{1395DE84-9E3A-42A8-BBD6-7CC8E8EB8023}" type="presParOf" srcId="{C8185135-3AED-4EB9-92B3-366B21BADAA6}" destId="{61D9EE64-ED01-4DE2-BF9C-9B87D90D66FB}" srcOrd="2" destOrd="0" presId="urn:microsoft.com/office/officeart/2008/layout/LinedList"/>
    <dgm:cxn modelId="{A20C16A9-8E63-4849-9E4B-741C110D4883}" type="presParOf" srcId="{C8185135-3AED-4EB9-92B3-366B21BADAA6}" destId="{55703436-4D6E-479F-8992-6AE6E341D821}" srcOrd="3" destOrd="0" presId="urn:microsoft.com/office/officeart/2008/layout/LinedList"/>
    <dgm:cxn modelId="{14503EA1-486F-48F9-83E9-BA57970642DB}" type="presParOf" srcId="{55703436-4D6E-479F-8992-6AE6E341D821}" destId="{2D855E7F-680D-4331-A9ED-C443E3762DF8}" srcOrd="0" destOrd="0" presId="urn:microsoft.com/office/officeart/2008/layout/LinedList"/>
    <dgm:cxn modelId="{4C3302A4-3E92-401D-B1B4-C1985336FE91}" type="presParOf" srcId="{55703436-4D6E-479F-8992-6AE6E341D821}" destId="{E493CB51-B615-4805-BD5A-9D9B6FEA0A32}" srcOrd="1" destOrd="0" presId="urn:microsoft.com/office/officeart/2008/layout/LinedList"/>
    <dgm:cxn modelId="{0C8903F2-7ECD-481F-BE2A-C08F1483BD94}" type="presParOf" srcId="{E493CB51-B615-4805-BD5A-9D9B6FEA0A32}" destId="{0F2C63E7-8001-42FC-84A0-F91130ABE711}" srcOrd="0" destOrd="0" presId="urn:microsoft.com/office/officeart/2008/layout/LinedList"/>
    <dgm:cxn modelId="{E5C3CD5F-121C-4DDC-B461-65FF43AFF297}" type="presParOf" srcId="{E493CB51-B615-4805-BD5A-9D9B6FEA0A32}" destId="{1AD4A9A1-F5A7-4505-BD6D-0A8DADFDC180}" srcOrd="1" destOrd="0" presId="urn:microsoft.com/office/officeart/2008/layout/LinedList"/>
    <dgm:cxn modelId="{70C5AC6A-F187-4796-A12B-25794AFE968C}" type="presParOf" srcId="{1AD4A9A1-F5A7-4505-BD6D-0A8DADFDC180}" destId="{01026716-00EA-4426-9BAC-6640B4A0BEE2}" srcOrd="0" destOrd="0" presId="urn:microsoft.com/office/officeart/2008/layout/LinedList"/>
    <dgm:cxn modelId="{DA1D326A-A3ED-44DE-BA56-599E87FB2F93}" type="presParOf" srcId="{1AD4A9A1-F5A7-4505-BD6D-0A8DADFDC180}" destId="{21CDF1E1-7412-46DF-BD95-0C70EB844080}" srcOrd="1" destOrd="0" presId="urn:microsoft.com/office/officeart/2008/layout/LinedList"/>
    <dgm:cxn modelId="{8255A16B-80BF-460A-B7F2-B418C69B7234}" type="presParOf" srcId="{1AD4A9A1-F5A7-4505-BD6D-0A8DADFDC180}" destId="{10F6078E-D4EF-4F21-A440-A49B2BF0DAF3}" srcOrd="2" destOrd="0" presId="urn:microsoft.com/office/officeart/2008/layout/LinedList"/>
    <dgm:cxn modelId="{611536D4-D808-4B42-A4CA-14C35EA474F6}" type="presParOf" srcId="{E493CB51-B615-4805-BD5A-9D9B6FEA0A32}" destId="{F55FB61D-338F-4365-83DE-80C9CF20B33D}" srcOrd="2" destOrd="0" presId="urn:microsoft.com/office/officeart/2008/layout/LinedList"/>
    <dgm:cxn modelId="{DF098762-69B3-4698-A10C-2D34DB9DBBFC}" type="presParOf" srcId="{E493CB51-B615-4805-BD5A-9D9B6FEA0A32}" destId="{7AEDE6D9-96F0-413B-878A-80B3CF7C2A2A}" srcOrd="3" destOrd="0" presId="urn:microsoft.com/office/officeart/2008/layout/LinedList"/>
    <dgm:cxn modelId="{1A34208C-E897-4E97-9429-EE0535FE0F22}" type="presParOf" srcId="{C8185135-3AED-4EB9-92B3-366B21BADAA6}" destId="{D6AF5656-6BE4-4767-B4C2-885A76999A76}" srcOrd="4" destOrd="0" presId="urn:microsoft.com/office/officeart/2008/layout/LinedList"/>
    <dgm:cxn modelId="{929C5B06-0C3E-43EE-933F-6F3500D8DE10}" type="presParOf" srcId="{C8185135-3AED-4EB9-92B3-366B21BADAA6}" destId="{4743A117-63B4-4FD4-8EA8-B1E2DB14303E}" srcOrd="5" destOrd="0" presId="urn:microsoft.com/office/officeart/2008/layout/LinedList"/>
    <dgm:cxn modelId="{D77FD7D6-1502-4CAC-B902-F4032EB5C53B}" type="presParOf" srcId="{4743A117-63B4-4FD4-8EA8-B1E2DB14303E}" destId="{1F6B0CE9-FF79-4234-B8A9-1396789520CC}" srcOrd="0" destOrd="0" presId="urn:microsoft.com/office/officeart/2008/layout/LinedList"/>
    <dgm:cxn modelId="{7F94C64C-3BD8-43D1-B568-0833BD6E2A17}" type="presParOf" srcId="{4743A117-63B4-4FD4-8EA8-B1E2DB14303E}" destId="{179A147C-DEF5-4CC5-B9C9-EF59B0CD1262}" srcOrd="1" destOrd="0" presId="urn:microsoft.com/office/officeart/2008/layout/LinedList"/>
    <dgm:cxn modelId="{48A7D6C0-1931-4BC0-B337-98B7FDA7F53C}" type="presParOf" srcId="{179A147C-DEF5-4CC5-B9C9-EF59B0CD1262}" destId="{837E86A3-741B-4504-9A2C-455553DB0075}" srcOrd="0" destOrd="0" presId="urn:microsoft.com/office/officeart/2008/layout/LinedList"/>
    <dgm:cxn modelId="{2CB2417B-5D34-485F-832E-4A6B9D822CED}" type="presParOf" srcId="{179A147C-DEF5-4CC5-B9C9-EF59B0CD1262}" destId="{E96D039F-EA2E-4F80-8123-0709C7672366}" srcOrd="1" destOrd="0" presId="urn:microsoft.com/office/officeart/2008/layout/LinedList"/>
    <dgm:cxn modelId="{064EBEF7-C882-4B69-9D82-FD5C619B5410}" type="presParOf" srcId="{E96D039F-EA2E-4F80-8123-0709C7672366}" destId="{8835903D-C3BC-415D-88A1-27C7605C09EA}" srcOrd="0" destOrd="0" presId="urn:microsoft.com/office/officeart/2008/layout/LinedList"/>
    <dgm:cxn modelId="{75E26F47-E189-442C-B909-D684ADA05081}" type="presParOf" srcId="{E96D039F-EA2E-4F80-8123-0709C7672366}" destId="{5C0BC651-33F1-45C2-93A4-DA83A831D3E3}" srcOrd="1" destOrd="0" presId="urn:microsoft.com/office/officeart/2008/layout/LinedList"/>
    <dgm:cxn modelId="{0842A251-0992-4341-8EF0-9ECC4F6F78BD}" type="presParOf" srcId="{E96D039F-EA2E-4F80-8123-0709C7672366}" destId="{7ABEF822-A362-48CC-B787-D475859CFA25}" srcOrd="2" destOrd="0" presId="urn:microsoft.com/office/officeart/2008/layout/LinedList"/>
    <dgm:cxn modelId="{99CA88F3-816F-4DAF-931C-4582CEFB1BCA}" type="presParOf" srcId="{179A147C-DEF5-4CC5-B9C9-EF59B0CD1262}" destId="{098D42FD-928D-487E-96A8-F23F1FBB4C11}" srcOrd="2" destOrd="0" presId="urn:microsoft.com/office/officeart/2008/layout/LinedList"/>
    <dgm:cxn modelId="{D99FFB8B-D7FF-46A4-A14E-7C77A69CF17E}" type="presParOf" srcId="{179A147C-DEF5-4CC5-B9C9-EF59B0CD1262}" destId="{42CA8FF1-AF28-419F-98AC-FC30837A5823}"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EBA67EB-10CE-491E-A16A-FFE5C0F7CE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zh-CN" altLang="en-US"/>
        </a:p>
      </dgm:t>
    </dgm:pt>
    <dgm:pt modelId="{83B59250-C1A0-4694-B98D-F6FFC406A245}">
      <dgm:prSet phldrT="[文本]" custT="1"/>
      <dgm:spPr/>
      <dgm:t>
        <a:bodyPr/>
        <a:lstStyle/>
        <a:p>
          <a:r>
            <a:rPr lang="zh-CN" altLang="en-US" sz="2800" dirty="0" smtClean="0">
              <a:latin typeface="华文隶书" panose="02010800040101010101" pitchFamily="2" charset="-122"/>
              <a:ea typeface="华文隶书" panose="02010800040101010101" pitchFamily="2" charset="-122"/>
            </a:rPr>
            <a:t>评级内容</a:t>
          </a:r>
          <a:endParaRPr lang="zh-CN" altLang="en-US" sz="2800" dirty="0">
            <a:latin typeface="华文隶书" panose="02010800040101010101" pitchFamily="2" charset="-122"/>
            <a:ea typeface="华文隶书" panose="02010800040101010101" pitchFamily="2" charset="-122"/>
          </a:endParaRPr>
        </a:p>
      </dgm:t>
    </dgm:pt>
    <dgm:pt modelId="{DB2A1BAA-B384-4ACB-88D3-47C99CBAE387}" type="parTrans" cxnId="{0E22E32B-F840-4DDA-B2D5-ED5623F8EA5A}">
      <dgm:prSet/>
      <dgm:spPr/>
      <dgm:t>
        <a:bodyPr/>
        <a:lstStyle/>
        <a:p>
          <a:endParaRPr lang="zh-CN" altLang="en-US"/>
        </a:p>
      </dgm:t>
    </dgm:pt>
    <dgm:pt modelId="{3B12021B-E896-4CFD-B524-B38248E73684}" type="sibTrans" cxnId="{0E22E32B-F840-4DDA-B2D5-ED5623F8EA5A}">
      <dgm:prSet/>
      <dgm:spPr/>
      <dgm:t>
        <a:bodyPr/>
        <a:lstStyle/>
        <a:p>
          <a:endParaRPr lang="zh-CN" altLang="en-US"/>
        </a:p>
      </dgm:t>
    </dgm:pt>
    <dgm:pt modelId="{F227FB41-439B-4126-A336-B65CD0D4D451}">
      <dgm:prSet phldrT="[文本]"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dirty="0" smtClean="0">
              <a:latin typeface="华文隶书" panose="02010800040101010101" pitchFamily="2" charset="-122"/>
              <a:ea typeface="华文隶书" panose="02010800040101010101" pitchFamily="2" charset="-122"/>
            </a:rPr>
            <a:t>依据各专业企业安全生产标准化建设评价实施细则，对目标与考核、</a:t>
          </a:r>
          <a:r>
            <a:rPr lang="zh-CN" altLang="en-US" sz="2400" dirty="0" smtClean="0">
              <a:solidFill>
                <a:srgbClr val="FF0000"/>
              </a:solidFill>
              <a:latin typeface="华文隶书" panose="02010800040101010101" pitchFamily="2" charset="-122"/>
              <a:ea typeface="华文隶书" panose="02010800040101010101" pitchFamily="2" charset="-122"/>
            </a:rPr>
            <a:t>管理机构和人员</a:t>
          </a:r>
          <a:r>
            <a:rPr lang="zh-CN" altLang="en-US" sz="2400" dirty="0" smtClean="0">
              <a:latin typeface="华文隶书" panose="02010800040101010101" pitchFamily="2" charset="-122"/>
              <a:ea typeface="华文隶书" panose="02010800040101010101" pitchFamily="2" charset="-122"/>
            </a:rPr>
            <a:t>、</a:t>
          </a:r>
          <a:r>
            <a:rPr lang="zh-CN" altLang="en-US" sz="2400" dirty="0" smtClean="0">
              <a:solidFill>
                <a:srgbClr val="FF0000"/>
              </a:solidFill>
              <a:latin typeface="华文隶书" panose="02010800040101010101" pitchFamily="2" charset="-122"/>
              <a:ea typeface="华文隶书" panose="02010800040101010101" pitchFamily="2" charset="-122"/>
            </a:rPr>
            <a:t>安全责任体系、资质、法律法规和安全管理制度、安全投入</a:t>
          </a:r>
          <a:r>
            <a:rPr lang="zh-CN" altLang="en-US" sz="2400" dirty="0" smtClean="0">
              <a:latin typeface="华文隶书" panose="02010800040101010101" pitchFamily="2" charset="-122"/>
              <a:ea typeface="华文隶书" panose="02010800040101010101" pitchFamily="2" charset="-122"/>
            </a:rPr>
            <a:t>、</a:t>
          </a:r>
          <a:r>
            <a:rPr lang="zh-CN" altLang="en-US" sz="2400" dirty="0" smtClean="0">
              <a:solidFill>
                <a:srgbClr val="FF0000"/>
              </a:solidFill>
              <a:latin typeface="华文隶书" panose="02010800040101010101" pitchFamily="2" charset="-122"/>
              <a:ea typeface="华文隶书" panose="02010800040101010101" pitchFamily="2" charset="-122"/>
            </a:rPr>
            <a:t>装备设施</a:t>
          </a:r>
          <a:r>
            <a:rPr lang="zh-CN" altLang="en-US" sz="2400" dirty="0" smtClean="0">
              <a:latin typeface="华文隶书" panose="02010800040101010101" pitchFamily="2" charset="-122"/>
              <a:ea typeface="华文隶书" panose="02010800040101010101" pitchFamily="2" charset="-122"/>
            </a:rPr>
            <a:t>、科技创新与信息化、</a:t>
          </a:r>
          <a:r>
            <a:rPr lang="zh-CN" altLang="en-US" sz="2400" dirty="0" smtClean="0">
              <a:solidFill>
                <a:srgbClr val="FF0000"/>
              </a:solidFill>
              <a:latin typeface="华文隶书" panose="02010800040101010101" pitchFamily="2" charset="-122"/>
              <a:ea typeface="华文隶书" panose="02010800040101010101" pitchFamily="2" charset="-122"/>
            </a:rPr>
            <a:t>教育培训、作业安全（运营管理）、风险管理、隐患排查和治理</a:t>
          </a:r>
          <a:r>
            <a:rPr lang="zh-CN" altLang="en-US" sz="2400" dirty="0" smtClean="0">
              <a:latin typeface="华文隶书" panose="02010800040101010101" pitchFamily="2" charset="-122"/>
              <a:ea typeface="华文隶书" panose="02010800040101010101" pitchFamily="2" charset="-122"/>
            </a:rPr>
            <a:t>、职业健康、安全文化、</a:t>
          </a:r>
          <a:r>
            <a:rPr lang="zh-CN" altLang="en-US" sz="2400" dirty="0" smtClean="0">
              <a:solidFill>
                <a:srgbClr val="FF0000"/>
              </a:solidFill>
              <a:latin typeface="华文隶书" panose="02010800040101010101" pitchFamily="2" charset="-122"/>
              <a:ea typeface="华文隶书" panose="02010800040101010101" pitchFamily="2" charset="-122"/>
            </a:rPr>
            <a:t>应急管理</a:t>
          </a:r>
          <a:r>
            <a:rPr lang="zh-CN" altLang="en-US" sz="2400" dirty="0" smtClean="0">
              <a:latin typeface="华文隶书" panose="02010800040101010101" pitchFamily="2" charset="-122"/>
              <a:ea typeface="华文隶书" panose="02010800040101010101" pitchFamily="2" charset="-122"/>
            </a:rPr>
            <a:t>、事故调查处理、绩效考评与持续改进</a:t>
          </a:r>
          <a:r>
            <a:rPr lang="en-US" altLang="zh-CN" sz="2400" dirty="0" smtClean="0">
              <a:latin typeface="华文隶书" panose="02010800040101010101" pitchFamily="2" charset="-122"/>
              <a:ea typeface="华文隶书" panose="02010800040101010101" pitchFamily="2" charset="-122"/>
            </a:rPr>
            <a:t>16</a:t>
          </a:r>
          <a:r>
            <a:rPr lang="zh-CN" altLang="en-US" sz="2400" dirty="0" smtClean="0">
              <a:latin typeface="华文隶书" panose="02010800040101010101" pitchFamily="2" charset="-122"/>
              <a:ea typeface="华文隶书" panose="02010800040101010101" pitchFamily="2" charset="-122"/>
            </a:rPr>
            <a:t>个基本要求。</a:t>
          </a:r>
          <a:endParaRPr lang="en-US" altLang="zh-CN" sz="2400" dirty="0" smtClean="0">
            <a:latin typeface="华文隶书" panose="02010800040101010101" pitchFamily="2" charset="-122"/>
            <a:ea typeface="华文隶书" panose="02010800040101010101" pitchFamily="2" charset="-122"/>
          </a:endParaRPr>
        </a:p>
      </dgm:t>
    </dgm:pt>
    <dgm:pt modelId="{9E6870AC-D888-4AC3-AC8E-A4E48793D802}" type="parTrans" cxnId="{D335CCCD-CAF2-477C-9EEA-2CB731BDD758}">
      <dgm:prSet/>
      <dgm:spPr/>
      <dgm:t>
        <a:bodyPr/>
        <a:lstStyle/>
        <a:p>
          <a:endParaRPr lang="zh-CN" altLang="en-US"/>
        </a:p>
      </dgm:t>
    </dgm:pt>
    <dgm:pt modelId="{01AE42BC-6B87-4F18-B7A6-114E92D423FB}" type="sibTrans" cxnId="{D335CCCD-CAF2-477C-9EEA-2CB731BDD758}">
      <dgm:prSet/>
      <dgm:spPr/>
      <dgm:t>
        <a:bodyPr/>
        <a:lstStyle/>
        <a:p>
          <a:endParaRPr lang="zh-CN" altLang="en-US"/>
        </a:p>
      </dgm:t>
    </dgm:pt>
    <dgm:pt modelId="{4A9298FA-9C60-4025-8F45-401115F5C624}" type="pres">
      <dgm:prSet presAssocID="{1EBA67EB-10CE-491E-A16A-FFE5C0F7CEE4}" presName="vert0" presStyleCnt="0">
        <dgm:presLayoutVars>
          <dgm:dir/>
          <dgm:animOne val="branch"/>
          <dgm:animLvl val="lvl"/>
        </dgm:presLayoutVars>
      </dgm:prSet>
      <dgm:spPr/>
      <dgm:t>
        <a:bodyPr/>
        <a:lstStyle/>
        <a:p>
          <a:endParaRPr lang="zh-CN" altLang="en-US"/>
        </a:p>
      </dgm:t>
    </dgm:pt>
    <dgm:pt modelId="{1D0910EA-F9A2-4308-AB4A-620E87F7509D}" type="pres">
      <dgm:prSet presAssocID="{83B59250-C1A0-4694-B98D-F6FFC406A245}" presName="thickLine" presStyleLbl="alignNode1" presStyleIdx="0" presStyleCnt="1"/>
      <dgm:spPr/>
    </dgm:pt>
    <dgm:pt modelId="{FE8D4C94-8A07-4B2C-98D4-2EE0FB5846F1}" type="pres">
      <dgm:prSet presAssocID="{83B59250-C1A0-4694-B98D-F6FFC406A245}" presName="horz1" presStyleCnt="0"/>
      <dgm:spPr/>
    </dgm:pt>
    <dgm:pt modelId="{E8BBD5E1-8C38-4DF2-9231-39A8808AB949}" type="pres">
      <dgm:prSet presAssocID="{83B59250-C1A0-4694-B98D-F6FFC406A245}" presName="tx1" presStyleLbl="revTx" presStyleIdx="0" presStyleCnt="2" custScaleX="70517"/>
      <dgm:spPr/>
      <dgm:t>
        <a:bodyPr/>
        <a:lstStyle/>
        <a:p>
          <a:endParaRPr lang="zh-CN" altLang="en-US"/>
        </a:p>
      </dgm:t>
    </dgm:pt>
    <dgm:pt modelId="{5EF74C53-4378-49E1-AD77-8531FBCB0ED0}" type="pres">
      <dgm:prSet presAssocID="{83B59250-C1A0-4694-B98D-F6FFC406A245}" presName="vert1" presStyleCnt="0"/>
      <dgm:spPr/>
    </dgm:pt>
    <dgm:pt modelId="{D17A673D-B745-4AD3-9259-A91783E92AC6}" type="pres">
      <dgm:prSet presAssocID="{F227FB41-439B-4126-A336-B65CD0D4D451}" presName="vertSpace2a" presStyleCnt="0"/>
      <dgm:spPr/>
    </dgm:pt>
    <dgm:pt modelId="{69DABD85-8B93-4FBC-9DC9-C787D6664DE2}" type="pres">
      <dgm:prSet presAssocID="{F227FB41-439B-4126-A336-B65CD0D4D451}" presName="horz2" presStyleCnt="0"/>
      <dgm:spPr/>
    </dgm:pt>
    <dgm:pt modelId="{66387DCD-F58B-444C-9BEC-06748265E4D8}" type="pres">
      <dgm:prSet presAssocID="{F227FB41-439B-4126-A336-B65CD0D4D451}" presName="horzSpace2" presStyleCnt="0"/>
      <dgm:spPr/>
    </dgm:pt>
    <dgm:pt modelId="{5C1F10B8-8243-4C4D-9532-D7F60B7E55BD}" type="pres">
      <dgm:prSet presAssocID="{F227FB41-439B-4126-A336-B65CD0D4D451}" presName="tx2" presStyleLbl="revTx" presStyleIdx="1" presStyleCnt="2" custScaleX="108120"/>
      <dgm:spPr/>
      <dgm:t>
        <a:bodyPr/>
        <a:lstStyle/>
        <a:p>
          <a:endParaRPr lang="zh-CN" altLang="en-US"/>
        </a:p>
      </dgm:t>
    </dgm:pt>
    <dgm:pt modelId="{F9450083-3F71-4E48-9D43-CE646696237D}" type="pres">
      <dgm:prSet presAssocID="{F227FB41-439B-4126-A336-B65CD0D4D451}" presName="vert2" presStyleCnt="0"/>
      <dgm:spPr/>
    </dgm:pt>
    <dgm:pt modelId="{794E5429-AB0A-47A3-A0BD-1EE07C030EEE}" type="pres">
      <dgm:prSet presAssocID="{F227FB41-439B-4126-A336-B65CD0D4D451}" presName="thinLine2b" presStyleLbl="callout" presStyleIdx="0" presStyleCnt="1"/>
      <dgm:spPr/>
    </dgm:pt>
    <dgm:pt modelId="{8191D943-7B39-4877-879F-A8679AB10505}" type="pres">
      <dgm:prSet presAssocID="{F227FB41-439B-4126-A336-B65CD0D4D451}" presName="vertSpace2b" presStyleCnt="0"/>
      <dgm:spPr/>
    </dgm:pt>
  </dgm:ptLst>
  <dgm:cxnLst>
    <dgm:cxn modelId="{0E22E32B-F840-4DDA-B2D5-ED5623F8EA5A}" srcId="{1EBA67EB-10CE-491E-A16A-FFE5C0F7CEE4}" destId="{83B59250-C1A0-4694-B98D-F6FFC406A245}" srcOrd="0" destOrd="0" parTransId="{DB2A1BAA-B384-4ACB-88D3-47C99CBAE387}" sibTransId="{3B12021B-E896-4CFD-B524-B38248E73684}"/>
    <dgm:cxn modelId="{A47AAFEB-4483-4047-B820-3F223CEE3735}" type="presOf" srcId="{83B59250-C1A0-4694-B98D-F6FFC406A245}" destId="{E8BBD5E1-8C38-4DF2-9231-39A8808AB949}" srcOrd="0" destOrd="0" presId="urn:microsoft.com/office/officeart/2008/layout/LinedList"/>
    <dgm:cxn modelId="{82C44713-796A-4301-8901-CCD3440541D5}" type="presOf" srcId="{1EBA67EB-10CE-491E-A16A-FFE5C0F7CEE4}" destId="{4A9298FA-9C60-4025-8F45-401115F5C624}" srcOrd="0" destOrd="0" presId="urn:microsoft.com/office/officeart/2008/layout/LinedList"/>
    <dgm:cxn modelId="{A22980C3-E2EE-4814-8950-0E53C7F3B115}" type="presOf" srcId="{F227FB41-439B-4126-A336-B65CD0D4D451}" destId="{5C1F10B8-8243-4C4D-9532-D7F60B7E55BD}" srcOrd="0" destOrd="0" presId="urn:microsoft.com/office/officeart/2008/layout/LinedList"/>
    <dgm:cxn modelId="{D335CCCD-CAF2-477C-9EEA-2CB731BDD758}" srcId="{83B59250-C1A0-4694-B98D-F6FFC406A245}" destId="{F227FB41-439B-4126-A336-B65CD0D4D451}" srcOrd="0" destOrd="0" parTransId="{9E6870AC-D888-4AC3-AC8E-A4E48793D802}" sibTransId="{01AE42BC-6B87-4F18-B7A6-114E92D423FB}"/>
    <dgm:cxn modelId="{DDD0FF92-9781-449E-806E-5CEB76942A32}" type="presParOf" srcId="{4A9298FA-9C60-4025-8F45-401115F5C624}" destId="{1D0910EA-F9A2-4308-AB4A-620E87F7509D}" srcOrd="0" destOrd="0" presId="urn:microsoft.com/office/officeart/2008/layout/LinedList"/>
    <dgm:cxn modelId="{837CDFF8-D609-4958-8992-087169CCF858}" type="presParOf" srcId="{4A9298FA-9C60-4025-8F45-401115F5C624}" destId="{FE8D4C94-8A07-4B2C-98D4-2EE0FB5846F1}" srcOrd="1" destOrd="0" presId="urn:microsoft.com/office/officeart/2008/layout/LinedList"/>
    <dgm:cxn modelId="{2C1A6384-B0F0-4BB7-8F19-A99D0143CC00}" type="presParOf" srcId="{FE8D4C94-8A07-4B2C-98D4-2EE0FB5846F1}" destId="{E8BBD5E1-8C38-4DF2-9231-39A8808AB949}" srcOrd="0" destOrd="0" presId="urn:microsoft.com/office/officeart/2008/layout/LinedList"/>
    <dgm:cxn modelId="{47C6C383-323C-4D83-BFE4-45C99FD54CC7}" type="presParOf" srcId="{FE8D4C94-8A07-4B2C-98D4-2EE0FB5846F1}" destId="{5EF74C53-4378-49E1-AD77-8531FBCB0ED0}" srcOrd="1" destOrd="0" presId="urn:microsoft.com/office/officeart/2008/layout/LinedList"/>
    <dgm:cxn modelId="{4F523BF3-869E-47A7-AD99-F34C5CA05C17}" type="presParOf" srcId="{5EF74C53-4378-49E1-AD77-8531FBCB0ED0}" destId="{D17A673D-B745-4AD3-9259-A91783E92AC6}" srcOrd="0" destOrd="0" presId="urn:microsoft.com/office/officeart/2008/layout/LinedList"/>
    <dgm:cxn modelId="{289C3185-36E8-4FE3-BE30-23C0A0B1AB1F}" type="presParOf" srcId="{5EF74C53-4378-49E1-AD77-8531FBCB0ED0}" destId="{69DABD85-8B93-4FBC-9DC9-C787D6664DE2}" srcOrd="1" destOrd="0" presId="urn:microsoft.com/office/officeart/2008/layout/LinedList"/>
    <dgm:cxn modelId="{5A1423BC-CD1D-4EA0-9531-19E40864AF37}" type="presParOf" srcId="{69DABD85-8B93-4FBC-9DC9-C787D6664DE2}" destId="{66387DCD-F58B-444C-9BEC-06748265E4D8}" srcOrd="0" destOrd="0" presId="urn:microsoft.com/office/officeart/2008/layout/LinedList"/>
    <dgm:cxn modelId="{3CA6F6BC-B470-4993-A543-054C293D108C}" type="presParOf" srcId="{69DABD85-8B93-4FBC-9DC9-C787D6664DE2}" destId="{5C1F10B8-8243-4C4D-9532-D7F60B7E55BD}" srcOrd="1" destOrd="0" presId="urn:microsoft.com/office/officeart/2008/layout/LinedList"/>
    <dgm:cxn modelId="{173D141E-0A76-4CB0-9B0B-A52447D83226}" type="presParOf" srcId="{69DABD85-8B93-4FBC-9DC9-C787D6664DE2}" destId="{F9450083-3F71-4E48-9D43-CE646696237D}" srcOrd="2" destOrd="0" presId="urn:microsoft.com/office/officeart/2008/layout/LinedList"/>
    <dgm:cxn modelId="{0C7EF893-6FD4-4FD9-8171-0E0D63EC7DB2}" type="presParOf" srcId="{5EF74C53-4378-49E1-AD77-8531FBCB0ED0}" destId="{794E5429-AB0A-47A3-A0BD-1EE07C030EEE}" srcOrd="2" destOrd="0" presId="urn:microsoft.com/office/officeart/2008/layout/LinedList"/>
    <dgm:cxn modelId="{75C38B75-5BAE-42E1-BF44-27799A962CE9}" type="presParOf" srcId="{5EF74C53-4378-49E1-AD77-8531FBCB0ED0}" destId="{8191D943-7B39-4877-879F-A8679AB10505}"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3AB41E-F394-4C23-B69A-1A5C319F873C}">
      <dsp:nvSpPr>
        <dsp:cNvPr id="0" name=""/>
        <dsp:cNvSpPr/>
      </dsp:nvSpPr>
      <dsp:spPr>
        <a:xfrm>
          <a:off x="0" y="0"/>
          <a:ext cx="756084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A8EA64-E6B5-4B89-A5F0-7B815E937EA7}">
      <dsp:nvSpPr>
        <dsp:cNvPr id="0" name=""/>
        <dsp:cNvSpPr/>
      </dsp:nvSpPr>
      <dsp:spPr>
        <a:xfrm>
          <a:off x="0" y="0"/>
          <a:ext cx="1224130" cy="3400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zh-CN" altLang="en-US" sz="4000" kern="1200" dirty="0" smtClean="0">
              <a:latin typeface="华文隶书" panose="02010800040101010101" pitchFamily="2" charset="-122"/>
              <a:ea typeface="华文隶书" panose="02010800040101010101" pitchFamily="2" charset="-122"/>
            </a:rPr>
            <a:t>依据</a:t>
          </a:r>
          <a:endParaRPr lang="zh-CN" altLang="en-US" sz="4000" kern="1200" dirty="0">
            <a:latin typeface="华文隶书" panose="02010800040101010101" pitchFamily="2" charset="-122"/>
            <a:ea typeface="华文隶书" panose="02010800040101010101" pitchFamily="2" charset="-122"/>
          </a:endParaRPr>
        </a:p>
      </dsp:txBody>
      <dsp:txXfrm>
        <a:off x="0" y="0"/>
        <a:ext cx="1224130" cy="3400152"/>
      </dsp:txXfrm>
    </dsp:sp>
    <dsp:sp modelId="{21332E63-C99D-4A99-84F1-135AAEEEFB53}">
      <dsp:nvSpPr>
        <dsp:cNvPr id="0" name=""/>
        <dsp:cNvSpPr/>
      </dsp:nvSpPr>
      <dsp:spPr>
        <a:xfrm>
          <a:off x="1337542" y="79026"/>
          <a:ext cx="5935259" cy="1580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zh-CN" sz="2800" kern="1200" dirty="0" smtClean="0">
              <a:latin typeface="华文隶书" panose="02010800040101010101" pitchFamily="2" charset="-122"/>
              <a:ea typeface="华文隶书" panose="02010800040101010101" pitchFamily="2" charset="-122"/>
            </a:rPr>
            <a:t>交通运输企业安全生产标准化建设评价管理办法》</a:t>
          </a:r>
          <a:r>
            <a:rPr lang="zh-CN" altLang="en-US" sz="2800" kern="1200" dirty="0" smtClean="0">
              <a:latin typeface="华文隶书" panose="02010800040101010101" pitchFamily="2" charset="-122"/>
              <a:ea typeface="华文隶书" panose="02010800040101010101" pitchFamily="2" charset="-122"/>
            </a:rPr>
            <a:t>（</a:t>
          </a:r>
          <a:r>
            <a:rPr lang="zh-CN" sz="2800" kern="1200" dirty="0" smtClean="0">
              <a:latin typeface="华文隶书" panose="02010800040101010101" pitchFamily="2" charset="-122"/>
              <a:ea typeface="华文隶书" panose="02010800040101010101" pitchFamily="2" charset="-122"/>
            </a:rPr>
            <a:t>交安监发【</a:t>
          </a:r>
          <a:r>
            <a:rPr lang="en-US" sz="2800" kern="1200" dirty="0" smtClean="0">
              <a:latin typeface="华文隶书" panose="02010800040101010101" pitchFamily="2" charset="-122"/>
              <a:ea typeface="华文隶书" panose="02010800040101010101" pitchFamily="2" charset="-122"/>
            </a:rPr>
            <a:t>2016</a:t>
          </a:r>
          <a:r>
            <a:rPr lang="zh-CN" sz="2800" kern="1200" dirty="0" smtClean="0">
              <a:latin typeface="华文隶书" panose="02010800040101010101" pitchFamily="2" charset="-122"/>
              <a:ea typeface="华文隶书" panose="02010800040101010101" pitchFamily="2" charset="-122"/>
            </a:rPr>
            <a:t>】</a:t>
          </a:r>
          <a:r>
            <a:rPr lang="en-US" sz="2800" kern="1200" dirty="0" smtClean="0">
              <a:latin typeface="华文隶书" panose="02010800040101010101" pitchFamily="2" charset="-122"/>
              <a:ea typeface="华文隶书" panose="02010800040101010101" pitchFamily="2" charset="-122"/>
            </a:rPr>
            <a:t>133</a:t>
          </a:r>
          <a:r>
            <a:rPr lang="zh-CN" sz="2800" kern="1200" dirty="0" smtClean="0">
              <a:latin typeface="华文隶书" panose="02010800040101010101" pitchFamily="2" charset="-122"/>
              <a:ea typeface="华文隶书" panose="02010800040101010101" pitchFamily="2" charset="-122"/>
            </a:rPr>
            <a:t>号</a:t>
          </a:r>
          <a:r>
            <a:rPr lang="zh-CN" altLang="en-US" sz="2800" kern="1200" dirty="0" smtClean="0">
              <a:latin typeface="华文隶书" panose="02010800040101010101" pitchFamily="2" charset="-122"/>
              <a:ea typeface="华文隶书" panose="02010800040101010101" pitchFamily="2" charset="-122"/>
            </a:rPr>
            <a:t>）（以下简称“办法”）</a:t>
          </a:r>
          <a:endParaRPr lang="zh-CN" altLang="en-US" sz="2800" kern="1200" dirty="0">
            <a:latin typeface="华文隶书" panose="02010800040101010101" pitchFamily="2" charset="-122"/>
            <a:ea typeface="华文隶书" panose="02010800040101010101" pitchFamily="2" charset="-122"/>
          </a:endParaRPr>
        </a:p>
      </dsp:txBody>
      <dsp:txXfrm>
        <a:off x="1337542" y="79026"/>
        <a:ext cx="5935259" cy="1580539"/>
      </dsp:txXfrm>
    </dsp:sp>
    <dsp:sp modelId="{32EC1580-756E-4E71-AD37-481A8BB49253}">
      <dsp:nvSpPr>
        <dsp:cNvPr id="0" name=""/>
        <dsp:cNvSpPr/>
      </dsp:nvSpPr>
      <dsp:spPr>
        <a:xfrm>
          <a:off x="1224130" y="1659566"/>
          <a:ext cx="6048672"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D6216D-A2C9-42E7-BC66-B288949F184A}">
      <dsp:nvSpPr>
        <dsp:cNvPr id="0" name=""/>
        <dsp:cNvSpPr/>
      </dsp:nvSpPr>
      <dsp:spPr>
        <a:xfrm>
          <a:off x="1337542" y="1738593"/>
          <a:ext cx="5935259" cy="1580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zh-CN" altLang="en-US" sz="2800" kern="1200" dirty="0" smtClean="0">
              <a:latin typeface="华文隶书" panose="02010800040101010101" pitchFamily="2" charset="-122"/>
              <a:ea typeface="华文隶书" panose="02010800040101010101" pitchFamily="2" charset="-122"/>
            </a:rPr>
            <a:t>交通运输部部安委办关于进一步加强企业安全生产标准化建设有关事项的通知（交安委办函</a:t>
          </a:r>
          <a:r>
            <a:rPr lang="en-US" altLang="zh-CN" sz="2800" kern="1200" dirty="0" smtClean="0">
              <a:latin typeface="华文隶书" panose="02010800040101010101" pitchFamily="2" charset="-122"/>
              <a:ea typeface="华文隶书" panose="02010800040101010101" pitchFamily="2" charset="-122"/>
            </a:rPr>
            <a:t>[2018] 98</a:t>
          </a:r>
          <a:r>
            <a:rPr lang="zh-CN" altLang="en-US" sz="2800" kern="1200" dirty="0" smtClean="0">
              <a:latin typeface="华文隶书" panose="02010800040101010101" pitchFamily="2" charset="-122"/>
              <a:ea typeface="华文隶书" panose="02010800040101010101" pitchFamily="2" charset="-122"/>
            </a:rPr>
            <a:t>号）</a:t>
          </a:r>
          <a:endParaRPr lang="zh-CN" altLang="en-US" sz="2800" kern="1200" dirty="0">
            <a:latin typeface="华文隶书" panose="02010800040101010101" pitchFamily="2" charset="-122"/>
            <a:ea typeface="华文隶书" panose="02010800040101010101" pitchFamily="2" charset="-122"/>
          </a:endParaRPr>
        </a:p>
      </dsp:txBody>
      <dsp:txXfrm>
        <a:off x="1337542" y="1738593"/>
        <a:ext cx="5935259" cy="1580539"/>
      </dsp:txXfrm>
    </dsp:sp>
    <dsp:sp modelId="{B66BB092-D663-4D12-840D-FFD8A2B4761A}">
      <dsp:nvSpPr>
        <dsp:cNvPr id="0" name=""/>
        <dsp:cNvSpPr/>
      </dsp:nvSpPr>
      <dsp:spPr>
        <a:xfrm>
          <a:off x="1224130" y="3319132"/>
          <a:ext cx="6048672"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B0E80-FEDE-485B-ACF4-96DA0F2BB185}">
      <dsp:nvSpPr>
        <dsp:cNvPr id="0" name=""/>
        <dsp:cNvSpPr/>
      </dsp:nvSpPr>
      <dsp:spPr>
        <a:xfrm>
          <a:off x="656265" y="426010"/>
          <a:ext cx="1458969" cy="1003872"/>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lvl="0" algn="l"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 条款</a:t>
          </a:r>
          <a:endParaRPr lang="en-US" altLang="zh-CN" sz="1600" b="1" kern="1200" dirty="0" smtClean="0">
            <a:latin typeface="微软雅黑" panose="020B0503020204020204" pitchFamily="34" charset="-122"/>
            <a:ea typeface="微软雅黑" panose="020B0503020204020204" pitchFamily="34" charset="-122"/>
          </a:endParaRPr>
        </a:p>
      </dsp:txBody>
      <dsp:txXfrm>
        <a:off x="889700" y="426010"/>
        <a:ext cx="1225533" cy="1003872"/>
      </dsp:txXfrm>
    </dsp:sp>
    <dsp:sp modelId="{E47D60AA-7C4A-41E1-9E93-A9C0E92FA309}">
      <dsp:nvSpPr>
        <dsp:cNvPr id="0" name=""/>
        <dsp:cNvSpPr/>
      </dsp:nvSpPr>
      <dsp:spPr>
        <a:xfrm>
          <a:off x="656265" y="1456516"/>
          <a:ext cx="1458969" cy="1003872"/>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lvl="0" algn="l"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 条款</a:t>
          </a:r>
          <a:endParaRPr lang="en-US" altLang="zh-CN" sz="1600" b="1" kern="1200" dirty="0" smtClean="0">
            <a:latin typeface="微软雅黑" panose="020B0503020204020204" pitchFamily="34" charset="-122"/>
            <a:ea typeface="微软雅黑" panose="020B0503020204020204" pitchFamily="34" charset="-122"/>
          </a:endParaRPr>
        </a:p>
      </dsp:txBody>
      <dsp:txXfrm>
        <a:off x="889700" y="1456516"/>
        <a:ext cx="1225533" cy="1003872"/>
      </dsp:txXfrm>
    </dsp:sp>
    <dsp:sp modelId="{5487913C-6830-45E9-B449-71613CD15149}">
      <dsp:nvSpPr>
        <dsp:cNvPr id="0" name=""/>
        <dsp:cNvSpPr/>
      </dsp:nvSpPr>
      <dsp:spPr>
        <a:xfrm>
          <a:off x="664370" y="2410938"/>
          <a:ext cx="1458969" cy="1003872"/>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lvl="0" algn="l"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 条款</a:t>
          </a:r>
          <a:endParaRPr lang="en-US" altLang="zh-CN" sz="1600" b="1" kern="1200" dirty="0" smtClean="0">
            <a:latin typeface="微软雅黑" panose="020B0503020204020204" pitchFamily="34" charset="-122"/>
            <a:ea typeface="微软雅黑" panose="020B0503020204020204" pitchFamily="34" charset="-122"/>
          </a:endParaRPr>
        </a:p>
      </dsp:txBody>
      <dsp:txXfrm>
        <a:off x="897806" y="2410938"/>
        <a:ext cx="1225533" cy="1003872"/>
      </dsp:txXfrm>
    </dsp:sp>
    <dsp:sp modelId="{4307D69F-0069-4012-8C08-9D8721021941}">
      <dsp:nvSpPr>
        <dsp:cNvPr id="0" name=""/>
        <dsp:cNvSpPr/>
      </dsp:nvSpPr>
      <dsp:spPr>
        <a:xfrm>
          <a:off x="-6682" y="0"/>
          <a:ext cx="1230694" cy="1205129"/>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110000"/>
            </a:lnSpc>
            <a:spcBef>
              <a:spcPct val="0"/>
            </a:spcBef>
            <a:spcAft>
              <a:spcPts val="0"/>
            </a:spcAft>
          </a:pPr>
          <a:r>
            <a:rPr lang="zh-CN" altLang="en-US" sz="1800" b="1" kern="1200" dirty="0" smtClean="0">
              <a:latin typeface="微软雅黑" panose="020B0503020204020204" pitchFamily="34" charset="-122"/>
              <a:ea typeface="微软雅黑" panose="020B0503020204020204" pitchFamily="34" charset="-122"/>
            </a:rPr>
            <a:t>必备</a:t>
          </a:r>
          <a:endParaRPr lang="en-US" altLang="zh-CN" sz="1800" b="1" kern="1200" dirty="0" smtClean="0">
            <a:latin typeface="微软雅黑" panose="020B0503020204020204" pitchFamily="34" charset="-122"/>
            <a:ea typeface="微软雅黑" panose="020B0503020204020204" pitchFamily="34" charset="-122"/>
          </a:endParaRPr>
        </a:p>
        <a:p>
          <a:pPr lvl="0" algn="ctr" defTabSz="800100">
            <a:lnSpc>
              <a:spcPct val="110000"/>
            </a:lnSpc>
            <a:spcBef>
              <a:spcPct val="0"/>
            </a:spcBef>
            <a:spcAft>
              <a:spcPts val="0"/>
            </a:spcAft>
          </a:pPr>
          <a:r>
            <a:rPr lang="zh-CN" altLang="en-US" sz="1800" b="1" kern="1200" dirty="0" smtClean="0">
              <a:latin typeface="微软雅黑" panose="020B0503020204020204" pitchFamily="34" charset="-122"/>
              <a:ea typeface="微软雅黑" panose="020B0503020204020204" pitchFamily="34" charset="-122"/>
            </a:rPr>
            <a:t>条款</a:t>
          </a:r>
          <a:endParaRPr lang="zh-CN" altLang="en-US" sz="1800" b="1" kern="1200" dirty="0">
            <a:latin typeface="微软雅黑" panose="020B0503020204020204" pitchFamily="34" charset="-122"/>
            <a:ea typeface="微软雅黑" panose="020B0503020204020204" pitchFamily="34" charset="-122"/>
          </a:endParaRPr>
        </a:p>
      </dsp:txBody>
      <dsp:txXfrm>
        <a:off x="173549" y="176487"/>
        <a:ext cx="870232" cy="852155"/>
      </dsp:txXfrm>
    </dsp:sp>
    <dsp:sp modelId="{31A3BA93-B5FD-4543-9A63-F8EEFDFF21BA}">
      <dsp:nvSpPr>
        <dsp:cNvPr id="0" name=""/>
        <dsp:cNvSpPr/>
      </dsp:nvSpPr>
      <dsp:spPr>
        <a:xfrm>
          <a:off x="3531766" y="364071"/>
          <a:ext cx="2554514" cy="2927313"/>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不同等级设置扣分限值，条款扣分超过限值，属于否决条款。条款口跟限值与各等级达标分值比例一致。</a:t>
          </a:r>
          <a:endParaRPr lang="en-US" altLang="zh-CN" sz="1800" b="1" kern="1200" dirty="0" smtClean="0">
            <a:latin typeface="微软雅黑" panose="020B0503020204020204" pitchFamily="34" charset="-122"/>
            <a:ea typeface="微软雅黑" panose="020B0503020204020204" pitchFamily="34" charset="-122"/>
          </a:endParaRPr>
        </a:p>
      </dsp:txBody>
      <dsp:txXfrm>
        <a:off x="3940488" y="364071"/>
        <a:ext cx="2145792" cy="2927313"/>
      </dsp:txXfrm>
    </dsp:sp>
    <dsp:sp modelId="{EDD7099A-C047-43B4-8090-FCB4159463AA}">
      <dsp:nvSpPr>
        <dsp:cNvPr id="0" name=""/>
        <dsp:cNvSpPr/>
      </dsp:nvSpPr>
      <dsp:spPr>
        <a:xfrm>
          <a:off x="2440029" y="0"/>
          <a:ext cx="1268321" cy="1331373"/>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11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限制扣分项（</a:t>
          </a:r>
          <a:r>
            <a:rPr lang="en-US" altLang="zh-CN" sz="1600" b="1" kern="1200" dirty="0" smtClean="0">
              <a:latin typeface="微软雅黑" panose="020B0503020204020204" pitchFamily="34" charset="-122"/>
              <a:ea typeface="微软雅黑" panose="020B0503020204020204" pitchFamily="34" charset="-122"/>
            </a:rPr>
            <a:t>AR</a:t>
          </a:r>
          <a:r>
            <a:rPr lang="zh-CN" altLang="en-US" sz="1600" b="1" kern="1200" dirty="0" smtClean="0">
              <a:latin typeface="微软雅黑" panose="020B0503020204020204" pitchFamily="34" charset="-122"/>
              <a:ea typeface="微软雅黑" panose="020B0503020204020204" pitchFamily="34" charset="-122"/>
            </a:rPr>
            <a:t>）</a:t>
          </a:r>
          <a:endParaRPr lang="zh-CN" altLang="en-US" sz="1600" b="1" kern="1200" dirty="0">
            <a:latin typeface="微软雅黑" panose="020B0503020204020204" pitchFamily="34" charset="-122"/>
            <a:ea typeface="微软雅黑" panose="020B0503020204020204" pitchFamily="34" charset="-122"/>
          </a:endParaRPr>
        </a:p>
      </dsp:txBody>
      <dsp:txXfrm>
        <a:off x="2625770" y="194975"/>
        <a:ext cx="896839" cy="9414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2B4BB-088E-4872-844C-27038B6BC862}">
      <dsp:nvSpPr>
        <dsp:cNvPr id="0" name=""/>
        <dsp:cNvSpPr/>
      </dsp:nvSpPr>
      <dsp:spPr>
        <a:xfrm>
          <a:off x="0" y="2039"/>
          <a:ext cx="8208912"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8D65EB-FF02-4F34-898B-9083BBBA356F}">
      <dsp:nvSpPr>
        <dsp:cNvPr id="0" name=""/>
        <dsp:cNvSpPr/>
      </dsp:nvSpPr>
      <dsp:spPr>
        <a:xfrm>
          <a:off x="0" y="2039"/>
          <a:ext cx="1641782" cy="4172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zh-CN" altLang="en-US" sz="3200" kern="1200" dirty="0" smtClean="0">
              <a:latin typeface="华文隶书" panose="02010800040101010101" pitchFamily="2" charset="-122"/>
              <a:ea typeface="华文隶书" panose="02010800040101010101" pitchFamily="2" charset="-122"/>
            </a:rPr>
            <a:t>四川省</a:t>
          </a:r>
          <a:r>
            <a:rPr lang="en-US" altLang="zh-CN" sz="3200" kern="1200" dirty="0" smtClean="0">
              <a:latin typeface="华文隶书" panose="02010800040101010101" pitchFamily="2" charset="-122"/>
              <a:ea typeface="华文隶书" panose="02010800040101010101" pitchFamily="2" charset="-122"/>
            </a:rPr>
            <a:t>-</a:t>
          </a:r>
          <a:r>
            <a:rPr lang="zh-CN" sz="3200" kern="1200" dirty="0" smtClean="0">
              <a:latin typeface="华文隶书" panose="02010800040101010101" pitchFamily="2" charset="-122"/>
              <a:ea typeface="华文隶书" panose="02010800040101010101" pitchFamily="2" charset="-122"/>
            </a:rPr>
            <a:t>《交通运输企业安全生产标准化建设实施方案》</a:t>
          </a:r>
          <a:endParaRPr lang="zh-CN" altLang="en-US" sz="3200" kern="1200" dirty="0">
            <a:latin typeface="华文隶书" panose="02010800040101010101" pitchFamily="2" charset="-122"/>
            <a:ea typeface="华文隶书" panose="02010800040101010101" pitchFamily="2" charset="-122"/>
          </a:endParaRPr>
        </a:p>
      </dsp:txBody>
      <dsp:txXfrm>
        <a:off x="0" y="2039"/>
        <a:ext cx="1641782" cy="4172661"/>
      </dsp:txXfrm>
    </dsp:sp>
    <dsp:sp modelId="{700ACB92-C4D0-4513-8636-0C28875C7624}">
      <dsp:nvSpPr>
        <dsp:cNvPr id="0" name=""/>
        <dsp:cNvSpPr/>
      </dsp:nvSpPr>
      <dsp:spPr>
        <a:xfrm>
          <a:off x="1764916" y="0"/>
          <a:ext cx="6443995" cy="11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zh-CN" sz="1800" kern="1200" dirty="0" smtClean="0">
              <a:latin typeface="华文隶书" panose="02010800040101010101" pitchFamily="2" charset="-122"/>
              <a:ea typeface="华文隶书" panose="02010800040101010101" pitchFamily="2" charset="-122"/>
            </a:rPr>
            <a:t>全省道路旅客运输企业、包车客运企业、三级（含）以上汽车客运站、二类（含）以上的机动车（客车、危货车辆）维修企业、</a:t>
          </a:r>
          <a:r>
            <a:rPr lang="en-US" sz="1800" kern="1200" dirty="0" smtClean="0">
              <a:latin typeface="华文隶书" panose="02010800040101010101" pitchFamily="2" charset="-122"/>
              <a:ea typeface="华文隶书" panose="02010800040101010101" pitchFamily="2" charset="-122"/>
            </a:rPr>
            <a:t>50</a:t>
          </a:r>
          <a:r>
            <a:rPr lang="zh-CN" sz="1800" kern="1200" dirty="0" smtClean="0">
              <a:latin typeface="华文隶书" panose="02010800040101010101" pitchFamily="2" charset="-122"/>
              <a:ea typeface="华文隶书" panose="02010800040101010101" pitchFamily="2" charset="-122"/>
            </a:rPr>
            <a:t>台（含）车以上普货运输企业、道路危险货物运输企业、城市公交、城市轨道和出租车企业。</a:t>
          </a:r>
          <a:endParaRPr lang="zh-CN" altLang="en-US" sz="1800" kern="1200" dirty="0">
            <a:latin typeface="华文隶书" panose="02010800040101010101" pitchFamily="2" charset="-122"/>
            <a:ea typeface="华文隶书" panose="02010800040101010101" pitchFamily="2" charset="-122"/>
          </a:endParaRPr>
        </a:p>
      </dsp:txBody>
      <dsp:txXfrm>
        <a:off x="1764916" y="0"/>
        <a:ext cx="6443995" cy="1134849"/>
      </dsp:txXfrm>
    </dsp:sp>
    <dsp:sp modelId="{88869418-2F3C-4BE2-81BF-8FBEA39169CF}">
      <dsp:nvSpPr>
        <dsp:cNvPr id="0" name=""/>
        <dsp:cNvSpPr/>
      </dsp:nvSpPr>
      <dsp:spPr>
        <a:xfrm>
          <a:off x="1641782" y="1184089"/>
          <a:ext cx="6567129"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0644C9-221F-49A6-BCA1-B735D76607DB}">
      <dsp:nvSpPr>
        <dsp:cNvPr id="0" name=""/>
        <dsp:cNvSpPr/>
      </dsp:nvSpPr>
      <dsp:spPr>
        <a:xfrm>
          <a:off x="1764916" y="1138126"/>
          <a:ext cx="6443995" cy="11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zh-CN" sz="1800" kern="1200" dirty="0" smtClean="0">
              <a:latin typeface="华文隶书" panose="02010800040101010101" pitchFamily="2" charset="-122"/>
              <a:ea typeface="华文隶书" panose="02010800040101010101" pitchFamily="2" charset="-122"/>
            </a:rPr>
            <a:t>全省客位数在</a:t>
          </a:r>
          <a:r>
            <a:rPr lang="en-US" sz="1800" kern="1200" dirty="0" smtClean="0">
              <a:latin typeface="华文隶书" panose="02010800040101010101" pitchFamily="2" charset="-122"/>
              <a:ea typeface="华文隶书" panose="02010800040101010101" pitchFamily="2" charset="-122"/>
            </a:rPr>
            <a:t>200</a:t>
          </a:r>
          <a:r>
            <a:rPr lang="zh-CN" sz="1800" kern="1200" dirty="0" smtClean="0">
              <a:latin typeface="华文隶书" panose="02010800040101010101" pitchFamily="2" charset="-122"/>
              <a:ea typeface="华文隶书" panose="02010800040101010101" pitchFamily="2" charset="-122"/>
            </a:rPr>
            <a:t>客位（含）以上的水路客运企业、船舶合计总吨</a:t>
          </a:r>
          <a:r>
            <a:rPr lang="en-US" sz="1800" kern="1200" dirty="0" smtClean="0">
              <a:latin typeface="华文隶书" panose="02010800040101010101" pitchFamily="2" charset="-122"/>
              <a:ea typeface="华文隶书" panose="02010800040101010101" pitchFamily="2" charset="-122"/>
            </a:rPr>
            <a:t>3000</a:t>
          </a:r>
          <a:r>
            <a:rPr lang="zh-CN" sz="1800" kern="1200" dirty="0" smtClean="0">
              <a:latin typeface="华文隶书" panose="02010800040101010101" pitchFamily="2" charset="-122"/>
              <a:ea typeface="华文隶书" panose="02010800040101010101" pitchFamily="2" charset="-122"/>
            </a:rPr>
            <a:t>吨（含）以上的水路普通货物运输企业、水路危险货物运输企业、港口危险货物经营企业、营运设计能力</a:t>
          </a:r>
          <a:r>
            <a:rPr lang="en-US" sz="1800" kern="1200" dirty="0" smtClean="0">
              <a:latin typeface="华文隶书" panose="02010800040101010101" pitchFamily="2" charset="-122"/>
              <a:ea typeface="华文隶书" panose="02010800040101010101" pitchFamily="2" charset="-122"/>
            </a:rPr>
            <a:t>50</a:t>
          </a:r>
          <a:r>
            <a:rPr lang="zh-CN" sz="1800" kern="1200" dirty="0" smtClean="0">
              <a:latin typeface="华文隶书" panose="02010800040101010101" pitchFamily="2" charset="-122"/>
              <a:ea typeface="华文隶书" panose="02010800040101010101" pitchFamily="2" charset="-122"/>
            </a:rPr>
            <a:t>万吨以上的港口营运企业、海事监管职责范围内从事水上旅游运输的客运企业。</a:t>
          </a:r>
          <a:endParaRPr lang="zh-CN" altLang="en-US" sz="1800" kern="1200" dirty="0">
            <a:latin typeface="华文隶书" panose="02010800040101010101" pitchFamily="2" charset="-122"/>
            <a:ea typeface="华文隶书" panose="02010800040101010101" pitchFamily="2" charset="-122"/>
          </a:endParaRPr>
        </a:p>
      </dsp:txBody>
      <dsp:txXfrm>
        <a:off x="1764916" y="1138126"/>
        <a:ext cx="6443995" cy="1134849"/>
      </dsp:txXfrm>
    </dsp:sp>
    <dsp:sp modelId="{DD515B5F-9984-4DCB-812C-5A6ACDEA993E}">
      <dsp:nvSpPr>
        <dsp:cNvPr id="0" name=""/>
        <dsp:cNvSpPr/>
      </dsp:nvSpPr>
      <dsp:spPr>
        <a:xfrm>
          <a:off x="1641782" y="2561012"/>
          <a:ext cx="6567129"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63F689-7703-45BC-A508-CAAC03AC255E}">
      <dsp:nvSpPr>
        <dsp:cNvPr id="0" name=""/>
        <dsp:cNvSpPr/>
      </dsp:nvSpPr>
      <dsp:spPr>
        <a:xfrm>
          <a:off x="1764916" y="2561012"/>
          <a:ext cx="6443995" cy="11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zh-CN" sz="1800" kern="1200" dirty="0" smtClean="0">
              <a:latin typeface="华文隶书" panose="02010800040101010101" pitchFamily="2" charset="-122"/>
              <a:ea typeface="华文隶书" panose="02010800040101010101" pitchFamily="2" charset="-122"/>
            </a:rPr>
            <a:t>项目总投资在</a:t>
          </a:r>
          <a:r>
            <a:rPr lang="en-US" sz="1800" kern="1200" dirty="0" smtClean="0">
              <a:latin typeface="华文隶书" panose="02010800040101010101" pitchFamily="2" charset="-122"/>
              <a:ea typeface="华文隶书" panose="02010800040101010101" pitchFamily="2" charset="-122"/>
            </a:rPr>
            <a:t>3000</a:t>
          </a:r>
          <a:r>
            <a:rPr lang="zh-CN" sz="1800" kern="1200" dirty="0" smtClean="0">
              <a:latin typeface="华文隶书" panose="02010800040101010101" pitchFamily="2" charset="-122"/>
              <a:ea typeface="华文隶书" panose="02010800040101010101" pitchFamily="2" charset="-122"/>
            </a:rPr>
            <a:t>万人民币元以上、工期在</a:t>
          </a:r>
          <a:r>
            <a:rPr lang="en-US" sz="1800" kern="1200" dirty="0" smtClean="0">
              <a:latin typeface="华文隶书" panose="02010800040101010101" pitchFamily="2" charset="-122"/>
              <a:ea typeface="华文隶书" panose="02010800040101010101" pitchFamily="2" charset="-122"/>
            </a:rPr>
            <a:t>6</a:t>
          </a:r>
          <a:r>
            <a:rPr lang="zh-CN" sz="1800" kern="1200" dirty="0" smtClean="0">
              <a:latin typeface="华文隶书" panose="02010800040101010101" pitchFamily="2" charset="-122"/>
              <a:ea typeface="华文隶书" panose="02010800040101010101" pitchFamily="2" charset="-122"/>
            </a:rPr>
            <a:t>个月及以上、施工进度在</a:t>
          </a:r>
          <a:r>
            <a:rPr lang="en-US" sz="1800" kern="1200" dirty="0" smtClean="0">
              <a:latin typeface="华文隶书" panose="02010800040101010101" pitchFamily="2" charset="-122"/>
              <a:ea typeface="华文隶书" panose="02010800040101010101" pitchFamily="2" charset="-122"/>
            </a:rPr>
            <a:t>20%-80%</a:t>
          </a:r>
          <a:r>
            <a:rPr lang="zh-CN" sz="1800" kern="1200" dirty="0" smtClean="0">
              <a:latin typeface="华文隶书" panose="02010800040101010101" pitchFamily="2" charset="-122"/>
              <a:ea typeface="华文隶书" panose="02010800040101010101" pitchFamily="2" charset="-122"/>
            </a:rPr>
            <a:t>之间的在建交通工程建设项目以及具有交通工程建设行业二级及以上资质的交通工程建设施工企业。</a:t>
          </a:r>
          <a:endParaRPr lang="zh-CN" altLang="en-US" sz="1800" kern="1200" dirty="0">
            <a:latin typeface="华文隶书" panose="02010800040101010101" pitchFamily="2" charset="-122"/>
            <a:ea typeface="华文隶书" panose="02010800040101010101" pitchFamily="2" charset="-122"/>
          </a:endParaRPr>
        </a:p>
      </dsp:txBody>
      <dsp:txXfrm>
        <a:off x="1764916" y="2561012"/>
        <a:ext cx="6443995" cy="1134849"/>
      </dsp:txXfrm>
    </dsp:sp>
    <dsp:sp modelId="{059BEDB1-EB86-4934-8F9A-C838C000F131}">
      <dsp:nvSpPr>
        <dsp:cNvPr id="0" name=""/>
        <dsp:cNvSpPr/>
      </dsp:nvSpPr>
      <dsp:spPr>
        <a:xfrm>
          <a:off x="1641782" y="3569124"/>
          <a:ext cx="6567129"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91E328-7723-40AC-A789-62FF5C19AE48}">
      <dsp:nvSpPr>
        <dsp:cNvPr id="0" name=""/>
        <dsp:cNvSpPr/>
      </dsp:nvSpPr>
      <dsp:spPr>
        <a:xfrm>
          <a:off x="1764916" y="3569121"/>
          <a:ext cx="6443995" cy="481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zh-CN" sz="1800" kern="1200" dirty="0" smtClean="0">
              <a:latin typeface="华文隶书" panose="02010800040101010101" pitchFamily="2" charset="-122"/>
              <a:ea typeface="华文隶书" panose="02010800040101010101" pitchFamily="2" charset="-122"/>
            </a:rPr>
            <a:t>全省高速公路运营企业。</a:t>
          </a:r>
          <a:endParaRPr lang="zh-CN" altLang="en-US" sz="1800" kern="1200" dirty="0">
            <a:latin typeface="华文隶书" panose="02010800040101010101" pitchFamily="2" charset="-122"/>
            <a:ea typeface="华文隶书" panose="02010800040101010101" pitchFamily="2" charset="-122"/>
          </a:endParaRPr>
        </a:p>
      </dsp:txBody>
      <dsp:txXfrm>
        <a:off x="1764916" y="3569121"/>
        <a:ext cx="6443995" cy="481142"/>
      </dsp:txXfrm>
    </dsp:sp>
    <dsp:sp modelId="{3577FBE8-B93D-4616-A1D0-94FDEA6810B5}">
      <dsp:nvSpPr>
        <dsp:cNvPr id="0" name=""/>
        <dsp:cNvSpPr/>
      </dsp:nvSpPr>
      <dsp:spPr>
        <a:xfrm>
          <a:off x="1641782" y="4114700"/>
          <a:ext cx="6567129"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37BFE-7357-40B9-B3AD-3F50C7CA6445}">
      <dsp:nvSpPr>
        <dsp:cNvPr id="0" name=""/>
        <dsp:cNvSpPr/>
      </dsp:nvSpPr>
      <dsp:spPr>
        <a:xfrm>
          <a:off x="0" y="0"/>
          <a:ext cx="741682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20363B-8AF9-407D-97BA-001F5A3B918D}">
      <dsp:nvSpPr>
        <dsp:cNvPr id="0" name=""/>
        <dsp:cNvSpPr/>
      </dsp:nvSpPr>
      <dsp:spPr>
        <a:xfrm>
          <a:off x="0" y="0"/>
          <a:ext cx="1483364" cy="40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zh-CN" altLang="en-US" sz="2100" kern="1200" dirty="0" smtClean="0">
              <a:latin typeface="华文隶书" panose="02010800040101010101" pitchFamily="2" charset="-122"/>
              <a:ea typeface="华文隶书" panose="02010800040101010101" pitchFamily="2" charset="-122"/>
            </a:rPr>
            <a:t>江苏</a:t>
          </a:r>
          <a:r>
            <a:rPr lang="en-US" altLang="zh-CN" sz="2100" kern="1200" dirty="0" smtClean="0">
              <a:latin typeface="华文隶书" panose="02010800040101010101" pitchFamily="2" charset="-122"/>
              <a:ea typeface="华文隶书" panose="02010800040101010101" pitchFamily="2" charset="-122"/>
            </a:rPr>
            <a:t>-</a:t>
          </a:r>
          <a:r>
            <a:rPr lang="zh-CN" sz="2100" kern="1200" dirty="0" smtClean="0">
              <a:latin typeface="华文隶书" panose="02010800040101010101" pitchFamily="2" charset="-122"/>
              <a:ea typeface="华文隶书" panose="02010800040101010101" pitchFamily="2" charset="-122"/>
            </a:rPr>
            <a:t>《省安委会关于以更高标准 更严措施管控交通运输领域重大安全风险的通知》（苏安〔</a:t>
          </a:r>
          <a:r>
            <a:rPr lang="en-US" sz="2100" kern="1200" dirty="0" smtClean="0">
              <a:latin typeface="华文隶书" panose="02010800040101010101" pitchFamily="2" charset="-122"/>
              <a:ea typeface="华文隶书" panose="02010800040101010101" pitchFamily="2" charset="-122"/>
            </a:rPr>
            <a:t>2019</a:t>
          </a:r>
          <a:r>
            <a:rPr lang="zh-CN" sz="2100" kern="1200" dirty="0" smtClean="0">
              <a:latin typeface="华文隶书" panose="02010800040101010101" pitchFamily="2" charset="-122"/>
              <a:ea typeface="华文隶书" panose="02010800040101010101" pitchFamily="2" charset="-122"/>
            </a:rPr>
            <a:t>〕</a:t>
          </a:r>
          <a:r>
            <a:rPr lang="en-US" sz="2100" kern="1200" dirty="0" smtClean="0">
              <a:latin typeface="华文隶书" panose="02010800040101010101" pitchFamily="2" charset="-122"/>
              <a:ea typeface="华文隶书" panose="02010800040101010101" pitchFamily="2" charset="-122"/>
            </a:rPr>
            <a:t>14</a:t>
          </a:r>
          <a:r>
            <a:rPr lang="zh-CN" sz="2100" kern="1200" dirty="0" smtClean="0">
              <a:latin typeface="华文隶书" panose="02010800040101010101" pitchFamily="2" charset="-122"/>
              <a:ea typeface="华文隶书" panose="02010800040101010101" pitchFamily="2" charset="-122"/>
            </a:rPr>
            <a:t>号）</a:t>
          </a:r>
          <a:endParaRPr lang="zh-CN" altLang="en-US" sz="2100" kern="1200" dirty="0">
            <a:latin typeface="华文隶书" panose="02010800040101010101" pitchFamily="2" charset="-122"/>
            <a:ea typeface="华文隶书" panose="02010800040101010101" pitchFamily="2" charset="-122"/>
          </a:endParaRPr>
        </a:p>
      </dsp:txBody>
      <dsp:txXfrm>
        <a:off x="0" y="0"/>
        <a:ext cx="1483364" cy="4064000"/>
      </dsp:txXfrm>
    </dsp:sp>
    <dsp:sp modelId="{7145D187-BD0B-4515-AD2D-EC4E4A0BDCC7}">
      <dsp:nvSpPr>
        <dsp:cNvPr id="0" name=""/>
        <dsp:cNvSpPr/>
      </dsp:nvSpPr>
      <dsp:spPr>
        <a:xfrm>
          <a:off x="1594617" y="63500"/>
          <a:ext cx="5822206" cy="1269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zh-CN" sz="1800" kern="1200" dirty="0" smtClean="0">
              <a:latin typeface="华文隶书" panose="02010800040101010101" pitchFamily="2" charset="-122"/>
              <a:ea typeface="华文隶书" panose="02010800040101010101" pitchFamily="2" charset="-122"/>
            </a:rPr>
            <a:t>暂停新增危险货物运输企业和车辆；省际班线客运、省际旅游客运的道路客运企业以及涉及剧毒、爆炸、放射性货种的道路危险货物运输企业，</a:t>
          </a:r>
          <a:r>
            <a:rPr lang="en-US" sz="1800" kern="1200" dirty="0" smtClean="0">
              <a:latin typeface="华文隶书" panose="02010800040101010101" pitchFamily="2" charset="-122"/>
              <a:ea typeface="华文隶书" panose="02010800040101010101" pitchFamily="2" charset="-122"/>
            </a:rPr>
            <a:t>2020</a:t>
          </a:r>
          <a:r>
            <a:rPr lang="zh-CN" sz="1800" kern="1200" dirty="0" smtClean="0">
              <a:latin typeface="华文隶书" panose="02010800040101010101" pitchFamily="2" charset="-122"/>
              <a:ea typeface="华文隶书" panose="02010800040101010101" pitchFamily="2" charset="-122"/>
            </a:rPr>
            <a:t>年前必须实现安全生产标准化一级达标，不达标的取消响应许可。</a:t>
          </a:r>
          <a:endParaRPr lang="zh-CN" altLang="en-US" sz="1800" kern="1200" dirty="0">
            <a:latin typeface="华文隶书" panose="02010800040101010101" pitchFamily="2" charset="-122"/>
            <a:ea typeface="华文隶书" panose="02010800040101010101" pitchFamily="2" charset="-122"/>
          </a:endParaRPr>
        </a:p>
      </dsp:txBody>
      <dsp:txXfrm>
        <a:off x="1594617" y="63500"/>
        <a:ext cx="5822206" cy="1269999"/>
      </dsp:txXfrm>
    </dsp:sp>
    <dsp:sp modelId="{083E7F9C-57D8-4169-98D8-EFCBA8542975}">
      <dsp:nvSpPr>
        <dsp:cNvPr id="0" name=""/>
        <dsp:cNvSpPr/>
      </dsp:nvSpPr>
      <dsp:spPr>
        <a:xfrm>
          <a:off x="1483364" y="1333499"/>
          <a:ext cx="593345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A9204-FDCE-499A-A46B-EAE5EE553A6F}">
      <dsp:nvSpPr>
        <dsp:cNvPr id="0" name=""/>
        <dsp:cNvSpPr/>
      </dsp:nvSpPr>
      <dsp:spPr>
        <a:xfrm>
          <a:off x="1594617" y="1396999"/>
          <a:ext cx="5822206" cy="1269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zh-CN" sz="1800" kern="1200" dirty="0" smtClean="0">
              <a:latin typeface="华文隶书" panose="02010800040101010101" pitchFamily="2" charset="-122"/>
              <a:ea typeface="华文隶书" panose="02010800040101010101" pitchFamily="2" charset="-122"/>
            </a:rPr>
            <a:t>涉及甲</a:t>
          </a:r>
          <a:r>
            <a:rPr lang="en-US" sz="1800" kern="1200" dirty="0" smtClean="0">
              <a:latin typeface="华文隶书" panose="02010800040101010101" pitchFamily="2" charset="-122"/>
              <a:ea typeface="华文隶书" panose="02010800040101010101" pitchFamily="2" charset="-122"/>
            </a:rPr>
            <a:t>A</a:t>
          </a:r>
          <a:r>
            <a:rPr lang="zh-CN" sz="1800" kern="1200" dirty="0" smtClean="0">
              <a:latin typeface="华文隶书" panose="02010800040101010101" pitchFamily="2" charset="-122"/>
              <a:ea typeface="华文隶书" panose="02010800040101010101" pitchFamily="2" charset="-122"/>
            </a:rPr>
            <a:t>、甲</a:t>
          </a:r>
          <a:r>
            <a:rPr lang="en-US" sz="1800" kern="1200" dirty="0" smtClean="0">
              <a:latin typeface="华文隶书" panose="02010800040101010101" pitchFamily="2" charset="-122"/>
              <a:ea typeface="华文隶书" panose="02010800040101010101" pitchFamily="2" charset="-122"/>
            </a:rPr>
            <a:t>B</a:t>
          </a:r>
          <a:r>
            <a:rPr lang="zh-CN" sz="1800" kern="1200" dirty="0" smtClean="0">
              <a:latin typeface="华文隶书" panose="02010800040101010101" pitchFamily="2" charset="-122"/>
              <a:ea typeface="华文隶书" panose="02010800040101010101" pitchFamily="2" charset="-122"/>
            </a:rPr>
            <a:t>类危险货物作业，以及涉及重大危险源的港口经营企业，</a:t>
          </a:r>
          <a:r>
            <a:rPr lang="en-US" sz="1800" kern="1200" dirty="0" smtClean="0">
              <a:latin typeface="华文隶书" panose="02010800040101010101" pitchFamily="2" charset="-122"/>
              <a:ea typeface="华文隶书" panose="02010800040101010101" pitchFamily="2" charset="-122"/>
            </a:rPr>
            <a:t>2020</a:t>
          </a:r>
          <a:r>
            <a:rPr lang="zh-CN" sz="1800" kern="1200" dirty="0" smtClean="0">
              <a:latin typeface="华文隶书" panose="02010800040101010101" pitchFamily="2" charset="-122"/>
              <a:ea typeface="华文隶书" panose="02010800040101010101" pitchFamily="2" charset="-122"/>
            </a:rPr>
            <a:t>年底前必须实现安全生产标准化一级达标，不达标的取消经营许可。</a:t>
          </a:r>
          <a:endParaRPr lang="zh-CN" altLang="en-US" sz="1800" kern="1200" dirty="0">
            <a:latin typeface="华文隶书" panose="02010800040101010101" pitchFamily="2" charset="-122"/>
            <a:ea typeface="华文隶书" panose="02010800040101010101" pitchFamily="2" charset="-122"/>
          </a:endParaRPr>
        </a:p>
      </dsp:txBody>
      <dsp:txXfrm>
        <a:off x="1594617" y="1396999"/>
        <a:ext cx="5822206" cy="1269999"/>
      </dsp:txXfrm>
    </dsp:sp>
    <dsp:sp modelId="{D9F477D6-B879-4D2D-AB73-EADA1E402D91}">
      <dsp:nvSpPr>
        <dsp:cNvPr id="0" name=""/>
        <dsp:cNvSpPr/>
      </dsp:nvSpPr>
      <dsp:spPr>
        <a:xfrm>
          <a:off x="1483364" y="2666999"/>
          <a:ext cx="593345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491060-9990-4876-A007-1F7166AD5D52}">
      <dsp:nvSpPr>
        <dsp:cNvPr id="0" name=""/>
        <dsp:cNvSpPr/>
      </dsp:nvSpPr>
      <dsp:spPr>
        <a:xfrm>
          <a:off x="1594617" y="2730499"/>
          <a:ext cx="5822206" cy="1269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华文隶书" panose="02010800040101010101" pitchFamily="2" charset="-122"/>
              <a:ea typeface="华文隶书" panose="02010800040101010101" pitchFamily="2" charset="-122"/>
            </a:rPr>
            <a:t>2019</a:t>
          </a:r>
          <a:r>
            <a:rPr lang="zh-CN" sz="1800" kern="1200" dirty="0" smtClean="0">
              <a:latin typeface="华文隶书" panose="02010800040101010101" pitchFamily="2" charset="-122"/>
              <a:ea typeface="华文隶书" panose="02010800040101010101" pitchFamily="2" charset="-122"/>
            </a:rPr>
            <a:t>年年底前，长江客汽渡渡运单位通过安全生产标准化一级达标或取得</a:t>
          </a:r>
          <a:r>
            <a:rPr lang="en-US" sz="1800" kern="1200" dirty="0" smtClean="0">
              <a:latin typeface="华文隶书" panose="02010800040101010101" pitchFamily="2" charset="-122"/>
              <a:ea typeface="华文隶书" panose="02010800040101010101" pitchFamily="2" charset="-122"/>
            </a:rPr>
            <a:t>DOC</a:t>
          </a:r>
          <a:r>
            <a:rPr lang="zh-CN" sz="1800" kern="1200" dirty="0" smtClean="0">
              <a:latin typeface="华文隶书" panose="02010800040101010101" pitchFamily="2" charset="-122"/>
              <a:ea typeface="华文隶书" panose="02010800040101010101" pitchFamily="2" charset="-122"/>
            </a:rPr>
            <a:t>证书。</a:t>
          </a:r>
          <a:endParaRPr lang="zh-CN" altLang="en-US" sz="1800" kern="1200" dirty="0">
            <a:latin typeface="华文隶书" panose="02010800040101010101" pitchFamily="2" charset="-122"/>
            <a:ea typeface="华文隶书" panose="02010800040101010101" pitchFamily="2" charset="-122"/>
          </a:endParaRPr>
        </a:p>
      </dsp:txBody>
      <dsp:txXfrm>
        <a:off x="1594617" y="2730499"/>
        <a:ext cx="5822206" cy="1269999"/>
      </dsp:txXfrm>
    </dsp:sp>
    <dsp:sp modelId="{4A62AC8C-168F-42F1-8017-DD176D214C8E}">
      <dsp:nvSpPr>
        <dsp:cNvPr id="0" name=""/>
        <dsp:cNvSpPr/>
      </dsp:nvSpPr>
      <dsp:spPr>
        <a:xfrm>
          <a:off x="1483364" y="4000499"/>
          <a:ext cx="593345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72DB9-5F91-4DFA-B6B9-4CA86D713C0E}">
      <dsp:nvSpPr>
        <dsp:cNvPr id="0" name=""/>
        <dsp:cNvSpPr/>
      </dsp:nvSpPr>
      <dsp:spPr>
        <a:xfrm rot="5400000">
          <a:off x="3764647" y="-1946919"/>
          <a:ext cx="1735364" cy="5782694"/>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华文隶书" panose="02010800040101010101" pitchFamily="2" charset="-122"/>
              <a:ea typeface="华文隶书" panose="02010800040101010101" pitchFamily="2" charset="-122"/>
            </a:rPr>
            <a:t>安全生产标准化达标推进工作已常态化，纳入企业日常监管内容。</a:t>
          </a:r>
          <a:endParaRPr lang="zh-CN" altLang="en-US" sz="1800" kern="1200" dirty="0">
            <a:latin typeface="华文隶书" panose="02010800040101010101" pitchFamily="2" charset="-122"/>
            <a:ea typeface="华文隶书" panose="02010800040101010101" pitchFamily="2" charset="-122"/>
          </a:endParaRPr>
        </a:p>
        <a:p>
          <a:pPr marL="171450" lvl="1" indent="-171450" algn="l" defTabSz="800100">
            <a:lnSpc>
              <a:spcPct val="90000"/>
            </a:lnSpc>
            <a:spcBef>
              <a:spcPct val="0"/>
            </a:spcBef>
            <a:spcAft>
              <a:spcPct val="15000"/>
            </a:spcAft>
            <a:buChar char="••"/>
          </a:pPr>
          <a:r>
            <a:rPr lang="zh-CN" altLang="en-US" sz="1800" kern="1200" dirty="0" smtClean="0">
              <a:latin typeface="华文隶书" panose="02010800040101010101" pitchFamily="2" charset="-122"/>
              <a:ea typeface="华文隶书" panose="02010800040101010101" pitchFamily="2" charset="-122"/>
            </a:rPr>
            <a:t>道路旅客运输和道路危险货物运输企业强制达标，并已全部完成达标。</a:t>
          </a:r>
          <a:endParaRPr lang="zh-CN" altLang="en-US" sz="1800" kern="1200" dirty="0">
            <a:latin typeface="华文隶书" panose="02010800040101010101" pitchFamily="2" charset="-122"/>
            <a:ea typeface="华文隶书" panose="02010800040101010101" pitchFamily="2" charset="-122"/>
          </a:endParaRPr>
        </a:p>
      </dsp:txBody>
      <dsp:txXfrm rot="-5400000">
        <a:off x="1740983" y="161458"/>
        <a:ext cx="5697981" cy="1565938"/>
      </dsp:txXfrm>
    </dsp:sp>
    <dsp:sp modelId="{D3DE9E5A-BB8B-4392-BB4A-CDE235CD605C}">
      <dsp:nvSpPr>
        <dsp:cNvPr id="0" name=""/>
        <dsp:cNvSpPr/>
      </dsp:nvSpPr>
      <dsp:spPr>
        <a:xfrm>
          <a:off x="149726" y="47"/>
          <a:ext cx="1591255" cy="188876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zh-CN" altLang="en-US" sz="4000" kern="1200" dirty="0" smtClean="0"/>
            <a:t>重庆</a:t>
          </a:r>
          <a:endParaRPr lang="zh-CN" altLang="en-US" sz="4000" kern="1200" dirty="0"/>
        </a:p>
      </dsp:txBody>
      <dsp:txXfrm>
        <a:off x="227405" y="77726"/>
        <a:ext cx="1435897" cy="1733403"/>
      </dsp:txXfrm>
    </dsp:sp>
    <dsp:sp modelId="{D709910C-490B-47B7-9280-AADD373D3C04}">
      <dsp:nvSpPr>
        <dsp:cNvPr id="0" name=""/>
        <dsp:cNvSpPr/>
      </dsp:nvSpPr>
      <dsp:spPr>
        <a:xfrm rot="5400000">
          <a:off x="3787854" y="-608"/>
          <a:ext cx="1762728" cy="5856472"/>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kern="1200" dirty="0" smtClean="0">
              <a:latin typeface="华文隶书" panose="02010800040101010101" pitchFamily="2" charset="-122"/>
              <a:ea typeface="华文隶书" panose="02010800040101010101" pitchFamily="2" charset="-122"/>
            </a:rPr>
            <a:t>《关于进一步加强交通运输企业安全生产标准化建设评价管理的通知》（青交安委【</a:t>
          </a:r>
          <a:r>
            <a:rPr lang="en-US" sz="1800" kern="1200" dirty="0" smtClean="0">
              <a:latin typeface="华文隶书" panose="02010800040101010101" pitchFamily="2" charset="-122"/>
              <a:ea typeface="华文隶书" panose="02010800040101010101" pitchFamily="2" charset="-122"/>
            </a:rPr>
            <a:t>2019</a:t>
          </a:r>
          <a:r>
            <a:rPr lang="zh-CN" sz="1800" kern="1200" dirty="0" smtClean="0">
              <a:latin typeface="华文隶书" panose="02010800040101010101" pitchFamily="2" charset="-122"/>
              <a:ea typeface="华文隶书" panose="02010800040101010101" pitchFamily="2" charset="-122"/>
            </a:rPr>
            <a:t>】</a:t>
          </a:r>
          <a:r>
            <a:rPr lang="en-US" sz="1800" kern="1200" dirty="0" smtClean="0">
              <a:latin typeface="华文隶书" panose="02010800040101010101" pitchFamily="2" charset="-122"/>
              <a:ea typeface="华文隶书" panose="02010800040101010101" pitchFamily="2" charset="-122"/>
            </a:rPr>
            <a:t>2</a:t>
          </a:r>
          <a:r>
            <a:rPr lang="zh-CN" sz="1800" kern="1200" dirty="0" smtClean="0">
              <a:latin typeface="华文隶书" panose="02010800040101010101" pitchFamily="2" charset="-122"/>
              <a:ea typeface="华文隶书" panose="02010800040101010101" pitchFamily="2" charset="-122"/>
            </a:rPr>
            <a:t>号）</a:t>
          </a:r>
          <a:endParaRPr lang="zh-CN" altLang="en-US" sz="1800" kern="1200" dirty="0">
            <a:latin typeface="华文隶书" panose="02010800040101010101" pitchFamily="2" charset="-122"/>
            <a:ea typeface="华文隶书" panose="02010800040101010101" pitchFamily="2" charset="-122"/>
          </a:endParaRPr>
        </a:p>
      </dsp:txBody>
      <dsp:txXfrm rot="-5400000">
        <a:off x="1740983" y="2132313"/>
        <a:ext cx="5770423" cy="1590630"/>
      </dsp:txXfrm>
    </dsp:sp>
    <dsp:sp modelId="{4112312D-C201-4986-B5B0-81BD0E93FB10}">
      <dsp:nvSpPr>
        <dsp:cNvPr id="0" name=""/>
        <dsp:cNvSpPr/>
      </dsp:nvSpPr>
      <dsp:spPr>
        <a:xfrm>
          <a:off x="149726" y="1983247"/>
          <a:ext cx="1591255" cy="188876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smtClean="0"/>
            <a:t>青海</a:t>
          </a:r>
          <a:endParaRPr lang="zh-CN" altLang="en-US" sz="3600" kern="1200" dirty="0"/>
        </a:p>
      </dsp:txBody>
      <dsp:txXfrm>
        <a:off x="227405" y="2060926"/>
        <a:ext cx="1435897" cy="17334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90D99-96AB-4CC9-924A-D5BBC4E96226}">
      <dsp:nvSpPr>
        <dsp:cNvPr id="0" name=""/>
        <dsp:cNvSpPr/>
      </dsp:nvSpPr>
      <dsp:spPr>
        <a:xfrm>
          <a:off x="0" y="944"/>
          <a:ext cx="7767220" cy="169947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latin typeface="华文行楷" panose="02010800040101010101" pitchFamily="2" charset="-122"/>
              <a:ea typeface="华文行楷" panose="02010800040101010101" pitchFamily="2" charset="-122"/>
            </a:rPr>
            <a:t>落实</a:t>
          </a:r>
          <a:r>
            <a:rPr lang="zh-CN" sz="2800" kern="1200" dirty="0" smtClean="0">
              <a:latin typeface="华文行楷" panose="02010800040101010101" pitchFamily="2" charset="-122"/>
              <a:ea typeface="华文行楷" panose="02010800040101010101" pitchFamily="2" charset="-122"/>
            </a:rPr>
            <a:t>《中共中央办公厅 国务院办公厅关于印发</a:t>
          </a:r>
          <a:r>
            <a:rPr lang="en-US" sz="2800" kern="1200" dirty="0" smtClean="0">
              <a:latin typeface="华文行楷" panose="02010800040101010101" pitchFamily="2" charset="-122"/>
              <a:ea typeface="华文行楷" panose="02010800040101010101" pitchFamily="2" charset="-122"/>
            </a:rPr>
            <a:t>&lt;2019</a:t>
          </a:r>
          <a:r>
            <a:rPr lang="zh-CN" sz="2800" kern="1200" dirty="0" smtClean="0">
              <a:latin typeface="华文行楷" panose="02010800040101010101" pitchFamily="2" charset="-122"/>
              <a:ea typeface="华文行楷" panose="02010800040101010101" pitchFamily="2" charset="-122"/>
            </a:rPr>
            <a:t>年中央和国家机关督查检查考核计划</a:t>
          </a:r>
          <a:r>
            <a:rPr lang="en-US" sz="2800" kern="1200" dirty="0" smtClean="0">
              <a:latin typeface="华文行楷" panose="02010800040101010101" pitchFamily="2" charset="-122"/>
              <a:ea typeface="华文行楷" panose="02010800040101010101" pitchFamily="2" charset="-122"/>
            </a:rPr>
            <a:t>&gt;</a:t>
          </a:r>
          <a:r>
            <a:rPr lang="zh-CN" sz="2800" kern="1200" dirty="0" smtClean="0">
              <a:latin typeface="华文行楷" panose="02010800040101010101" pitchFamily="2" charset="-122"/>
              <a:ea typeface="华文行楷" panose="02010800040101010101" pitchFamily="2" charset="-122"/>
            </a:rPr>
            <a:t>的通知》</a:t>
          </a:r>
          <a:r>
            <a:rPr lang="zh-CN" altLang="en-US" sz="2800" kern="1200" dirty="0" smtClean="0">
              <a:latin typeface="华文行楷" panose="02010800040101010101" pitchFamily="2" charset="-122"/>
              <a:ea typeface="华文行楷" panose="02010800040101010101" pitchFamily="2" charset="-122"/>
            </a:rPr>
            <a:t>的</a:t>
          </a:r>
          <a:r>
            <a:rPr lang="zh-CN" sz="2800" kern="1200" dirty="0" smtClean="0">
              <a:latin typeface="华文行楷" panose="02010800040101010101" pitchFamily="2" charset="-122"/>
              <a:ea typeface="华文行楷" panose="02010800040101010101" pitchFamily="2" charset="-122"/>
            </a:rPr>
            <a:t>要求</a:t>
          </a:r>
          <a:r>
            <a:rPr lang="zh-CN" altLang="en-US" sz="2800" kern="1200" dirty="0" smtClean="0">
              <a:latin typeface="华文行楷" panose="02010800040101010101" pitchFamily="2" charset="-122"/>
              <a:ea typeface="华文行楷" panose="02010800040101010101" pitchFamily="2" charset="-122"/>
            </a:rPr>
            <a:t>。</a:t>
          </a:r>
          <a:endParaRPr lang="zh-CN" altLang="en-US" sz="2800" kern="1200" dirty="0"/>
        </a:p>
      </dsp:txBody>
      <dsp:txXfrm>
        <a:off x="82961" y="83905"/>
        <a:ext cx="7601298" cy="1533548"/>
      </dsp:txXfrm>
    </dsp:sp>
    <dsp:sp modelId="{0B689984-3912-4085-B2EC-E267917197D9}">
      <dsp:nvSpPr>
        <dsp:cNvPr id="0" name=""/>
        <dsp:cNvSpPr/>
      </dsp:nvSpPr>
      <dsp:spPr>
        <a:xfrm>
          <a:off x="0" y="1714792"/>
          <a:ext cx="7767220" cy="169947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latin typeface="华文行楷" panose="02010800040101010101" pitchFamily="2" charset="-122"/>
              <a:ea typeface="华文行楷" panose="02010800040101010101" pitchFamily="2" charset="-122"/>
            </a:rPr>
            <a:t>落实</a:t>
          </a:r>
          <a:r>
            <a:rPr lang="zh-CN" sz="2800" kern="1200" dirty="0" smtClean="0">
              <a:latin typeface="华文行楷" panose="02010800040101010101" pitchFamily="2" charset="-122"/>
              <a:ea typeface="华文行楷" panose="02010800040101010101" pitchFamily="2" charset="-122"/>
            </a:rPr>
            <a:t>交通运输部安委会《</a:t>
          </a:r>
          <a:r>
            <a:rPr lang="en-US" sz="2800" kern="1200" dirty="0" smtClean="0">
              <a:latin typeface="华文行楷" panose="02010800040101010101" pitchFamily="2" charset="-122"/>
              <a:ea typeface="华文行楷" panose="02010800040101010101" pitchFamily="2" charset="-122"/>
            </a:rPr>
            <a:t>2019</a:t>
          </a:r>
          <a:r>
            <a:rPr lang="zh-CN" sz="2800" kern="1200" dirty="0" smtClean="0">
              <a:latin typeface="华文行楷" panose="02010800040101010101" pitchFamily="2" charset="-122"/>
              <a:ea typeface="华文行楷" panose="02010800040101010101" pitchFamily="2" charset="-122"/>
            </a:rPr>
            <a:t>年交通运输部安全生产检查计划</a:t>
          </a:r>
          <a:r>
            <a:rPr lang="en-US" altLang="zh-CN" sz="2800" kern="1200" dirty="0" smtClean="0">
              <a:latin typeface="华文行楷" panose="02010800040101010101" pitchFamily="2" charset="-122"/>
              <a:ea typeface="华文行楷" panose="02010800040101010101" pitchFamily="2" charset="-122"/>
            </a:rPr>
            <a:t>》</a:t>
          </a:r>
          <a:r>
            <a:rPr lang="zh-CN" altLang="en-US" sz="2800" kern="1200" dirty="0" smtClean="0">
              <a:latin typeface="华文行楷" panose="02010800040101010101" pitchFamily="2" charset="-122"/>
              <a:ea typeface="华文行楷" panose="02010800040101010101" pitchFamily="2" charset="-122"/>
            </a:rPr>
            <a:t>。</a:t>
          </a:r>
          <a:r>
            <a:rPr lang="zh-CN" sz="500" kern="1200" dirty="0" smtClean="0">
              <a:latin typeface="华文行楷" panose="02010800040101010101" pitchFamily="2" charset="-122"/>
              <a:ea typeface="华文行楷" panose="02010800040101010101" pitchFamily="2" charset="-122"/>
            </a:rPr>
            <a:t>》</a:t>
          </a:r>
          <a:endParaRPr lang="zh-CN" altLang="en-US" sz="500" kern="1200" dirty="0"/>
        </a:p>
      </dsp:txBody>
      <dsp:txXfrm>
        <a:off x="82961" y="1797753"/>
        <a:ext cx="7601298" cy="15335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97BBE-0F81-413B-B191-6FACF8B356A4}">
      <dsp:nvSpPr>
        <dsp:cNvPr id="0" name=""/>
        <dsp:cNvSpPr/>
      </dsp:nvSpPr>
      <dsp:spPr>
        <a:xfrm>
          <a:off x="0" y="2663"/>
          <a:ext cx="7848872"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7C8B16-1D53-43C7-86A2-92BD6BFF5437}">
      <dsp:nvSpPr>
        <dsp:cNvPr id="0" name=""/>
        <dsp:cNvSpPr/>
      </dsp:nvSpPr>
      <dsp:spPr>
        <a:xfrm>
          <a:off x="0" y="2663"/>
          <a:ext cx="965127" cy="1238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zh-CN" altLang="en-US" sz="2800" kern="1200" dirty="0" smtClean="0">
              <a:latin typeface="华文隶书" panose="02010800040101010101" pitchFamily="2" charset="-122"/>
              <a:ea typeface="华文隶书" panose="02010800040101010101" pitchFamily="2" charset="-122"/>
            </a:rPr>
            <a:t>任务下达</a:t>
          </a:r>
          <a:endParaRPr lang="zh-CN" altLang="en-US" sz="2800" kern="1200" dirty="0">
            <a:latin typeface="华文隶书" panose="02010800040101010101" pitchFamily="2" charset="-122"/>
            <a:ea typeface="华文隶书" panose="02010800040101010101" pitchFamily="2" charset="-122"/>
          </a:endParaRPr>
        </a:p>
      </dsp:txBody>
      <dsp:txXfrm>
        <a:off x="0" y="2663"/>
        <a:ext cx="965127" cy="1238873"/>
      </dsp:txXfrm>
    </dsp:sp>
    <dsp:sp modelId="{DD9314A8-FEB4-45E2-9DB1-049B54799614}">
      <dsp:nvSpPr>
        <dsp:cNvPr id="0" name=""/>
        <dsp:cNvSpPr/>
      </dsp:nvSpPr>
      <dsp:spPr>
        <a:xfrm>
          <a:off x="1082745" y="58750"/>
          <a:ext cx="6656823" cy="1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zh-CN" sz="2200" kern="1200" dirty="0" smtClean="0">
              <a:latin typeface="华文隶书" panose="02010800040101010101" pitchFamily="2" charset="-122"/>
              <a:ea typeface="华文隶书" panose="02010800040101010101" pitchFamily="2" charset="-122"/>
            </a:rPr>
            <a:t>《交通运输部安委办关于开展交通运输企业安全生产评价工作的通知》</a:t>
          </a:r>
          <a:r>
            <a:rPr lang="zh-CN" altLang="en-US" sz="2200" kern="1200" dirty="0" smtClean="0">
              <a:latin typeface="华文隶书" panose="02010800040101010101" pitchFamily="2" charset="-122"/>
              <a:ea typeface="华文隶书" panose="02010800040101010101" pitchFamily="2" charset="-122"/>
            </a:rPr>
            <a:t>（交安委办函</a:t>
          </a:r>
          <a:r>
            <a:rPr lang="en-US" altLang="zh-CN" sz="2200" kern="1200" dirty="0" smtClean="0">
              <a:latin typeface="华文隶书" panose="02010800040101010101" pitchFamily="2" charset="-122"/>
              <a:ea typeface="华文隶书" panose="02010800040101010101" pitchFamily="2" charset="-122"/>
            </a:rPr>
            <a:t>[2019]37</a:t>
          </a:r>
          <a:r>
            <a:rPr lang="zh-CN" altLang="en-US" sz="2200" kern="1200" dirty="0" smtClean="0">
              <a:latin typeface="华文隶书" panose="02010800040101010101" pitchFamily="2" charset="-122"/>
              <a:ea typeface="华文隶书" panose="02010800040101010101" pitchFamily="2" charset="-122"/>
            </a:rPr>
            <a:t>号）</a:t>
          </a:r>
          <a:endParaRPr lang="zh-CN" altLang="en-US" sz="2200" kern="1200" dirty="0">
            <a:latin typeface="华文隶书" panose="02010800040101010101" pitchFamily="2" charset="-122"/>
            <a:ea typeface="华文隶书" panose="02010800040101010101" pitchFamily="2" charset="-122"/>
          </a:endParaRPr>
        </a:p>
      </dsp:txBody>
      <dsp:txXfrm>
        <a:off x="1082745" y="58750"/>
        <a:ext cx="6656823" cy="1121750"/>
      </dsp:txXfrm>
    </dsp:sp>
    <dsp:sp modelId="{3809ECD4-00B2-4040-84B1-5DA24EB94B06}">
      <dsp:nvSpPr>
        <dsp:cNvPr id="0" name=""/>
        <dsp:cNvSpPr/>
      </dsp:nvSpPr>
      <dsp:spPr>
        <a:xfrm>
          <a:off x="965127" y="1180500"/>
          <a:ext cx="6272965"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D9EE64-ED01-4DE2-BF9C-9B87D90D66FB}">
      <dsp:nvSpPr>
        <dsp:cNvPr id="0" name=""/>
        <dsp:cNvSpPr/>
      </dsp:nvSpPr>
      <dsp:spPr>
        <a:xfrm>
          <a:off x="0" y="1241536"/>
          <a:ext cx="7848872"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855E7F-680D-4331-A9ED-C443E3762DF8}">
      <dsp:nvSpPr>
        <dsp:cNvPr id="0" name=""/>
        <dsp:cNvSpPr/>
      </dsp:nvSpPr>
      <dsp:spPr>
        <a:xfrm>
          <a:off x="0" y="1241536"/>
          <a:ext cx="992728" cy="1235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zh-CN" altLang="en-US" sz="2400" kern="1200" dirty="0" smtClean="0">
              <a:latin typeface="华文隶书" panose="02010800040101010101" pitchFamily="2" charset="-122"/>
              <a:ea typeface="华文隶书" panose="02010800040101010101" pitchFamily="2" charset="-122"/>
            </a:rPr>
            <a:t>实施单位</a:t>
          </a:r>
          <a:endParaRPr lang="zh-CN" altLang="en-US" sz="2400" kern="1200" dirty="0">
            <a:latin typeface="华文隶书" panose="02010800040101010101" pitchFamily="2" charset="-122"/>
            <a:ea typeface="华文隶书" panose="02010800040101010101" pitchFamily="2" charset="-122"/>
          </a:endParaRPr>
        </a:p>
      </dsp:txBody>
      <dsp:txXfrm>
        <a:off x="0" y="1241536"/>
        <a:ext cx="992728" cy="1235131"/>
      </dsp:txXfrm>
    </dsp:sp>
    <dsp:sp modelId="{21CDF1E1-7412-46DF-BD95-0C70EB844080}">
      <dsp:nvSpPr>
        <dsp:cNvPr id="0" name=""/>
        <dsp:cNvSpPr/>
      </dsp:nvSpPr>
      <dsp:spPr>
        <a:xfrm>
          <a:off x="1110346" y="1253853"/>
          <a:ext cx="6730872" cy="1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zh-CN" sz="2200" kern="1200" dirty="0" smtClean="0">
              <a:latin typeface="华文隶书" panose="02010800040101010101" pitchFamily="2" charset="-122"/>
              <a:ea typeface="华文隶书" panose="02010800040101010101" pitchFamily="2" charset="-122"/>
            </a:rPr>
            <a:t>为加强交通运输安全生产工作，按照交通运输部安全生产检查计划，部安委办委托</a:t>
          </a:r>
          <a:r>
            <a:rPr lang="en-US" sz="2200" b="1" kern="1200" dirty="0" smtClean="0">
              <a:latin typeface="华文隶书" panose="02010800040101010101" pitchFamily="2" charset="-122"/>
              <a:ea typeface="华文隶书" panose="02010800040101010101" pitchFamily="2" charset="-122"/>
            </a:rPr>
            <a:t>7</a:t>
          </a:r>
          <a:r>
            <a:rPr lang="zh-CN" sz="2200" b="1" kern="1200" dirty="0" smtClean="0">
              <a:latin typeface="华文隶书" panose="02010800040101010101" pitchFamily="2" charset="-122"/>
              <a:ea typeface="华文隶书" panose="02010800040101010101" pitchFamily="2" charset="-122"/>
            </a:rPr>
            <a:t>家部属单位和行业协会赴各地开展企业安全生产标准化建设深度评价工作</a:t>
          </a:r>
          <a:endParaRPr lang="zh-CN" altLang="en-US" sz="2200" kern="1200" dirty="0">
            <a:latin typeface="华文隶书" panose="02010800040101010101" pitchFamily="2" charset="-122"/>
            <a:ea typeface="华文隶书" panose="02010800040101010101" pitchFamily="2" charset="-122"/>
          </a:endParaRPr>
        </a:p>
      </dsp:txBody>
      <dsp:txXfrm>
        <a:off x="1110346" y="1253853"/>
        <a:ext cx="6730872" cy="1121750"/>
      </dsp:txXfrm>
    </dsp:sp>
    <dsp:sp modelId="{F55FB61D-338F-4365-83DE-80C9CF20B33D}">
      <dsp:nvSpPr>
        <dsp:cNvPr id="0" name=""/>
        <dsp:cNvSpPr/>
      </dsp:nvSpPr>
      <dsp:spPr>
        <a:xfrm>
          <a:off x="992728" y="2419374"/>
          <a:ext cx="6272965"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AF5656-6BE4-4767-B4C2-885A76999A76}">
      <dsp:nvSpPr>
        <dsp:cNvPr id="0" name=""/>
        <dsp:cNvSpPr/>
      </dsp:nvSpPr>
      <dsp:spPr>
        <a:xfrm>
          <a:off x="0" y="2476668"/>
          <a:ext cx="7848872"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6B0CE9-FF79-4234-B8A9-1396789520CC}">
      <dsp:nvSpPr>
        <dsp:cNvPr id="0" name=""/>
        <dsp:cNvSpPr/>
      </dsp:nvSpPr>
      <dsp:spPr>
        <a:xfrm>
          <a:off x="0" y="2476668"/>
          <a:ext cx="878492" cy="1235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zh-CN" altLang="en-US" sz="2400" kern="1200" dirty="0" smtClean="0">
              <a:latin typeface="华文隶书" panose="02010800040101010101" pitchFamily="2" charset="-122"/>
              <a:ea typeface="华文隶书" panose="02010800040101010101" pitchFamily="2" charset="-122"/>
            </a:rPr>
            <a:t>日程安排</a:t>
          </a:r>
          <a:endParaRPr lang="zh-CN" altLang="en-US" sz="2400" kern="1200" dirty="0">
            <a:latin typeface="华文隶书" panose="02010800040101010101" pitchFamily="2" charset="-122"/>
            <a:ea typeface="华文隶书" panose="02010800040101010101" pitchFamily="2" charset="-122"/>
          </a:endParaRPr>
        </a:p>
      </dsp:txBody>
      <dsp:txXfrm>
        <a:off x="0" y="2476668"/>
        <a:ext cx="878492" cy="1235131"/>
      </dsp:txXfrm>
    </dsp:sp>
    <dsp:sp modelId="{5C0BC651-33F1-45C2-93A4-DA83A831D3E3}">
      <dsp:nvSpPr>
        <dsp:cNvPr id="0" name=""/>
        <dsp:cNvSpPr/>
      </dsp:nvSpPr>
      <dsp:spPr>
        <a:xfrm>
          <a:off x="996225" y="2532755"/>
          <a:ext cx="6823834" cy="1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zh-CN" altLang="en-US" sz="2200" kern="1200" dirty="0" smtClean="0">
              <a:latin typeface="华文隶书" panose="02010800040101010101" pitchFamily="2" charset="-122"/>
              <a:ea typeface="华文隶书" panose="02010800040101010101" pitchFamily="2" charset="-122"/>
            </a:rPr>
            <a:t>根据安全生产检查计划安排，</a:t>
          </a:r>
          <a:r>
            <a:rPr lang="zh-CN" sz="2200" kern="1200" dirty="0" smtClean="0">
              <a:latin typeface="华文隶书" panose="02010800040101010101" pitchFamily="2" charset="-122"/>
              <a:ea typeface="华文隶书" panose="02010800040101010101" pitchFamily="2" charset="-122"/>
            </a:rPr>
            <a:t>此次深度评价主要分两批进行，</a:t>
          </a:r>
          <a:r>
            <a:rPr lang="en-US" sz="2200" kern="1200" dirty="0" smtClean="0">
              <a:latin typeface="华文隶书" panose="02010800040101010101" pitchFamily="2" charset="-122"/>
              <a:ea typeface="华文隶书" panose="02010800040101010101" pitchFamily="2" charset="-122"/>
            </a:rPr>
            <a:t>4~5</a:t>
          </a:r>
          <a:r>
            <a:rPr lang="zh-CN" sz="2200" kern="1200" dirty="0" smtClean="0">
              <a:latin typeface="华文隶书" panose="02010800040101010101" pitchFamily="2" charset="-122"/>
              <a:ea typeface="华文隶书" panose="02010800040101010101" pitchFamily="2" charset="-122"/>
            </a:rPr>
            <a:t>月和</a:t>
          </a:r>
          <a:r>
            <a:rPr lang="en-US" sz="2200" kern="1200" dirty="0" smtClean="0">
              <a:latin typeface="华文隶书" panose="02010800040101010101" pitchFamily="2" charset="-122"/>
              <a:ea typeface="华文隶书" panose="02010800040101010101" pitchFamily="2" charset="-122"/>
            </a:rPr>
            <a:t>9~10</a:t>
          </a:r>
          <a:r>
            <a:rPr lang="zh-CN" sz="2200" kern="1200" dirty="0" smtClean="0">
              <a:latin typeface="华文隶书" panose="02010800040101010101" pitchFamily="2" charset="-122"/>
              <a:ea typeface="华文隶书" panose="02010800040101010101" pitchFamily="2" charset="-122"/>
            </a:rPr>
            <a:t>月，第一批深度评价目前已结束。</a:t>
          </a:r>
          <a:endParaRPr lang="zh-CN" altLang="en-US" sz="2200" kern="1200" dirty="0">
            <a:latin typeface="华文隶书" panose="02010800040101010101" pitchFamily="2" charset="-122"/>
            <a:ea typeface="华文隶书" panose="02010800040101010101" pitchFamily="2" charset="-122"/>
          </a:endParaRPr>
        </a:p>
      </dsp:txBody>
      <dsp:txXfrm>
        <a:off x="996225" y="2532755"/>
        <a:ext cx="6823834" cy="1121750"/>
      </dsp:txXfrm>
    </dsp:sp>
    <dsp:sp modelId="{098D42FD-928D-487E-96A8-F23F1FBB4C11}">
      <dsp:nvSpPr>
        <dsp:cNvPr id="0" name=""/>
        <dsp:cNvSpPr/>
      </dsp:nvSpPr>
      <dsp:spPr>
        <a:xfrm>
          <a:off x="878492" y="3654506"/>
          <a:ext cx="6279097"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97BBE-0F81-413B-B191-6FACF8B356A4}">
      <dsp:nvSpPr>
        <dsp:cNvPr id="0" name=""/>
        <dsp:cNvSpPr/>
      </dsp:nvSpPr>
      <dsp:spPr>
        <a:xfrm>
          <a:off x="0" y="2663"/>
          <a:ext cx="7848872"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7C8B16-1D53-43C7-86A2-92BD6BFF5437}">
      <dsp:nvSpPr>
        <dsp:cNvPr id="0" name=""/>
        <dsp:cNvSpPr/>
      </dsp:nvSpPr>
      <dsp:spPr>
        <a:xfrm>
          <a:off x="0" y="2663"/>
          <a:ext cx="965127" cy="1238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zh-CN" altLang="en-US" sz="2800" kern="1200" dirty="0" smtClean="0">
              <a:latin typeface="华文隶书" panose="02010800040101010101" pitchFamily="2" charset="-122"/>
              <a:ea typeface="华文隶书" panose="02010800040101010101" pitchFamily="2" charset="-122"/>
            </a:rPr>
            <a:t>评价依据</a:t>
          </a:r>
          <a:endParaRPr lang="zh-CN" altLang="en-US" sz="2800" kern="1200" dirty="0">
            <a:latin typeface="华文隶书" panose="02010800040101010101" pitchFamily="2" charset="-122"/>
            <a:ea typeface="华文隶书" panose="02010800040101010101" pitchFamily="2" charset="-122"/>
          </a:endParaRPr>
        </a:p>
      </dsp:txBody>
      <dsp:txXfrm>
        <a:off x="0" y="2663"/>
        <a:ext cx="965127" cy="1238873"/>
      </dsp:txXfrm>
    </dsp:sp>
    <dsp:sp modelId="{DD9314A8-FEB4-45E2-9DB1-049B54799614}">
      <dsp:nvSpPr>
        <dsp:cNvPr id="0" name=""/>
        <dsp:cNvSpPr/>
      </dsp:nvSpPr>
      <dsp:spPr>
        <a:xfrm>
          <a:off x="1082745" y="58750"/>
          <a:ext cx="6656823" cy="1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zh-CN" altLang="en-US" sz="2200" kern="1200" dirty="0" smtClean="0">
              <a:latin typeface="华文隶书" panose="02010800040101010101" pitchFamily="2" charset="-122"/>
              <a:ea typeface="华文隶书" panose="02010800040101010101" pitchFamily="2" charset="-122"/>
            </a:rPr>
            <a:t>交通运输企业安全生产标准化建设基本规范系列标准</a:t>
          </a:r>
          <a:endParaRPr lang="zh-CN" altLang="en-US" sz="2200" kern="1200" dirty="0">
            <a:latin typeface="华文隶书" panose="02010800040101010101" pitchFamily="2" charset="-122"/>
            <a:ea typeface="华文隶书" panose="02010800040101010101" pitchFamily="2" charset="-122"/>
          </a:endParaRPr>
        </a:p>
      </dsp:txBody>
      <dsp:txXfrm>
        <a:off x="1082745" y="58750"/>
        <a:ext cx="6656823" cy="1121750"/>
      </dsp:txXfrm>
    </dsp:sp>
    <dsp:sp modelId="{3809ECD4-00B2-4040-84B1-5DA24EB94B06}">
      <dsp:nvSpPr>
        <dsp:cNvPr id="0" name=""/>
        <dsp:cNvSpPr/>
      </dsp:nvSpPr>
      <dsp:spPr>
        <a:xfrm>
          <a:off x="965127" y="1180500"/>
          <a:ext cx="6272965"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D9EE64-ED01-4DE2-BF9C-9B87D90D66FB}">
      <dsp:nvSpPr>
        <dsp:cNvPr id="0" name=""/>
        <dsp:cNvSpPr/>
      </dsp:nvSpPr>
      <dsp:spPr>
        <a:xfrm>
          <a:off x="0" y="1241536"/>
          <a:ext cx="7848872"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855E7F-680D-4331-A9ED-C443E3762DF8}">
      <dsp:nvSpPr>
        <dsp:cNvPr id="0" name=""/>
        <dsp:cNvSpPr/>
      </dsp:nvSpPr>
      <dsp:spPr>
        <a:xfrm>
          <a:off x="0" y="1241536"/>
          <a:ext cx="992728" cy="1235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zh-CN" altLang="en-US" sz="2400" kern="1200" dirty="0" smtClean="0">
              <a:latin typeface="华文隶书" panose="02010800040101010101" pitchFamily="2" charset="-122"/>
              <a:ea typeface="华文隶书" panose="02010800040101010101" pitchFamily="2" charset="-122"/>
            </a:rPr>
            <a:t>评价方式</a:t>
          </a:r>
          <a:endParaRPr lang="zh-CN" altLang="en-US" sz="2400" kern="1200" dirty="0">
            <a:latin typeface="华文隶书" panose="02010800040101010101" pitchFamily="2" charset="-122"/>
            <a:ea typeface="华文隶书" panose="02010800040101010101" pitchFamily="2" charset="-122"/>
          </a:endParaRPr>
        </a:p>
      </dsp:txBody>
      <dsp:txXfrm>
        <a:off x="0" y="1241536"/>
        <a:ext cx="992728" cy="1235131"/>
      </dsp:txXfrm>
    </dsp:sp>
    <dsp:sp modelId="{21CDF1E1-7412-46DF-BD95-0C70EB844080}">
      <dsp:nvSpPr>
        <dsp:cNvPr id="0" name=""/>
        <dsp:cNvSpPr/>
      </dsp:nvSpPr>
      <dsp:spPr>
        <a:xfrm>
          <a:off x="1110346" y="1253853"/>
          <a:ext cx="6730872" cy="1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zh-CN" altLang="en-US" sz="2200" kern="1200" dirty="0" smtClean="0">
              <a:latin typeface="华文隶书" panose="02010800040101010101" pitchFamily="2" charset="-122"/>
              <a:ea typeface="华文隶书" panose="02010800040101010101" pitchFamily="2" charset="-122"/>
            </a:rPr>
            <a:t>按照“两随机、一公开”监督管理工作要求，随机选取各地</a:t>
          </a:r>
          <a:r>
            <a:rPr lang="en-US" altLang="zh-CN" sz="2200" kern="1200" dirty="0" smtClean="0">
              <a:latin typeface="华文隶书" panose="02010800040101010101" pitchFamily="2" charset="-122"/>
              <a:ea typeface="华文隶书" panose="02010800040101010101" pitchFamily="2" charset="-122"/>
            </a:rPr>
            <a:t>2-3</a:t>
          </a:r>
          <a:r>
            <a:rPr lang="zh-CN" altLang="en-US" sz="2200" kern="1200" dirty="0" smtClean="0">
              <a:latin typeface="华文隶书" panose="02010800040101010101" pitchFamily="2" charset="-122"/>
              <a:ea typeface="华文隶书" panose="02010800040101010101" pitchFamily="2" charset="-122"/>
            </a:rPr>
            <a:t>家安全生产重点企业，按照企业安全生产标准化建设要求开展深度评价。</a:t>
          </a:r>
          <a:endParaRPr lang="zh-CN" altLang="en-US" sz="2200" kern="1200" dirty="0">
            <a:latin typeface="华文隶书" panose="02010800040101010101" pitchFamily="2" charset="-122"/>
            <a:ea typeface="华文隶书" panose="02010800040101010101" pitchFamily="2" charset="-122"/>
          </a:endParaRPr>
        </a:p>
      </dsp:txBody>
      <dsp:txXfrm>
        <a:off x="1110346" y="1253853"/>
        <a:ext cx="6730872" cy="1121750"/>
      </dsp:txXfrm>
    </dsp:sp>
    <dsp:sp modelId="{F55FB61D-338F-4365-83DE-80C9CF20B33D}">
      <dsp:nvSpPr>
        <dsp:cNvPr id="0" name=""/>
        <dsp:cNvSpPr/>
      </dsp:nvSpPr>
      <dsp:spPr>
        <a:xfrm>
          <a:off x="992728" y="2419374"/>
          <a:ext cx="6272965"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AF5656-6BE4-4767-B4C2-885A76999A76}">
      <dsp:nvSpPr>
        <dsp:cNvPr id="0" name=""/>
        <dsp:cNvSpPr/>
      </dsp:nvSpPr>
      <dsp:spPr>
        <a:xfrm>
          <a:off x="0" y="2476668"/>
          <a:ext cx="7848872"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6B0CE9-FF79-4234-B8A9-1396789520CC}">
      <dsp:nvSpPr>
        <dsp:cNvPr id="0" name=""/>
        <dsp:cNvSpPr/>
      </dsp:nvSpPr>
      <dsp:spPr>
        <a:xfrm>
          <a:off x="0" y="2476668"/>
          <a:ext cx="878492" cy="1235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zh-CN" altLang="en-US" sz="2400" kern="1200" dirty="0" smtClean="0">
              <a:latin typeface="华文隶书" panose="02010800040101010101" pitchFamily="2" charset="-122"/>
              <a:ea typeface="华文隶书" panose="02010800040101010101" pitchFamily="2" charset="-122"/>
            </a:rPr>
            <a:t>有关要求</a:t>
          </a:r>
          <a:endParaRPr lang="zh-CN" altLang="en-US" sz="2400" kern="1200" dirty="0">
            <a:latin typeface="华文隶书" panose="02010800040101010101" pitchFamily="2" charset="-122"/>
            <a:ea typeface="华文隶书" panose="02010800040101010101" pitchFamily="2" charset="-122"/>
          </a:endParaRPr>
        </a:p>
      </dsp:txBody>
      <dsp:txXfrm>
        <a:off x="0" y="2476668"/>
        <a:ext cx="878492" cy="1235131"/>
      </dsp:txXfrm>
    </dsp:sp>
    <dsp:sp modelId="{5C0BC651-33F1-45C2-93A4-DA83A831D3E3}">
      <dsp:nvSpPr>
        <dsp:cNvPr id="0" name=""/>
        <dsp:cNvSpPr/>
      </dsp:nvSpPr>
      <dsp:spPr>
        <a:xfrm>
          <a:off x="996225" y="2532755"/>
          <a:ext cx="6823834" cy="1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zh-CN" altLang="en-US" sz="2200" kern="1200" dirty="0" smtClean="0">
              <a:latin typeface="华文隶书" panose="02010800040101010101" pitchFamily="2" charset="-122"/>
              <a:ea typeface="华文隶书" panose="02010800040101010101" pitchFamily="2" charset="-122"/>
            </a:rPr>
            <a:t>此次评价是</a:t>
          </a:r>
          <a:r>
            <a:rPr lang="en-US" altLang="zh-CN" sz="2200" kern="1200" dirty="0" smtClean="0">
              <a:latin typeface="华文隶书" panose="02010800040101010101" pitchFamily="2" charset="-122"/>
              <a:ea typeface="华文隶书" panose="02010800040101010101" pitchFamily="2" charset="-122"/>
            </a:rPr>
            <a:t>2019</a:t>
          </a:r>
          <a:r>
            <a:rPr lang="zh-CN" altLang="en-US" sz="2200" kern="1200" dirty="0" smtClean="0">
              <a:latin typeface="华文隶书" panose="02010800040101010101" pitchFamily="2" charset="-122"/>
              <a:ea typeface="华文隶书" panose="02010800040101010101" pitchFamily="2" charset="-122"/>
            </a:rPr>
            <a:t>年部安全生产检查的一项重要内容，评价结果纳入省级交通运输主管部门年度安全生产工作考核评价</a:t>
          </a:r>
          <a:r>
            <a:rPr lang="zh-CN" sz="2200" kern="1200" dirty="0" smtClean="0">
              <a:latin typeface="华文隶书" panose="02010800040101010101" pitchFamily="2" charset="-122"/>
              <a:ea typeface="华文隶书" panose="02010800040101010101" pitchFamily="2" charset="-122"/>
            </a:rPr>
            <a:t>。</a:t>
          </a:r>
          <a:endParaRPr lang="zh-CN" altLang="en-US" sz="2200" kern="1200" dirty="0">
            <a:latin typeface="华文隶书" panose="02010800040101010101" pitchFamily="2" charset="-122"/>
            <a:ea typeface="华文隶书" panose="02010800040101010101" pitchFamily="2" charset="-122"/>
          </a:endParaRPr>
        </a:p>
      </dsp:txBody>
      <dsp:txXfrm>
        <a:off x="996225" y="2532755"/>
        <a:ext cx="6823834" cy="1121750"/>
      </dsp:txXfrm>
    </dsp:sp>
    <dsp:sp modelId="{098D42FD-928D-487E-96A8-F23F1FBB4C11}">
      <dsp:nvSpPr>
        <dsp:cNvPr id="0" name=""/>
        <dsp:cNvSpPr/>
      </dsp:nvSpPr>
      <dsp:spPr>
        <a:xfrm>
          <a:off x="878492" y="3654506"/>
          <a:ext cx="6279097"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910EA-F9A2-4308-AB4A-620E87F7509D}">
      <dsp:nvSpPr>
        <dsp:cNvPr id="0" name=""/>
        <dsp:cNvSpPr/>
      </dsp:nvSpPr>
      <dsp:spPr>
        <a:xfrm>
          <a:off x="0" y="0"/>
          <a:ext cx="797271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BBD5E1-8C38-4DF2-9231-39A8808AB949}">
      <dsp:nvSpPr>
        <dsp:cNvPr id="0" name=""/>
        <dsp:cNvSpPr/>
      </dsp:nvSpPr>
      <dsp:spPr>
        <a:xfrm>
          <a:off x="0" y="0"/>
          <a:ext cx="1118932" cy="40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zh-CN" altLang="en-US" sz="2800" kern="1200" dirty="0" smtClean="0">
              <a:latin typeface="华文隶书" panose="02010800040101010101" pitchFamily="2" charset="-122"/>
              <a:ea typeface="华文隶书" panose="02010800040101010101" pitchFamily="2" charset="-122"/>
            </a:rPr>
            <a:t>评级内容</a:t>
          </a:r>
          <a:endParaRPr lang="zh-CN" altLang="en-US" sz="2800" kern="1200" dirty="0">
            <a:latin typeface="华文隶书" panose="02010800040101010101" pitchFamily="2" charset="-122"/>
            <a:ea typeface="华文隶书" panose="02010800040101010101" pitchFamily="2" charset="-122"/>
          </a:endParaRPr>
        </a:p>
      </dsp:txBody>
      <dsp:txXfrm>
        <a:off x="0" y="0"/>
        <a:ext cx="1118932" cy="4064000"/>
      </dsp:txXfrm>
    </dsp:sp>
    <dsp:sp modelId="{5C1F10B8-8243-4C4D-9532-D7F60B7E55BD}">
      <dsp:nvSpPr>
        <dsp:cNvPr id="0" name=""/>
        <dsp:cNvSpPr/>
      </dsp:nvSpPr>
      <dsp:spPr>
        <a:xfrm>
          <a:off x="1237939" y="184546"/>
          <a:ext cx="6733732" cy="369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zh-CN" altLang="en-US" sz="2400" kern="1200" dirty="0" smtClean="0">
              <a:latin typeface="华文隶书" panose="02010800040101010101" pitchFamily="2" charset="-122"/>
              <a:ea typeface="华文隶书" panose="02010800040101010101" pitchFamily="2" charset="-122"/>
            </a:rPr>
            <a:t>依据各专业企业安全生产标准化建设评价实施细则，对目标与考核、</a:t>
          </a:r>
          <a:r>
            <a:rPr lang="zh-CN" altLang="en-US" sz="2400" kern="1200" dirty="0" smtClean="0">
              <a:solidFill>
                <a:srgbClr val="FF0000"/>
              </a:solidFill>
              <a:latin typeface="华文隶书" panose="02010800040101010101" pitchFamily="2" charset="-122"/>
              <a:ea typeface="华文隶书" panose="02010800040101010101" pitchFamily="2" charset="-122"/>
            </a:rPr>
            <a:t>管理机构和人员</a:t>
          </a:r>
          <a:r>
            <a:rPr lang="zh-CN" altLang="en-US" sz="2400" kern="1200" dirty="0" smtClean="0">
              <a:latin typeface="华文隶书" panose="02010800040101010101" pitchFamily="2" charset="-122"/>
              <a:ea typeface="华文隶书" panose="02010800040101010101" pitchFamily="2" charset="-122"/>
            </a:rPr>
            <a:t>、</a:t>
          </a:r>
          <a:r>
            <a:rPr lang="zh-CN" altLang="en-US" sz="2400" kern="1200" dirty="0" smtClean="0">
              <a:solidFill>
                <a:srgbClr val="FF0000"/>
              </a:solidFill>
              <a:latin typeface="华文隶书" panose="02010800040101010101" pitchFamily="2" charset="-122"/>
              <a:ea typeface="华文隶书" panose="02010800040101010101" pitchFamily="2" charset="-122"/>
            </a:rPr>
            <a:t>安全责任体系、资质、法律法规和安全管理制度、安全投入</a:t>
          </a:r>
          <a:r>
            <a:rPr lang="zh-CN" altLang="en-US" sz="2400" kern="1200" dirty="0" smtClean="0">
              <a:latin typeface="华文隶书" panose="02010800040101010101" pitchFamily="2" charset="-122"/>
              <a:ea typeface="华文隶书" panose="02010800040101010101" pitchFamily="2" charset="-122"/>
            </a:rPr>
            <a:t>、</a:t>
          </a:r>
          <a:r>
            <a:rPr lang="zh-CN" altLang="en-US" sz="2400" kern="1200" dirty="0" smtClean="0">
              <a:solidFill>
                <a:srgbClr val="FF0000"/>
              </a:solidFill>
              <a:latin typeface="华文隶书" panose="02010800040101010101" pitchFamily="2" charset="-122"/>
              <a:ea typeface="华文隶书" panose="02010800040101010101" pitchFamily="2" charset="-122"/>
            </a:rPr>
            <a:t>装备设施</a:t>
          </a:r>
          <a:r>
            <a:rPr lang="zh-CN" altLang="en-US" sz="2400" kern="1200" dirty="0" smtClean="0">
              <a:latin typeface="华文隶书" panose="02010800040101010101" pitchFamily="2" charset="-122"/>
              <a:ea typeface="华文隶书" panose="02010800040101010101" pitchFamily="2" charset="-122"/>
            </a:rPr>
            <a:t>、科技创新与信息化、</a:t>
          </a:r>
          <a:r>
            <a:rPr lang="zh-CN" altLang="en-US" sz="2400" kern="1200" dirty="0" smtClean="0">
              <a:solidFill>
                <a:srgbClr val="FF0000"/>
              </a:solidFill>
              <a:latin typeface="华文隶书" panose="02010800040101010101" pitchFamily="2" charset="-122"/>
              <a:ea typeface="华文隶书" panose="02010800040101010101" pitchFamily="2" charset="-122"/>
            </a:rPr>
            <a:t>教育培训、作业安全（运营管理）、风险管理、隐患排查和治理</a:t>
          </a:r>
          <a:r>
            <a:rPr lang="zh-CN" altLang="en-US" sz="2400" kern="1200" dirty="0" smtClean="0">
              <a:latin typeface="华文隶书" panose="02010800040101010101" pitchFamily="2" charset="-122"/>
              <a:ea typeface="华文隶书" panose="02010800040101010101" pitchFamily="2" charset="-122"/>
            </a:rPr>
            <a:t>、职业健康、安全文化、</a:t>
          </a:r>
          <a:r>
            <a:rPr lang="zh-CN" altLang="en-US" sz="2400" kern="1200" dirty="0" smtClean="0">
              <a:solidFill>
                <a:srgbClr val="FF0000"/>
              </a:solidFill>
              <a:latin typeface="华文隶书" panose="02010800040101010101" pitchFamily="2" charset="-122"/>
              <a:ea typeface="华文隶书" panose="02010800040101010101" pitchFamily="2" charset="-122"/>
            </a:rPr>
            <a:t>应急管理</a:t>
          </a:r>
          <a:r>
            <a:rPr lang="zh-CN" altLang="en-US" sz="2400" kern="1200" dirty="0" smtClean="0">
              <a:latin typeface="华文隶书" panose="02010800040101010101" pitchFamily="2" charset="-122"/>
              <a:ea typeface="华文隶书" panose="02010800040101010101" pitchFamily="2" charset="-122"/>
            </a:rPr>
            <a:t>、事故调查处理、绩效考评与持续改进</a:t>
          </a:r>
          <a:r>
            <a:rPr lang="en-US" altLang="zh-CN" sz="2400" kern="1200" dirty="0" smtClean="0">
              <a:latin typeface="华文隶书" panose="02010800040101010101" pitchFamily="2" charset="-122"/>
              <a:ea typeface="华文隶书" panose="02010800040101010101" pitchFamily="2" charset="-122"/>
            </a:rPr>
            <a:t>16</a:t>
          </a:r>
          <a:r>
            <a:rPr lang="zh-CN" altLang="en-US" sz="2400" kern="1200" dirty="0" smtClean="0">
              <a:latin typeface="华文隶书" panose="02010800040101010101" pitchFamily="2" charset="-122"/>
              <a:ea typeface="华文隶书" panose="02010800040101010101" pitchFamily="2" charset="-122"/>
            </a:rPr>
            <a:t>个基本要求。</a:t>
          </a:r>
          <a:endParaRPr lang="en-US" altLang="zh-CN" sz="2400" kern="1200" dirty="0" smtClean="0">
            <a:latin typeface="华文隶书" panose="02010800040101010101" pitchFamily="2" charset="-122"/>
            <a:ea typeface="华文隶书" panose="02010800040101010101" pitchFamily="2" charset="-122"/>
          </a:endParaRPr>
        </a:p>
      </dsp:txBody>
      <dsp:txXfrm>
        <a:off x="1237939" y="184546"/>
        <a:ext cx="6733732" cy="3690937"/>
      </dsp:txXfrm>
    </dsp:sp>
    <dsp:sp modelId="{794E5429-AB0A-47A3-A0BD-1EE07C030EEE}">
      <dsp:nvSpPr>
        <dsp:cNvPr id="0" name=""/>
        <dsp:cNvSpPr/>
      </dsp:nvSpPr>
      <dsp:spPr>
        <a:xfrm>
          <a:off x="1118932" y="3875484"/>
          <a:ext cx="6347024"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91D626E9-22C2-498C-A2DB-9B14586FBF49}" type="datetimeFigureOut">
              <a:rPr lang="zh-CN" altLang="en-US" smtClean="0"/>
              <a:pPr/>
              <a:t>2019/7/26</a:t>
            </a:fld>
            <a:endParaRPr lang="zh-CN" altLang="en-US"/>
          </a:p>
        </p:txBody>
      </p:sp>
      <p:sp>
        <p:nvSpPr>
          <p:cNvPr id="4" name="页脚占位符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039444F3-3983-4947-B884-2908EE3550AD}" type="slidenum">
              <a:rPr lang="zh-CN" altLang="en-US" smtClean="0"/>
              <a:pPr/>
              <a:t>‹#›</a:t>
            </a:fld>
            <a:endParaRPr lang="zh-CN" altLang="en-US"/>
          </a:p>
        </p:txBody>
      </p:sp>
    </p:spTree>
    <p:extLst>
      <p:ext uri="{BB962C8B-B14F-4D97-AF65-F5344CB8AC3E}">
        <p14:creationId xmlns:p14="http://schemas.microsoft.com/office/powerpoint/2010/main" val="328393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8D17473-7162-46D8-9E2A-86CF3B3CE231}" type="datetimeFigureOut">
              <a:rPr lang="zh-CN" altLang="en-US" smtClean="0"/>
              <a:pPr/>
              <a:t>2019/7/26</a:t>
            </a:fld>
            <a:endParaRPr lang="zh-CN" altLang="en-US"/>
          </a:p>
        </p:txBody>
      </p:sp>
      <p:sp>
        <p:nvSpPr>
          <p:cNvPr id="4" name="幻灯片图像占位符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13BF453A-1474-4F44-AFD5-7286911B8D20}" type="slidenum">
              <a:rPr lang="zh-CN" altLang="en-US" smtClean="0"/>
              <a:pPr/>
              <a:t>‹#›</a:t>
            </a:fld>
            <a:endParaRPr lang="zh-CN" altLang="en-US"/>
          </a:p>
        </p:txBody>
      </p:sp>
    </p:spTree>
    <p:extLst>
      <p:ext uri="{BB962C8B-B14F-4D97-AF65-F5344CB8AC3E}">
        <p14:creationId xmlns:p14="http://schemas.microsoft.com/office/powerpoint/2010/main" val="3233189538"/>
      </p:ext>
    </p:extLst>
  </p:cSld>
  <p:clrMap bg1="lt1" tx1="dk1" bg2="lt2" tx2="dk2" accent1="accent1" accent2="accent2" accent3="accent3" accent4="accent4" accent5="accent5" accent6="accent6" hlink="hlink" folHlink="folHlink"/>
  <p:notesStyle>
    <a:lvl1pPr marL="0" algn="l" defTabSz="710032" rtl="0" eaLnBrk="1" latinLnBrk="0" hangingPunct="1">
      <a:defRPr sz="900" kern="1200">
        <a:solidFill>
          <a:schemeClr val="tx1"/>
        </a:solidFill>
        <a:latin typeface="+mn-lt"/>
        <a:ea typeface="+mn-ea"/>
        <a:cs typeface="+mn-cs"/>
      </a:defRPr>
    </a:lvl1pPr>
    <a:lvl2pPr marL="355016" algn="l" defTabSz="710032" rtl="0" eaLnBrk="1" latinLnBrk="0" hangingPunct="1">
      <a:defRPr sz="900" kern="1200">
        <a:solidFill>
          <a:schemeClr val="tx1"/>
        </a:solidFill>
        <a:latin typeface="+mn-lt"/>
        <a:ea typeface="+mn-ea"/>
        <a:cs typeface="+mn-cs"/>
      </a:defRPr>
    </a:lvl2pPr>
    <a:lvl3pPr marL="710032" algn="l" defTabSz="710032" rtl="0" eaLnBrk="1" latinLnBrk="0" hangingPunct="1">
      <a:defRPr sz="900" kern="1200">
        <a:solidFill>
          <a:schemeClr val="tx1"/>
        </a:solidFill>
        <a:latin typeface="+mn-lt"/>
        <a:ea typeface="+mn-ea"/>
        <a:cs typeface="+mn-cs"/>
      </a:defRPr>
    </a:lvl3pPr>
    <a:lvl4pPr marL="1065047" algn="l" defTabSz="710032" rtl="0" eaLnBrk="1" latinLnBrk="0" hangingPunct="1">
      <a:defRPr sz="900" kern="1200">
        <a:solidFill>
          <a:schemeClr val="tx1"/>
        </a:solidFill>
        <a:latin typeface="+mn-lt"/>
        <a:ea typeface="+mn-ea"/>
        <a:cs typeface="+mn-cs"/>
      </a:defRPr>
    </a:lvl4pPr>
    <a:lvl5pPr marL="1420063" algn="l" defTabSz="710032" rtl="0" eaLnBrk="1" latinLnBrk="0" hangingPunct="1">
      <a:defRPr sz="900" kern="1200">
        <a:solidFill>
          <a:schemeClr val="tx1"/>
        </a:solidFill>
        <a:latin typeface="+mn-lt"/>
        <a:ea typeface="+mn-ea"/>
        <a:cs typeface="+mn-cs"/>
      </a:defRPr>
    </a:lvl5pPr>
    <a:lvl6pPr marL="1775079" algn="l" defTabSz="710032" rtl="0" eaLnBrk="1" latinLnBrk="0" hangingPunct="1">
      <a:defRPr sz="900" kern="1200">
        <a:solidFill>
          <a:schemeClr val="tx1"/>
        </a:solidFill>
        <a:latin typeface="+mn-lt"/>
        <a:ea typeface="+mn-ea"/>
        <a:cs typeface="+mn-cs"/>
      </a:defRPr>
    </a:lvl6pPr>
    <a:lvl7pPr marL="2130095" algn="l" defTabSz="710032" rtl="0" eaLnBrk="1" latinLnBrk="0" hangingPunct="1">
      <a:defRPr sz="900" kern="1200">
        <a:solidFill>
          <a:schemeClr val="tx1"/>
        </a:solidFill>
        <a:latin typeface="+mn-lt"/>
        <a:ea typeface="+mn-ea"/>
        <a:cs typeface="+mn-cs"/>
      </a:defRPr>
    </a:lvl7pPr>
    <a:lvl8pPr marL="2485111" algn="l" defTabSz="710032" rtl="0" eaLnBrk="1" latinLnBrk="0" hangingPunct="1">
      <a:defRPr sz="900" kern="1200">
        <a:solidFill>
          <a:schemeClr val="tx1"/>
        </a:solidFill>
        <a:latin typeface="+mn-lt"/>
        <a:ea typeface="+mn-ea"/>
        <a:cs typeface="+mn-cs"/>
      </a:defRPr>
    </a:lvl8pPr>
    <a:lvl9pPr marL="2840126" algn="l" defTabSz="710032"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a:t>
            </a:fld>
            <a:endParaRPr lang="zh-CN" altLang="en-US"/>
          </a:p>
        </p:txBody>
      </p:sp>
    </p:spTree>
    <p:extLst>
      <p:ext uri="{BB962C8B-B14F-4D97-AF65-F5344CB8AC3E}">
        <p14:creationId xmlns:p14="http://schemas.microsoft.com/office/powerpoint/2010/main" val="124716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759463-C704-411A-9BA8-06322FDCA011}" type="slidenum">
              <a:rPr lang="zh-CN" altLang="en-US"/>
              <a:pPr eaLnBrk="1" hangingPunct="1"/>
              <a:t>2</a:t>
            </a:fld>
            <a:endParaRPr lang="en-US" altLang="zh-CN"/>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p:spPr>
        <p:txBody>
          <a:bodyPr/>
          <a:lstStyle/>
          <a:p>
            <a:pPr eaLnBrk="1" hangingPunct="1"/>
            <a:endParaRPr lang="zh-CN" altLang="en-US">
              <a:latin typeface="Arial" charset="0"/>
            </a:endParaRPr>
          </a:p>
        </p:txBody>
      </p:sp>
    </p:spTree>
    <p:extLst>
      <p:ext uri="{BB962C8B-B14F-4D97-AF65-F5344CB8AC3E}">
        <p14:creationId xmlns:p14="http://schemas.microsoft.com/office/powerpoint/2010/main" val="774620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3</a:t>
            </a:fld>
            <a:endParaRPr lang="zh-CN" altLang="en-US"/>
          </a:p>
        </p:txBody>
      </p:sp>
    </p:spTree>
    <p:extLst>
      <p:ext uri="{BB962C8B-B14F-4D97-AF65-F5344CB8AC3E}">
        <p14:creationId xmlns:p14="http://schemas.microsoft.com/office/powerpoint/2010/main" val="3116300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a:t>
            </a:fld>
            <a:endParaRPr lang="zh-CN" altLang="en-US"/>
          </a:p>
        </p:txBody>
      </p:sp>
    </p:spTree>
    <p:extLst>
      <p:ext uri="{BB962C8B-B14F-4D97-AF65-F5344CB8AC3E}">
        <p14:creationId xmlns:p14="http://schemas.microsoft.com/office/powerpoint/2010/main" val="3315445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5</a:t>
            </a:fld>
            <a:endParaRPr lang="zh-CN" altLang="en-US"/>
          </a:p>
        </p:txBody>
      </p:sp>
    </p:spTree>
    <p:extLst>
      <p:ext uri="{BB962C8B-B14F-4D97-AF65-F5344CB8AC3E}">
        <p14:creationId xmlns:p14="http://schemas.microsoft.com/office/powerpoint/2010/main" val="305337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a:t>
            </a:fld>
            <a:endParaRPr lang="zh-CN" altLang="en-US"/>
          </a:p>
        </p:txBody>
      </p:sp>
    </p:spTree>
    <p:extLst>
      <p:ext uri="{BB962C8B-B14F-4D97-AF65-F5344CB8AC3E}">
        <p14:creationId xmlns:p14="http://schemas.microsoft.com/office/powerpoint/2010/main" val="1013079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7</a:t>
            </a:fld>
            <a:endParaRPr lang="zh-CN" altLang="en-US"/>
          </a:p>
        </p:txBody>
      </p:sp>
    </p:spTree>
    <p:extLst>
      <p:ext uri="{BB962C8B-B14F-4D97-AF65-F5344CB8AC3E}">
        <p14:creationId xmlns:p14="http://schemas.microsoft.com/office/powerpoint/2010/main" val="4214047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8</a:t>
            </a:fld>
            <a:endParaRPr lang="zh-CN" altLang="en-US"/>
          </a:p>
        </p:txBody>
      </p:sp>
    </p:spTree>
    <p:extLst>
      <p:ext uri="{BB962C8B-B14F-4D97-AF65-F5344CB8AC3E}">
        <p14:creationId xmlns:p14="http://schemas.microsoft.com/office/powerpoint/2010/main" val="2590427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10</a:t>
            </a:fld>
            <a:endParaRPr lang="zh-CN" altLang="en-US"/>
          </a:p>
        </p:txBody>
      </p:sp>
    </p:spTree>
    <p:extLst>
      <p:ext uri="{BB962C8B-B14F-4D97-AF65-F5344CB8AC3E}">
        <p14:creationId xmlns:p14="http://schemas.microsoft.com/office/powerpoint/2010/main" val="1598642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11</a:t>
            </a:fld>
            <a:endParaRPr lang="zh-CN" altLang="en-US"/>
          </a:p>
        </p:txBody>
      </p:sp>
    </p:spTree>
    <p:extLst>
      <p:ext uri="{BB962C8B-B14F-4D97-AF65-F5344CB8AC3E}">
        <p14:creationId xmlns:p14="http://schemas.microsoft.com/office/powerpoint/2010/main" val="2291383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12</a:t>
            </a:fld>
            <a:endParaRPr lang="zh-CN" altLang="en-US"/>
          </a:p>
        </p:txBody>
      </p:sp>
    </p:spTree>
    <p:extLst>
      <p:ext uri="{BB962C8B-B14F-4D97-AF65-F5344CB8AC3E}">
        <p14:creationId xmlns:p14="http://schemas.microsoft.com/office/powerpoint/2010/main" val="3153022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13</a:t>
            </a:fld>
            <a:endParaRPr lang="zh-CN" altLang="en-US"/>
          </a:p>
        </p:txBody>
      </p:sp>
    </p:spTree>
    <p:extLst>
      <p:ext uri="{BB962C8B-B14F-4D97-AF65-F5344CB8AC3E}">
        <p14:creationId xmlns:p14="http://schemas.microsoft.com/office/powerpoint/2010/main" val="1417689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14</a:t>
            </a:fld>
            <a:endParaRPr lang="zh-CN" altLang="en-US"/>
          </a:p>
        </p:txBody>
      </p:sp>
    </p:spTree>
    <p:extLst>
      <p:ext uri="{BB962C8B-B14F-4D97-AF65-F5344CB8AC3E}">
        <p14:creationId xmlns:p14="http://schemas.microsoft.com/office/powerpoint/2010/main" val="4018424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15</a:t>
            </a:fld>
            <a:endParaRPr lang="zh-CN" altLang="en-US"/>
          </a:p>
        </p:txBody>
      </p:sp>
    </p:spTree>
    <p:extLst>
      <p:ext uri="{BB962C8B-B14F-4D97-AF65-F5344CB8AC3E}">
        <p14:creationId xmlns:p14="http://schemas.microsoft.com/office/powerpoint/2010/main" val="1380110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16</a:t>
            </a:fld>
            <a:endParaRPr lang="zh-CN" altLang="en-US"/>
          </a:p>
        </p:txBody>
      </p:sp>
    </p:spTree>
    <p:extLst>
      <p:ext uri="{BB962C8B-B14F-4D97-AF65-F5344CB8AC3E}">
        <p14:creationId xmlns:p14="http://schemas.microsoft.com/office/powerpoint/2010/main" val="3773604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17</a:t>
            </a:fld>
            <a:endParaRPr lang="zh-CN" altLang="en-US"/>
          </a:p>
        </p:txBody>
      </p:sp>
    </p:spTree>
    <p:extLst>
      <p:ext uri="{BB962C8B-B14F-4D97-AF65-F5344CB8AC3E}">
        <p14:creationId xmlns:p14="http://schemas.microsoft.com/office/powerpoint/2010/main" val="2553531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18</a:t>
            </a:fld>
            <a:endParaRPr lang="zh-CN" altLang="en-US"/>
          </a:p>
        </p:txBody>
      </p:sp>
    </p:spTree>
    <p:extLst>
      <p:ext uri="{BB962C8B-B14F-4D97-AF65-F5344CB8AC3E}">
        <p14:creationId xmlns:p14="http://schemas.microsoft.com/office/powerpoint/2010/main" val="2857800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19</a:t>
            </a:fld>
            <a:endParaRPr lang="zh-CN" altLang="en-US"/>
          </a:p>
        </p:txBody>
      </p:sp>
    </p:spTree>
    <p:extLst>
      <p:ext uri="{BB962C8B-B14F-4D97-AF65-F5344CB8AC3E}">
        <p14:creationId xmlns:p14="http://schemas.microsoft.com/office/powerpoint/2010/main" val="1740735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20</a:t>
            </a:fld>
            <a:endParaRPr lang="zh-CN" altLang="en-US"/>
          </a:p>
        </p:txBody>
      </p:sp>
    </p:spTree>
    <p:extLst>
      <p:ext uri="{BB962C8B-B14F-4D97-AF65-F5344CB8AC3E}">
        <p14:creationId xmlns:p14="http://schemas.microsoft.com/office/powerpoint/2010/main" val="566202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759463-C704-411A-9BA8-06322FDCA011}" type="slidenum">
              <a:rPr lang="zh-CN" altLang="en-US"/>
              <a:pPr eaLnBrk="1" hangingPunct="1"/>
              <a:t>21</a:t>
            </a:fld>
            <a:endParaRPr lang="en-US" altLang="zh-CN"/>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p:spPr>
        <p:txBody>
          <a:bodyPr/>
          <a:lstStyle/>
          <a:p>
            <a:pPr eaLnBrk="1" hangingPunct="1"/>
            <a:endParaRPr lang="zh-CN" altLang="en-US">
              <a:latin typeface="Arial" charset="0"/>
            </a:endParaRPr>
          </a:p>
        </p:txBody>
      </p:sp>
    </p:spTree>
    <p:extLst>
      <p:ext uri="{BB962C8B-B14F-4D97-AF65-F5344CB8AC3E}">
        <p14:creationId xmlns:p14="http://schemas.microsoft.com/office/powerpoint/2010/main" val="1938398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22</a:t>
            </a:fld>
            <a:endParaRPr lang="zh-CN" altLang="en-US"/>
          </a:p>
        </p:txBody>
      </p:sp>
    </p:spTree>
    <p:extLst>
      <p:ext uri="{BB962C8B-B14F-4D97-AF65-F5344CB8AC3E}">
        <p14:creationId xmlns:p14="http://schemas.microsoft.com/office/powerpoint/2010/main" val="4262305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30</a:t>
            </a:fld>
            <a:endParaRPr lang="zh-CN" altLang="en-US"/>
          </a:p>
        </p:txBody>
      </p:sp>
    </p:spTree>
    <p:extLst>
      <p:ext uri="{BB962C8B-B14F-4D97-AF65-F5344CB8AC3E}">
        <p14:creationId xmlns:p14="http://schemas.microsoft.com/office/powerpoint/2010/main" val="177998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32</a:t>
            </a:fld>
            <a:endParaRPr lang="zh-CN" altLang="en-US"/>
          </a:p>
        </p:txBody>
      </p:sp>
    </p:spTree>
    <p:extLst>
      <p:ext uri="{BB962C8B-B14F-4D97-AF65-F5344CB8AC3E}">
        <p14:creationId xmlns:p14="http://schemas.microsoft.com/office/powerpoint/2010/main" val="579538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34</a:t>
            </a:fld>
            <a:endParaRPr lang="zh-CN" altLang="en-US"/>
          </a:p>
        </p:txBody>
      </p:sp>
    </p:spTree>
    <p:extLst>
      <p:ext uri="{BB962C8B-B14F-4D97-AF65-F5344CB8AC3E}">
        <p14:creationId xmlns:p14="http://schemas.microsoft.com/office/powerpoint/2010/main" val="8962594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38</a:t>
            </a:fld>
            <a:endParaRPr lang="zh-CN" altLang="en-US"/>
          </a:p>
        </p:txBody>
      </p:sp>
    </p:spTree>
    <p:extLst>
      <p:ext uri="{BB962C8B-B14F-4D97-AF65-F5344CB8AC3E}">
        <p14:creationId xmlns:p14="http://schemas.microsoft.com/office/powerpoint/2010/main" val="4225340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39</a:t>
            </a:fld>
            <a:endParaRPr lang="zh-CN" altLang="en-US"/>
          </a:p>
        </p:txBody>
      </p:sp>
    </p:spTree>
    <p:extLst>
      <p:ext uri="{BB962C8B-B14F-4D97-AF65-F5344CB8AC3E}">
        <p14:creationId xmlns:p14="http://schemas.microsoft.com/office/powerpoint/2010/main" val="21243516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759463-C704-411A-9BA8-06322FDCA011}" type="slidenum">
              <a:rPr lang="zh-CN" altLang="en-US"/>
              <a:pPr eaLnBrk="1" hangingPunct="1"/>
              <a:t>40</a:t>
            </a:fld>
            <a:endParaRPr lang="en-US" altLang="zh-CN"/>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p:spPr>
        <p:txBody>
          <a:bodyPr/>
          <a:lstStyle/>
          <a:p>
            <a:pPr eaLnBrk="1" hangingPunct="1"/>
            <a:endParaRPr lang="zh-CN" altLang="en-US">
              <a:latin typeface="Arial" charset="0"/>
            </a:endParaRPr>
          </a:p>
        </p:txBody>
      </p:sp>
    </p:spTree>
    <p:extLst>
      <p:ext uri="{BB962C8B-B14F-4D97-AF65-F5344CB8AC3E}">
        <p14:creationId xmlns:p14="http://schemas.microsoft.com/office/powerpoint/2010/main" val="31607063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41</a:t>
            </a:fld>
            <a:endParaRPr lang="zh-CN" altLang="en-US"/>
          </a:p>
        </p:txBody>
      </p:sp>
    </p:spTree>
    <p:extLst>
      <p:ext uri="{BB962C8B-B14F-4D97-AF65-F5344CB8AC3E}">
        <p14:creationId xmlns:p14="http://schemas.microsoft.com/office/powerpoint/2010/main" val="4205589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42</a:t>
            </a:fld>
            <a:endParaRPr lang="zh-CN" altLang="en-US"/>
          </a:p>
        </p:txBody>
      </p:sp>
    </p:spTree>
    <p:extLst>
      <p:ext uri="{BB962C8B-B14F-4D97-AF65-F5344CB8AC3E}">
        <p14:creationId xmlns:p14="http://schemas.microsoft.com/office/powerpoint/2010/main" val="2221574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43</a:t>
            </a:fld>
            <a:endParaRPr lang="zh-CN" altLang="en-US"/>
          </a:p>
        </p:txBody>
      </p:sp>
    </p:spTree>
    <p:extLst>
      <p:ext uri="{BB962C8B-B14F-4D97-AF65-F5344CB8AC3E}">
        <p14:creationId xmlns:p14="http://schemas.microsoft.com/office/powerpoint/2010/main" val="10628071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44</a:t>
            </a:fld>
            <a:endParaRPr lang="zh-CN" altLang="en-US"/>
          </a:p>
        </p:txBody>
      </p:sp>
    </p:spTree>
    <p:extLst>
      <p:ext uri="{BB962C8B-B14F-4D97-AF65-F5344CB8AC3E}">
        <p14:creationId xmlns:p14="http://schemas.microsoft.com/office/powerpoint/2010/main" val="2400609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45</a:t>
            </a:fld>
            <a:endParaRPr lang="zh-CN" altLang="en-US"/>
          </a:p>
        </p:txBody>
      </p:sp>
    </p:spTree>
    <p:extLst>
      <p:ext uri="{BB962C8B-B14F-4D97-AF65-F5344CB8AC3E}">
        <p14:creationId xmlns:p14="http://schemas.microsoft.com/office/powerpoint/2010/main" val="981411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46</a:t>
            </a:fld>
            <a:endParaRPr lang="zh-CN" altLang="en-US"/>
          </a:p>
        </p:txBody>
      </p:sp>
    </p:spTree>
    <p:extLst>
      <p:ext uri="{BB962C8B-B14F-4D97-AF65-F5344CB8AC3E}">
        <p14:creationId xmlns:p14="http://schemas.microsoft.com/office/powerpoint/2010/main" val="4253109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47</a:t>
            </a:fld>
            <a:endParaRPr lang="zh-CN" altLang="en-US"/>
          </a:p>
        </p:txBody>
      </p:sp>
    </p:spTree>
    <p:extLst>
      <p:ext uri="{BB962C8B-B14F-4D97-AF65-F5344CB8AC3E}">
        <p14:creationId xmlns:p14="http://schemas.microsoft.com/office/powerpoint/2010/main" val="2388598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48</a:t>
            </a:fld>
            <a:endParaRPr lang="zh-CN" altLang="en-US"/>
          </a:p>
        </p:txBody>
      </p:sp>
    </p:spTree>
    <p:extLst>
      <p:ext uri="{BB962C8B-B14F-4D97-AF65-F5344CB8AC3E}">
        <p14:creationId xmlns:p14="http://schemas.microsoft.com/office/powerpoint/2010/main" val="23898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49</a:t>
            </a:fld>
            <a:endParaRPr lang="zh-CN" altLang="en-US"/>
          </a:p>
        </p:txBody>
      </p:sp>
    </p:spTree>
    <p:extLst>
      <p:ext uri="{BB962C8B-B14F-4D97-AF65-F5344CB8AC3E}">
        <p14:creationId xmlns:p14="http://schemas.microsoft.com/office/powerpoint/2010/main" val="3126826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50</a:t>
            </a:fld>
            <a:endParaRPr lang="zh-CN" altLang="en-US"/>
          </a:p>
        </p:txBody>
      </p:sp>
    </p:spTree>
    <p:extLst>
      <p:ext uri="{BB962C8B-B14F-4D97-AF65-F5344CB8AC3E}">
        <p14:creationId xmlns:p14="http://schemas.microsoft.com/office/powerpoint/2010/main" val="15938308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51</a:t>
            </a:fld>
            <a:endParaRPr lang="zh-CN" altLang="en-US"/>
          </a:p>
        </p:txBody>
      </p:sp>
    </p:spTree>
    <p:extLst>
      <p:ext uri="{BB962C8B-B14F-4D97-AF65-F5344CB8AC3E}">
        <p14:creationId xmlns:p14="http://schemas.microsoft.com/office/powerpoint/2010/main" val="33101417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52</a:t>
            </a:fld>
            <a:endParaRPr lang="zh-CN" altLang="en-US"/>
          </a:p>
        </p:txBody>
      </p:sp>
    </p:spTree>
    <p:extLst>
      <p:ext uri="{BB962C8B-B14F-4D97-AF65-F5344CB8AC3E}">
        <p14:creationId xmlns:p14="http://schemas.microsoft.com/office/powerpoint/2010/main" val="9338371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53</a:t>
            </a:fld>
            <a:endParaRPr lang="zh-CN" altLang="en-US"/>
          </a:p>
        </p:txBody>
      </p:sp>
    </p:spTree>
    <p:extLst>
      <p:ext uri="{BB962C8B-B14F-4D97-AF65-F5344CB8AC3E}">
        <p14:creationId xmlns:p14="http://schemas.microsoft.com/office/powerpoint/2010/main" val="10457183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lstStyle/>
          <a:p>
            <a:pPr>
              <a:defRPr/>
            </a:pPr>
            <a:endParaRPr lang="zh-CN" altLang="zh-CN" dirty="0" smtClean="0">
              <a:latin typeface="+mn-lt"/>
              <a:ea typeface="+mn-ea"/>
            </a:endParaRPr>
          </a:p>
        </p:txBody>
      </p:sp>
      <p:sp>
        <p:nvSpPr>
          <p:cNvPr id="4198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fld id="{EC028B7B-040B-4B80-A05A-B1753B92E75C}" type="slidenum">
              <a:rPr lang="zh-CN" altLang="en-US" sz="1200" smtClean="0">
                <a:latin typeface="Arial" panose="020B0604020202020204" pitchFamily="34" charset="0"/>
              </a:rPr>
              <a:pPr/>
              <a:t>58</a:t>
            </a:fld>
            <a:endParaRPr lang="zh-CN" altLang="en-US" sz="1200" smtClean="0">
              <a:latin typeface="Arial" panose="020B0604020202020204" pitchFamily="34" charset="0"/>
            </a:endParaRPr>
          </a:p>
        </p:txBody>
      </p:sp>
    </p:spTree>
    <p:extLst>
      <p:ext uri="{BB962C8B-B14F-4D97-AF65-F5344CB8AC3E}">
        <p14:creationId xmlns:p14="http://schemas.microsoft.com/office/powerpoint/2010/main" val="1325175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ln/>
        </p:spPr>
      </p:sp>
      <p:sp>
        <p:nvSpPr>
          <p:cNvPr id="440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a:p>
            <a:endParaRPr lang="zh-CN" altLang="en-US" smtClean="0"/>
          </a:p>
        </p:txBody>
      </p:sp>
      <p:sp>
        <p:nvSpPr>
          <p:cNvPr id="4403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fld id="{D59EDCFB-12EA-46FE-9215-7378D4708E2C}" type="slidenum">
              <a:rPr lang="zh-CN" altLang="en-US" sz="1200" smtClean="0">
                <a:latin typeface="Arial" panose="020B0604020202020204" pitchFamily="34" charset="0"/>
              </a:rPr>
              <a:pPr/>
              <a:t>59</a:t>
            </a:fld>
            <a:endParaRPr lang="zh-CN" altLang="en-US" sz="1200" smtClean="0">
              <a:latin typeface="Arial" panose="020B0604020202020204" pitchFamily="34" charset="0"/>
            </a:endParaRPr>
          </a:p>
        </p:txBody>
      </p:sp>
    </p:spTree>
    <p:extLst>
      <p:ext uri="{BB962C8B-B14F-4D97-AF65-F5344CB8AC3E}">
        <p14:creationId xmlns:p14="http://schemas.microsoft.com/office/powerpoint/2010/main" val="7638963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p:nvPr>
        </p:nvSpPr>
        <p:spPr>
          <a:ln/>
        </p:spPr>
      </p:sp>
      <p:sp>
        <p:nvSpPr>
          <p:cNvPr id="245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a:p>
            <a:endParaRPr lang="zh-CN" altLang="en-US" smtClean="0"/>
          </a:p>
        </p:txBody>
      </p:sp>
      <p:sp>
        <p:nvSpPr>
          <p:cNvPr id="245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fld id="{E5260A86-1A7C-4E99-A269-82FF23982080}" type="slidenum">
              <a:rPr lang="zh-CN" altLang="en-US" sz="1200" smtClean="0">
                <a:latin typeface="Arial" panose="020B0604020202020204" pitchFamily="34" charset="0"/>
              </a:rPr>
              <a:pPr/>
              <a:t>60</a:t>
            </a:fld>
            <a:endParaRPr lang="zh-CN" altLang="en-US" sz="1200" smtClean="0">
              <a:latin typeface="Arial" panose="020B0604020202020204" pitchFamily="34" charset="0"/>
            </a:endParaRPr>
          </a:p>
        </p:txBody>
      </p:sp>
    </p:spTree>
    <p:extLst>
      <p:ext uri="{BB962C8B-B14F-4D97-AF65-F5344CB8AC3E}">
        <p14:creationId xmlns:p14="http://schemas.microsoft.com/office/powerpoint/2010/main" val="3290256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61</a:t>
            </a:fld>
            <a:endParaRPr lang="zh-CN" altLang="en-US"/>
          </a:p>
        </p:txBody>
      </p:sp>
    </p:spTree>
    <p:extLst>
      <p:ext uri="{BB962C8B-B14F-4D97-AF65-F5344CB8AC3E}">
        <p14:creationId xmlns:p14="http://schemas.microsoft.com/office/powerpoint/2010/main" val="30619272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62</a:t>
            </a:fld>
            <a:endParaRPr lang="zh-CN" altLang="en-US"/>
          </a:p>
        </p:txBody>
      </p:sp>
    </p:spTree>
    <p:extLst>
      <p:ext uri="{BB962C8B-B14F-4D97-AF65-F5344CB8AC3E}">
        <p14:creationId xmlns:p14="http://schemas.microsoft.com/office/powerpoint/2010/main" val="7186884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63</a:t>
            </a:fld>
            <a:endParaRPr lang="zh-CN" altLang="en-US"/>
          </a:p>
        </p:txBody>
      </p:sp>
    </p:spTree>
    <p:extLst>
      <p:ext uri="{BB962C8B-B14F-4D97-AF65-F5344CB8AC3E}">
        <p14:creationId xmlns:p14="http://schemas.microsoft.com/office/powerpoint/2010/main" val="10314589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759463-C704-411A-9BA8-06322FDCA011}" type="slidenum">
              <a:rPr lang="zh-CN" altLang="en-US"/>
              <a:pPr eaLnBrk="1" hangingPunct="1"/>
              <a:t>64</a:t>
            </a:fld>
            <a:endParaRPr lang="en-US" altLang="zh-CN"/>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p:spPr>
        <p:txBody>
          <a:bodyPr/>
          <a:lstStyle/>
          <a:p>
            <a:pPr eaLnBrk="1" hangingPunct="1"/>
            <a:endParaRPr lang="zh-CN" altLang="en-US">
              <a:latin typeface="Arial" charset="0"/>
            </a:endParaRPr>
          </a:p>
        </p:txBody>
      </p:sp>
    </p:spTree>
    <p:extLst>
      <p:ext uri="{BB962C8B-B14F-4D97-AF65-F5344CB8AC3E}">
        <p14:creationId xmlns:p14="http://schemas.microsoft.com/office/powerpoint/2010/main" val="3934723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65</a:t>
            </a:fld>
            <a:endParaRPr lang="zh-CN" altLang="en-US"/>
          </a:p>
        </p:txBody>
      </p:sp>
    </p:spTree>
    <p:extLst>
      <p:ext uri="{BB962C8B-B14F-4D97-AF65-F5344CB8AC3E}">
        <p14:creationId xmlns:p14="http://schemas.microsoft.com/office/powerpoint/2010/main" val="22476517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66</a:t>
            </a:fld>
            <a:endParaRPr lang="zh-CN" altLang="en-US"/>
          </a:p>
        </p:txBody>
      </p:sp>
    </p:spTree>
    <p:extLst>
      <p:ext uri="{BB962C8B-B14F-4D97-AF65-F5344CB8AC3E}">
        <p14:creationId xmlns:p14="http://schemas.microsoft.com/office/powerpoint/2010/main" val="13685382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67</a:t>
            </a:fld>
            <a:endParaRPr lang="zh-CN" altLang="en-US"/>
          </a:p>
        </p:txBody>
      </p:sp>
    </p:spTree>
    <p:extLst>
      <p:ext uri="{BB962C8B-B14F-4D97-AF65-F5344CB8AC3E}">
        <p14:creationId xmlns:p14="http://schemas.microsoft.com/office/powerpoint/2010/main" val="5233749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68</a:t>
            </a:fld>
            <a:endParaRPr lang="zh-CN" altLang="en-US"/>
          </a:p>
        </p:txBody>
      </p:sp>
    </p:spTree>
    <p:extLst>
      <p:ext uri="{BB962C8B-B14F-4D97-AF65-F5344CB8AC3E}">
        <p14:creationId xmlns:p14="http://schemas.microsoft.com/office/powerpoint/2010/main" val="9610122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r>
              <a:rPr lang="zh-CN" altLang="en-US" dirty="0"/>
              <a:t>总监和总监助理均为管理岗，员工均为设计评估岗</a:t>
            </a:r>
          </a:p>
        </p:txBody>
      </p:sp>
      <p:sp>
        <p:nvSpPr>
          <p:cNvPr id="4" name="灯片编号占位符 3"/>
          <p:cNvSpPr>
            <a:spLocks noGrp="1"/>
          </p:cNvSpPr>
          <p:nvPr>
            <p:ph type="sldNum" sz="quarter" idx="10"/>
          </p:nvPr>
        </p:nvSpPr>
        <p:spPr/>
        <p:txBody>
          <a:bodyPr/>
          <a:lstStyle/>
          <a:p>
            <a:fld id="{13BF453A-1474-4F44-AFD5-7286911B8D20}" type="slidenum">
              <a:rPr lang="zh-CN" altLang="en-US" smtClean="0"/>
              <a:pPr/>
              <a:t>69</a:t>
            </a:fld>
            <a:endParaRPr lang="zh-CN" altLang="en-US"/>
          </a:p>
        </p:txBody>
      </p:sp>
    </p:spTree>
    <p:extLst>
      <p:ext uri="{BB962C8B-B14F-4D97-AF65-F5344CB8AC3E}">
        <p14:creationId xmlns:p14="http://schemas.microsoft.com/office/powerpoint/2010/main" val="337584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196353"/>
            <a:ext cx="7643192" cy="857250"/>
          </a:xfrm>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900" b="1"/>
            </a:lvl1pPr>
            <a:lvl2pPr marL="355016" indent="0">
              <a:buNone/>
              <a:defRPr sz="1600" b="1"/>
            </a:lvl2pPr>
            <a:lvl3pPr marL="710032" indent="0">
              <a:buNone/>
              <a:defRPr sz="1400" b="1"/>
            </a:lvl3pPr>
            <a:lvl4pPr marL="1065047" indent="0">
              <a:buNone/>
              <a:defRPr sz="1200" b="1"/>
            </a:lvl4pPr>
            <a:lvl5pPr marL="1420063" indent="0">
              <a:buNone/>
              <a:defRPr sz="1200" b="1"/>
            </a:lvl5pPr>
            <a:lvl6pPr marL="1775079" indent="0">
              <a:buNone/>
              <a:defRPr sz="1200" b="1"/>
            </a:lvl6pPr>
            <a:lvl7pPr marL="2130095" indent="0">
              <a:buNone/>
              <a:defRPr sz="1200" b="1"/>
            </a:lvl7pPr>
            <a:lvl8pPr marL="2485111" indent="0">
              <a:buNone/>
              <a:defRPr sz="1200" b="1"/>
            </a:lvl8pPr>
            <a:lvl9pPr marL="2840126"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19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1900" b="1"/>
            </a:lvl1pPr>
            <a:lvl2pPr marL="355016" indent="0">
              <a:buNone/>
              <a:defRPr sz="1600" b="1"/>
            </a:lvl2pPr>
            <a:lvl3pPr marL="710032" indent="0">
              <a:buNone/>
              <a:defRPr sz="1400" b="1"/>
            </a:lvl3pPr>
            <a:lvl4pPr marL="1065047" indent="0">
              <a:buNone/>
              <a:defRPr sz="1200" b="1"/>
            </a:lvl4pPr>
            <a:lvl5pPr marL="1420063" indent="0">
              <a:buNone/>
              <a:defRPr sz="1200" b="1"/>
            </a:lvl5pPr>
            <a:lvl6pPr marL="1775079" indent="0">
              <a:buNone/>
              <a:defRPr sz="1200" b="1"/>
            </a:lvl6pPr>
            <a:lvl7pPr marL="2130095" indent="0">
              <a:buNone/>
              <a:defRPr sz="1200" b="1"/>
            </a:lvl7pPr>
            <a:lvl8pPr marL="2485111" indent="0">
              <a:buNone/>
              <a:defRPr sz="1200" b="1"/>
            </a:lvl8pPr>
            <a:lvl9pPr marL="2840126"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8" y="1631157"/>
            <a:ext cx="4041775" cy="2963466"/>
          </a:xfrm>
        </p:spPr>
        <p:txBody>
          <a:bodyPr/>
          <a:lstStyle>
            <a:lvl1pPr>
              <a:defRPr sz="19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16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100"/>
            </a:lvl1pPr>
            <a:lvl2pPr marL="355016" indent="0">
              <a:buNone/>
              <a:defRPr sz="900"/>
            </a:lvl2pPr>
            <a:lvl3pPr marL="710032" indent="0">
              <a:buNone/>
              <a:defRPr sz="800"/>
            </a:lvl3pPr>
            <a:lvl4pPr marL="1065047" indent="0">
              <a:buNone/>
              <a:defRPr sz="700"/>
            </a:lvl4pPr>
            <a:lvl5pPr marL="1420063" indent="0">
              <a:buNone/>
              <a:defRPr sz="700"/>
            </a:lvl5pPr>
            <a:lvl6pPr marL="1775079" indent="0">
              <a:buNone/>
              <a:defRPr sz="700"/>
            </a:lvl6pPr>
            <a:lvl7pPr marL="2130095" indent="0">
              <a:buNone/>
              <a:defRPr sz="700"/>
            </a:lvl7pPr>
            <a:lvl8pPr marL="2485111" indent="0">
              <a:buNone/>
              <a:defRPr sz="700"/>
            </a:lvl8pPr>
            <a:lvl9pPr marL="2840126"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16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2500"/>
            </a:lvl1pPr>
            <a:lvl2pPr marL="355016" indent="0">
              <a:buNone/>
              <a:defRPr sz="2200"/>
            </a:lvl2pPr>
            <a:lvl3pPr marL="710032" indent="0">
              <a:buNone/>
              <a:defRPr sz="1900"/>
            </a:lvl3pPr>
            <a:lvl4pPr marL="1065047" indent="0">
              <a:buNone/>
              <a:defRPr sz="1600"/>
            </a:lvl4pPr>
            <a:lvl5pPr marL="1420063" indent="0">
              <a:buNone/>
              <a:defRPr sz="1600"/>
            </a:lvl5pPr>
            <a:lvl6pPr marL="1775079" indent="0">
              <a:buNone/>
              <a:defRPr sz="1600"/>
            </a:lvl6pPr>
            <a:lvl7pPr marL="2130095" indent="0">
              <a:buNone/>
              <a:defRPr sz="1600"/>
            </a:lvl7pPr>
            <a:lvl8pPr marL="2485111" indent="0">
              <a:buNone/>
              <a:defRPr sz="1600"/>
            </a:lvl8pPr>
            <a:lvl9pPr marL="2840126" indent="0">
              <a:buNone/>
              <a:defRPr sz="1600"/>
            </a:lvl9pPr>
          </a:lstStyle>
          <a:p>
            <a:endParaRPr lang="zh-CN" altLang="en-US"/>
          </a:p>
        </p:txBody>
      </p:sp>
      <p:sp>
        <p:nvSpPr>
          <p:cNvPr id="4" name="文本占位符 3"/>
          <p:cNvSpPr>
            <a:spLocks noGrp="1"/>
          </p:cNvSpPr>
          <p:nvPr>
            <p:ph type="body" sz="half" idx="2"/>
          </p:nvPr>
        </p:nvSpPr>
        <p:spPr>
          <a:xfrm>
            <a:off x="1792288" y="4025504"/>
            <a:ext cx="5486400" cy="603646"/>
          </a:xfrm>
        </p:spPr>
        <p:txBody>
          <a:bodyPr/>
          <a:lstStyle>
            <a:lvl1pPr marL="0" indent="0">
              <a:buNone/>
              <a:defRPr sz="1100"/>
            </a:lvl1pPr>
            <a:lvl2pPr marL="355016" indent="0">
              <a:buNone/>
              <a:defRPr sz="900"/>
            </a:lvl2pPr>
            <a:lvl3pPr marL="710032" indent="0">
              <a:buNone/>
              <a:defRPr sz="800"/>
            </a:lvl3pPr>
            <a:lvl4pPr marL="1065047" indent="0">
              <a:buNone/>
              <a:defRPr sz="700"/>
            </a:lvl4pPr>
            <a:lvl5pPr marL="1420063" indent="0">
              <a:buNone/>
              <a:defRPr sz="700"/>
            </a:lvl5pPr>
            <a:lvl6pPr marL="1775079" indent="0">
              <a:buNone/>
              <a:defRPr sz="700"/>
            </a:lvl6pPr>
            <a:lvl7pPr marL="2130095" indent="0">
              <a:buNone/>
              <a:defRPr sz="700"/>
            </a:lvl7pPr>
            <a:lvl8pPr marL="2485111" indent="0">
              <a:buNone/>
              <a:defRPr sz="700"/>
            </a:lvl8pPr>
            <a:lvl9pPr marL="2840126"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1"/>
            <a:ext cx="2057400" cy="438864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81"/>
            <a:ext cx="6019800" cy="438864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2DCC1CA-4763-42C6-A563-7A531825178C}" type="datetimeFigureOut">
              <a:rPr lang="zh-CN" altLang="en-US" smtClean="0"/>
              <a:pPr/>
              <a:t>2019/7/26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E96B38-A4E3-4668-9B07-5B3AF4502340}"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1E872D34-DF98-4355-B176-818175DA6A88}" type="datetimeFigureOut">
              <a:rPr lang="zh-CN" altLang="en-US"/>
              <a:pPr>
                <a:defRPr/>
              </a:pPr>
              <a:t>2019/7/26</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6553200" y="4767263"/>
            <a:ext cx="2133600" cy="273844"/>
          </a:xfrm>
        </p:spPr>
        <p:txBody>
          <a:bodyPr/>
          <a:lstStyle>
            <a:lvl1pPr>
              <a:defRPr/>
            </a:lvl1pPr>
          </a:lstStyle>
          <a:p>
            <a:pPr>
              <a:defRPr/>
            </a:pPr>
            <a:fld id="{21F2868F-7988-4817-8427-E562EE38711D}" type="slidenum">
              <a:rPr lang="zh-CN" altLang="en-US"/>
              <a:pPr>
                <a:defRPr/>
              </a:pPr>
              <a:t>‹#›</a:t>
            </a:fld>
            <a:endParaRPr lang="zh-CN" altLang="en-US"/>
          </a:p>
        </p:txBody>
      </p:sp>
    </p:spTree>
    <p:extLst>
      <p:ext uri="{BB962C8B-B14F-4D97-AF65-F5344CB8AC3E}">
        <p14:creationId xmlns:p14="http://schemas.microsoft.com/office/powerpoint/2010/main" val="28650720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14" name="矩形 13"/>
          <p:cNvSpPr/>
          <p:nvPr userDrawn="1"/>
        </p:nvSpPr>
        <p:spPr>
          <a:xfrm>
            <a:off x="0" y="1005577"/>
            <a:ext cx="9144000" cy="413792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03" tIns="35502" rIns="71003" bIns="35502" rtlCol="0" anchor="ctr"/>
          <a:lstStyle/>
          <a:p>
            <a:pPr algn="ctr"/>
            <a:endParaRPr lang="zh-CN" altLang="en-US"/>
          </a:p>
        </p:txBody>
      </p:sp>
      <p:sp>
        <p:nvSpPr>
          <p:cNvPr id="2" name="标题占位符 1"/>
          <p:cNvSpPr>
            <a:spLocks noGrp="1"/>
          </p:cNvSpPr>
          <p:nvPr>
            <p:ph type="title"/>
          </p:nvPr>
        </p:nvSpPr>
        <p:spPr>
          <a:xfrm>
            <a:off x="457200" y="205979"/>
            <a:ext cx="8229600" cy="857250"/>
          </a:xfrm>
          <a:prstGeom prst="rect">
            <a:avLst/>
          </a:prstGeom>
        </p:spPr>
        <p:txBody>
          <a:bodyPr vert="horz" lIns="71003" tIns="35502" rIns="71003" bIns="35502"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71003" tIns="35502" rIns="71003" bIns="35502"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5"/>
            <a:ext cx="2133600" cy="273843"/>
          </a:xfrm>
          <a:prstGeom prst="rect">
            <a:avLst/>
          </a:prstGeom>
        </p:spPr>
        <p:txBody>
          <a:bodyPr vert="horz" lIns="71003" tIns="35502" rIns="71003" bIns="35502" rtlCol="0" anchor="ctr"/>
          <a:lstStyle>
            <a:lvl1pPr algn="l">
              <a:defRPr sz="900">
                <a:solidFill>
                  <a:schemeClr val="tx1">
                    <a:tint val="75000"/>
                  </a:schemeClr>
                </a:solidFill>
              </a:defRPr>
            </a:lvl1pPr>
          </a:lstStyle>
          <a:p>
            <a:fld id="{B2DCC1CA-4763-42C6-A563-7A531825178C}" type="datetimeFigureOut">
              <a:rPr lang="zh-CN" altLang="en-US" smtClean="0"/>
              <a:pPr/>
              <a:t>2019/7/26</a:t>
            </a:fld>
            <a:endParaRPr lang="zh-CN" altLang="en-US"/>
          </a:p>
        </p:txBody>
      </p:sp>
      <p:sp>
        <p:nvSpPr>
          <p:cNvPr id="5" name="页脚占位符 4"/>
          <p:cNvSpPr>
            <a:spLocks noGrp="1"/>
          </p:cNvSpPr>
          <p:nvPr>
            <p:ph type="ftr" sz="quarter" idx="3"/>
          </p:nvPr>
        </p:nvSpPr>
        <p:spPr>
          <a:xfrm>
            <a:off x="3124200" y="4767265"/>
            <a:ext cx="2895600" cy="273843"/>
          </a:xfrm>
          <a:prstGeom prst="rect">
            <a:avLst/>
          </a:prstGeom>
        </p:spPr>
        <p:txBody>
          <a:bodyPr vert="horz" lIns="71003" tIns="35502" rIns="71003" bIns="35502"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5"/>
            <a:ext cx="2133600" cy="273843"/>
          </a:xfrm>
          <a:prstGeom prst="rect">
            <a:avLst/>
          </a:prstGeom>
        </p:spPr>
        <p:txBody>
          <a:bodyPr vert="horz" lIns="71003" tIns="35502" rIns="71003" bIns="35502" rtlCol="0" anchor="ctr"/>
          <a:lstStyle>
            <a:lvl1pPr algn="r">
              <a:defRPr sz="900">
                <a:solidFill>
                  <a:schemeClr val="tx1">
                    <a:tint val="75000"/>
                  </a:schemeClr>
                </a:solidFill>
              </a:defRPr>
            </a:lvl1pPr>
          </a:lstStyle>
          <a:p>
            <a:fld id="{B1E96B38-A4E3-4668-9B07-5B3AF4502340}" type="slidenum">
              <a:rPr lang="zh-CN" altLang="en-US" smtClean="0"/>
              <a:pPr/>
              <a:t>‹#›</a:t>
            </a:fld>
            <a:endParaRPr lang="zh-CN" altLang="en-US"/>
          </a:p>
        </p:txBody>
      </p:sp>
      <p:pic>
        <p:nvPicPr>
          <p:cNvPr id="15" name="图片 6" descr="竖版logo.jpg"/>
          <p:cNvPicPr>
            <a:picLocks noChangeAspect="1" noChangeArrowheads="1"/>
          </p:cNvPicPr>
          <p:nvPr userDrawn="1"/>
        </p:nvPicPr>
        <p:blipFill>
          <a:blip r:embed="rId15" cstate="print"/>
          <a:srcRect/>
          <a:stretch>
            <a:fillRect/>
          </a:stretch>
        </p:blipFill>
        <p:spPr bwMode="auto">
          <a:xfrm>
            <a:off x="8027988" y="440260"/>
            <a:ext cx="864492" cy="40329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710032" rtl="0" eaLnBrk="1" latinLnBrk="0" hangingPunct="1">
        <a:spcBef>
          <a:spcPct val="0"/>
        </a:spcBef>
        <a:buNone/>
        <a:defRPr sz="3400" kern="1200">
          <a:solidFill>
            <a:schemeClr val="tx1"/>
          </a:solidFill>
          <a:latin typeface="+mj-lt"/>
          <a:ea typeface="+mj-ea"/>
          <a:cs typeface="+mj-cs"/>
        </a:defRPr>
      </a:lvl1pPr>
    </p:titleStyle>
    <p:bodyStyle>
      <a:lvl1pPr marL="266262" indent="-266262" algn="l" defTabSz="710032"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576901" indent="-221885" algn="l" defTabSz="710032"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887540" indent="-177508" algn="l" defTabSz="710032" rtl="0" eaLnBrk="1" latinLnBrk="0" hangingPunct="1">
        <a:spcBef>
          <a:spcPct val="20000"/>
        </a:spcBef>
        <a:buFont typeface="Arial" pitchFamily="34" charset="0"/>
        <a:buChar char="•"/>
        <a:defRPr sz="1900" kern="1200">
          <a:solidFill>
            <a:schemeClr val="tx1"/>
          </a:solidFill>
          <a:latin typeface="+mn-lt"/>
          <a:ea typeface="+mn-ea"/>
          <a:cs typeface="+mn-cs"/>
        </a:defRPr>
      </a:lvl3pPr>
      <a:lvl4pPr marL="1242555"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1597571"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1952587"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307603"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2662619"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017634"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lang="zh-CN"/>
      </a:defPPr>
      <a:lvl1pPr marL="0" algn="l" defTabSz="710032" rtl="0" eaLnBrk="1" latinLnBrk="0" hangingPunct="1">
        <a:defRPr sz="1400" kern="1200">
          <a:solidFill>
            <a:schemeClr val="tx1"/>
          </a:solidFill>
          <a:latin typeface="+mn-lt"/>
          <a:ea typeface="+mn-ea"/>
          <a:cs typeface="+mn-cs"/>
        </a:defRPr>
      </a:lvl1pPr>
      <a:lvl2pPr marL="355016" algn="l" defTabSz="710032" rtl="0" eaLnBrk="1" latinLnBrk="0" hangingPunct="1">
        <a:defRPr sz="1400" kern="1200">
          <a:solidFill>
            <a:schemeClr val="tx1"/>
          </a:solidFill>
          <a:latin typeface="+mn-lt"/>
          <a:ea typeface="+mn-ea"/>
          <a:cs typeface="+mn-cs"/>
        </a:defRPr>
      </a:lvl2pPr>
      <a:lvl3pPr marL="710032" algn="l" defTabSz="710032" rtl="0" eaLnBrk="1" latinLnBrk="0" hangingPunct="1">
        <a:defRPr sz="1400" kern="1200">
          <a:solidFill>
            <a:schemeClr val="tx1"/>
          </a:solidFill>
          <a:latin typeface="+mn-lt"/>
          <a:ea typeface="+mn-ea"/>
          <a:cs typeface="+mn-cs"/>
        </a:defRPr>
      </a:lvl3pPr>
      <a:lvl4pPr marL="1065047" algn="l" defTabSz="710032" rtl="0" eaLnBrk="1" latinLnBrk="0" hangingPunct="1">
        <a:defRPr sz="1400" kern="1200">
          <a:solidFill>
            <a:schemeClr val="tx1"/>
          </a:solidFill>
          <a:latin typeface="+mn-lt"/>
          <a:ea typeface="+mn-ea"/>
          <a:cs typeface="+mn-cs"/>
        </a:defRPr>
      </a:lvl4pPr>
      <a:lvl5pPr marL="1420063" algn="l" defTabSz="710032" rtl="0" eaLnBrk="1" latinLnBrk="0" hangingPunct="1">
        <a:defRPr sz="1400" kern="1200">
          <a:solidFill>
            <a:schemeClr val="tx1"/>
          </a:solidFill>
          <a:latin typeface="+mn-lt"/>
          <a:ea typeface="+mn-ea"/>
          <a:cs typeface="+mn-cs"/>
        </a:defRPr>
      </a:lvl5pPr>
      <a:lvl6pPr marL="1775079" algn="l" defTabSz="710032" rtl="0" eaLnBrk="1" latinLnBrk="0" hangingPunct="1">
        <a:defRPr sz="1400" kern="1200">
          <a:solidFill>
            <a:schemeClr val="tx1"/>
          </a:solidFill>
          <a:latin typeface="+mn-lt"/>
          <a:ea typeface="+mn-ea"/>
          <a:cs typeface="+mn-cs"/>
        </a:defRPr>
      </a:lvl6pPr>
      <a:lvl7pPr marL="2130095" algn="l" defTabSz="710032" rtl="0" eaLnBrk="1" latinLnBrk="0" hangingPunct="1">
        <a:defRPr sz="1400" kern="1200">
          <a:solidFill>
            <a:schemeClr val="tx1"/>
          </a:solidFill>
          <a:latin typeface="+mn-lt"/>
          <a:ea typeface="+mn-ea"/>
          <a:cs typeface="+mn-cs"/>
        </a:defRPr>
      </a:lvl7pPr>
      <a:lvl8pPr marL="2485111" algn="l" defTabSz="710032" rtl="0" eaLnBrk="1" latinLnBrk="0" hangingPunct="1">
        <a:defRPr sz="1400" kern="1200">
          <a:solidFill>
            <a:schemeClr val="tx1"/>
          </a:solidFill>
          <a:latin typeface="+mn-lt"/>
          <a:ea typeface="+mn-ea"/>
          <a:cs typeface="+mn-cs"/>
        </a:defRPr>
      </a:lvl8pPr>
      <a:lvl9pPr marL="2840126" algn="l" defTabSz="710032"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3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chart" Target="../charts/chart11.xml"/></Relationships>
</file>

<file path=ppt/slides/_rels/slide3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5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3.jpeg"/></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jpeg"/><Relationship Id="rId7" Type="http://schemas.openxmlformats.org/officeDocument/2006/relationships/diagramColors" Target="../diagrams/colors3.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jpeg"/><Relationship Id="rId7" Type="http://schemas.openxmlformats.org/officeDocument/2006/relationships/diagramColors" Target="../diagrams/colors4.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jpeg"/><Relationship Id="rId7" Type="http://schemas.openxmlformats.org/officeDocument/2006/relationships/diagramColors" Target="../diagrams/colors6.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6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jpeg"/><Relationship Id="rId7" Type="http://schemas.openxmlformats.org/officeDocument/2006/relationships/diagramColors" Target="../diagrams/colors7.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6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6.jpeg"/><Relationship Id="rId7" Type="http://schemas.openxmlformats.org/officeDocument/2006/relationships/diagramColors" Target="../diagrams/colors8.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6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6.jpeg"/><Relationship Id="rId7" Type="http://schemas.openxmlformats.org/officeDocument/2006/relationships/diagramColors" Target="../diagrams/colors9.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mailto:wubing@c.ccs.org.cn"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 y="-92546"/>
            <a:ext cx="9155113" cy="5149454"/>
            <a:chOff x="0" y="-1588"/>
            <a:chExt cx="9155113" cy="6865938"/>
          </a:xfrm>
        </p:grpSpPr>
        <p:pic>
          <p:nvPicPr>
            <p:cNvPr id="5" name="矩形 22"/>
            <p:cNvPicPr>
              <a:picLocks noChangeArrowheads="1"/>
            </p:cNvPicPr>
            <p:nvPr/>
          </p:nvPicPr>
          <p:blipFill>
            <a:blip r:embed="rId3" cstate="print"/>
            <a:srcRect l="2235" r="1778"/>
            <a:stretch>
              <a:fillRect/>
            </a:stretch>
          </p:blipFill>
          <p:spPr bwMode="auto">
            <a:xfrm>
              <a:off x="0" y="-1588"/>
              <a:ext cx="9144000" cy="6865938"/>
            </a:xfrm>
            <a:prstGeom prst="rect">
              <a:avLst/>
            </a:prstGeom>
            <a:noFill/>
            <a:ln w="9525">
              <a:noFill/>
              <a:miter lim="800000"/>
              <a:headEnd/>
              <a:tailEnd/>
            </a:ln>
          </p:spPr>
        </p:pic>
        <p:grpSp>
          <p:nvGrpSpPr>
            <p:cNvPr id="6" name="Group 2"/>
            <p:cNvGrpSpPr>
              <a:grpSpLocks/>
            </p:cNvGrpSpPr>
            <p:nvPr/>
          </p:nvGrpSpPr>
          <p:grpSpPr bwMode="auto">
            <a:xfrm>
              <a:off x="0" y="-6"/>
              <a:ext cx="9155113" cy="6864350"/>
              <a:chOff x="0" y="4"/>
              <a:chExt cx="5768" cy="4328"/>
            </a:xfrm>
          </p:grpSpPr>
          <p:pic>
            <p:nvPicPr>
              <p:cNvPr id="11" name="矩形 9"/>
              <p:cNvPicPr>
                <a:picLocks noChangeArrowheads="1"/>
              </p:cNvPicPr>
              <p:nvPr/>
            </p:nvPicPr>
            <p:blipFill>
              <a:blip r:embed="rId3" cstate="print"/>
              <a:srcRect l="2747"/>
              <a:stretch>
                <a:fillRect/>
              </a:stretch>
            </p:blipFill>
            <p:spPr bwMode="auto">
              <a:xfrm>
                <a:off x="0" y="4"/>
                <a:ext cx="5768" cy="4328"/>
              </a:xfrm>
              <a:prstGeom prst="rect">
                <a:avLst/>
              </a:prstGeom>
              <a:noFill/>
              <a:ln w="9525">
                <a:noFill/>
                <a:miter lim="800000"/>
                <a:headEnd/>
                <a:tailEnd/>
              </a:ln>
            </p:spPr>
          </p:pic>
          <p:sp>
            <p:nvSpPr>
              <p:cNvPr id="12" name="Text Box 4"/>
              <p:cNvSpPr txBox="1">
                <a:spLocks noChangeArrowheads="1"/>
              </p:cNvSpPr>
              <p:nvPr/>
            </p:nvSpPr>
            <p:spPr bwMode="auto">
              <a:xfrm>
                <a:off x="4" y="4"/>
                <a:ext cx="5760" cy="4320"/>
              </a:xfrm>
              <a:prstGeom prst="rect">
                <a:avLst/>
              </a:prstGeom>
              <a:noFill/>
              <a:ln w="9525">
                <a:noFill/>
                <a:miter lim="800000"/>
                <a:headEnd/>
                <a:tailEnd/>
              </a:ln>
            </p:spPr>
            <p:txBody>
              <a:bodyPr anchor="ctr"/>
              <a:lstStyle/>
              <a:p>
                <a:endParaRPr lang="zh-CN" altLang="en-US" dirty="0"/>
              </a:p>
            </p:txBody>
          </p:sp>
        </p:grpSp>
        <p:sp>
          <p:nvSpPr>
            <p:cNvPr id="7" name="Rectangle 18"/>
            <p:cNvSpPr>
              <a:spLocks noChangeArrowheads="1"/>
            </p:cNvSpPr>
            <p:nvPr/>
          </p:nvSpPr>
          <p:spPr bwMode="auto">
            <a:xfrm>
              <a:off x="0" y="6182832"/>
              <a:ext cx="9144000" cy="108000"/>
            </a:xfrm>
            <a:prstGeom prst="rect">
              <a:avLst/>
            </a:prstGeom>
            <a:solidFill>
              <a:srgbClr val="B00000"/>
            </a:solidFill>
            <a:ln w="9525">
              <a:noFill/>
              <a:miter lim="800000"/>
              <a:headEnd/>
              <a:tailEnd/>
            </a:ln>
          </p:spPr>
          <p:txBody>
            <a:bodyPr wrap="none" anchor="ctr"/>
            <a:lstStyle/>
            <a:p>
              <a:pPr algn="l"/>
              <a:endParaRPr lang="zh-CN" altLang="en-US" dirty="0">
                <a:latin typeface="Arial" charset="0"/>
              </a:endParaRPr>
            </a:p>
          </p:txBody>
        </p:sp>
        <p:sp>
          <p:nvSpPr>
            <p:cNvPr id="8" name="圆角矩形 16"/>
            <p:cNvSpPr>
              <a:spLocks noChangeArrowheads="1"/>
            </p:cNvSpPr>
            <p:nvPr/>
          </p:nvSpPr>
          <p:spPr bwMode="auto">
            <a:xfrm>
              <a:off x="395536" y="5950239"/>
              <a:ext cx="2088232" cy="575105"/>
            </a:xfrm>
            <a:prstGeom prst="roundRect">
              <a:avLst>
                <a:gd name="adj" fmla="val 16667"/>
              </a:avLst>
            </a:prstGeom>
            <a:solidFill>
              <a:schemeClr val="bg1"/>
            </a:solidFill>
            <a:ln w="9525">
              <a:noFill/>
              <a:round/>
              <a:headEnd/>
              <a:tailEnd/>
            </a:ln>
          </p:spPr>
          <p:txBody>
            <a:bodyPr anchor="ctr"/>
            <a:lstStyle/>
            <a:p>
              <a:endParaRPr lang="zh-CN" altLang="en-US" dirty="0"/>
            </a:p>
          </p:txBody>
        </p:sp>
        <p:pic>
          <p:nvPicPr>
            <p:cNvPr id="9" name="图片 10" descr="横版logo.jpg"/>
            <p:cNvPicPr>
              <a:picLocks noChangeAspect="1" noChangeArrowheads="1"/>
            </p:cNvPicPr>
            <p:nvPr/>
          </p:nvPicPr>
          <p:blipFill>
            <a:blip r:embed="rId4" cstate="print">
              <a:clrChange>
                <a:clrFrom>
                  <a:srgbClr val="FFFFFE"/>
                </a:clrFrom>
                <a:clrTo>
                  <a:srgbClr val="FFFFFE">
                    <a:alpha val="0"/>
                  </a:srgbClr>
                </a:clrTo>
              </a:clrChange>
            </a:blip>
            <a:srcRect/>
            <a:stretch>
              <a:fillRect/>
            </a:stretch>
          </p:blipFill>
          <p:spPr bwMode="auto">
            <a:xfrm>
              <a:off x="395536" y="5996469"/>
              <a:ext cx="2070775" cy="482645"/>
            </a:xfrm>
            <a:prstGeom prst="rect">
              <a:avLst/>
            </a:prstGeom>
            <a:noFill/>
            <a:ln w="9525">
              <a:noFill/>
              <a:miter lim="800000"/>
              <a:headEnd/>
              <a:tailEnd/>
            </a:ln>
          </p:spPr>
        </p:pic>
        <p:pic>
          <p:nvPicPr>
            <p:cNvPr id="10" name="图片 17" descr="独立公正logo.tif"/>
            <p:cNvPicPr>
              <a:picLocks noChangeAspect="1" noChangeArrowheads="1"/>
            </p:cNvPicPr>
            <p:nvPr/>
          </p:nvPicPr>
          <p:blipFill>
            <a:blip r:embed="rId5" cstate="print"/>
            <a:srcRect/>
            <a:stretch>
              <a:fillRect/>
            </a:stretch>
          </p:blipFill>
          <p:spPr bwMode="auto">
            <a:xfrm>
              <a:off x="3697325" y="669925"/>
              <a:ext cx="1749350" cy="1708545"/>
            </a:xfrm>
            <a:prstGeom prst="rect">
              <a:avLst/>
            </a:prstGeom>
            <a:noFill/>
            <a:ln w="9525">
              <a:noFill/>
              <a:miter lim="800000"/>
              <a:headEnd/>
              <a:tailEnd/>
            </a:ln>
          </p:spPr>
        </p:pic>
      </p:grpSp>
      <p:sp>
        <p:nvSpPr>
          <p:cNvPr id="2" name="标题 1"/>
          <p:cNvSpPr>
            <a:spLocks noGrp="1"/>
          </p:cNvSpPr>
          <p:nvPr>
            <p:ph type="ctrTitle" idx="4294967295"/>
          </p:nvPr>
        </p:nvSpPr>
        <p:spPr>
          <a:xfrm>
            <a:off x="417420" y="1319016"/>
            <a:ext cx="8031162" cy="2147094"/>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lnSpc>
                <a:spcPct val="150000"/>
              </a:lnSpc>
              <a:defRPr/>
            </a:pPr>
            <a:r>
              <a:rPr lang="zh-CN" altLang="en-US" sz="3200" b="1" spc="39"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交通运输企业安全生产标准化介绍</a:t>
            </a:r>
            <a:endParaRPr lang="zh-CN" altLang="en-US" sz="2400" spc="39" dirty="0">
              <a:ln w="11430"/>
              <a:solidFill>
                <a:schemeClr val="bg1"/>
              </a:solidFill>
              <a:latin typeface="仿宋" panose="02010609060101010101" pitchFamily="49" charset="-122"/>
              <a:ea typeface="仿宋" panose="02010609060101010101" pitchFamily="49" charset="-122"/>
            </a:endParaRPr>
          </a:p>
        </p:txBody>
      </p:sp>
      <p:sp>
        <p:nvSpPr>
          <p:cNvPr id="13" name="副标题 2"/>
          <p:cNvSpPr txBox="1">
            <a:spLocks/>
          </p:cNvSpPr>
          <p:nvPr/>
        </p:nvSpPr>
        <p:spPr bwMode="auto">
          <a:xfrm>
            <a:off x="1430925" y="3655690"/>
            <a:ext cx="6400800" cy="927800"/>
          </a:xfrm>
          <a:prstGeom prst="rect">
            <a:avLst/>
          </a:prstGeom>
          <a:noFill/>
          <a:ln>
            <a:miter lim="800000"/>
            <a:headEnd/>
            <a:tailEnd/>
          </a:ln>
        </p:spPr>
        <p:txBody>
          <a:bodyPr vert="horz" lIns="71003" tIns="35502" rIns="71003" bIns="35502" rtlCol="0">
            <a:normAutofit/>
          </a:bodyPr>
          <a:lstStyle>
            <a:lvl1pPr marL="266262" indent="-266262" algn="l" defTabSz="710032"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576901" indent="-221885" algn="l" defTabSz="710032"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887540" indent="-177508" algn="l" defTabSz="710032" rtl="0" eaLnBrk="1" latinLnBrk="0" hangingPunct="1">
              <a:spcBef>
                <a:spcPct val="20000"/>
              </a:spcBef>
              <a:buFont typeface="Arial" pitchFamily="34" charset="0"/>
              <a:buChar char="•"/>
              <a:defRPr sz="1900" kern="1200">
                <a:solidFill>
                  <a:schemeClr val="tx1"/>
                </a:solidFill>
                <a:latin typeface="+mn-lt"/>
                <a:ea typeface="+mn-ea"/>
                <a:cs typeface="+mn-cs"/>
              </a:defRPr>
            </a:lvl3pPr>
            <a:lvl4pPr marL="1242555"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1597571"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1952587"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307603"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2662619"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017634" indent="-177508" algn="l" defTabSz="710032"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lgn="ctr">
              <a:spcBef>
                <a:spcPts val="0"/>
              </a:spcBef>
              <a:buFont typeface="Arial" charset="0"/>
              <a:buNone/>
            </a:pPr>
            <a:r>
              <a:rPr lang="zh-CN" altLang="en-US" dirty="0" smtClean="0">
                <a:solidFill>
                  <a:schemeClr val="bg1"/>
                </a:solidFill>
                <a:latin typeface="华文隶书" panose="02010800040101010101" pitchFamily="2" charset="-122"/>
                <a:ea typeface="华文隶书" panose="02010800040101010101" pitchFamily="2" charset="-122"/>
              </a:rPr>
              <a:t>中国船级社质量认证公司   吴冰 </a:t>
            </a:r>
            <a:endParaRPr lang="en-US" altLang="zh-CN" dirty="0" smtClean="0">
              <a:solidFill>
                <a:schemeClr val="bg1"/>
              </a:solidFill>
              <a:latin typeface="华文隶书" pitchFamily="2" charset="-122"/>
              <a:ea typeface="华文隶书" pitchFamily="2" charset="-122"/>
            </a:endParaRPr>
          </a:p>
          <a:p>
            <a:pPr marL="0" indent="0" algn="ctr">
              <a:spcBef>
                <a:spcPts val="0"/>
              </a:spcBef>
              <a:buFont typeface="Arial" charset="0"/>
              <a:buNone/>
            </a:pPr>
            <a:r>
              <a:rPr lang="en-US" altLang="zh-CN" dirty="0" smtClean="0">
                <a:solidFill>
                  <a:schemeClr val="bg1"/>
                </a:solidFill>
                <a:latin typeface="华文隶书" pitchFamily="2" charset="-122"/>
                <a:ea typeface="华文隶书" pitchFamily="2" charset="-122"/>
              </a:rPr>
              <a:t>2019.7.28</a:t>
            </a:r>
            <a:endParaRPr lang="en-US" altLang="zh-CN" dirty="0">
              <a:solidFill>
                <a:schemeClr val="bg1"/>
              </a:solidFill>
              <a:latin typeface="华文隶书" pitchFamily="2" charset="-122"/>
              <a:ea typeface="华文隶书"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4543"/>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2"/>
          <p:cNvSpPr>
            <a:spLocks noGrp="1" noChangeArrowheads="1"/>
          </p:cNvSpPr>
          <p:nvPr>
            <p:ph type="title"/>
          </p:nvPr>
        </p:nvSpPr>
        <p:spPr>
          <a:xfrm>
            <a:off x="395536" y="352802"/>
            <a:ext cx="8229600" cy="857250"/>
          </a:xfrm>
        </p:spPr>
        <p:txBody>
          <a:bodyPr>
            <a:normAutofit/>
          </a:bodyPr>
          <a:lstStyle/>
          <a:p>
            <a:pPr algn="l"/>
            <a:r>
              <a:rPr lang="zh-CN" altLang="en-US"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rPr>
              <a:t>  目   录</a:t>
            </a:r>
            <a:endParaRPr lang="en-US" altLang="zh-CN"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endParaRPr>
          </a:p>
        </p:txBody>
      </p:sp>
      <p:grpSp>
        <p:nvGrpSpPr>
          <p:cNvPr id="2" name="组合 1"/>
          <p:cNvGrpSpPr/>
          <p:nvPr/>
        </p:nvGrpSpPr>
        <p:grpSpPr>
          <a:xfrm>
            <a:off x="1604988" y="1707656"/>
            <a:ext cx="5983944" cy="270393"/>
            <a:chOff x="1468252" y="1398046"/>
            <a:chExt cx="5983944" cy="380273"/>
          </a:xfrm>
        </p:grpSpPr>
        <p:sp>
          <p:nvSpPr>
            <p:cNvPr id="6152" name="Line 6"/>
            <p:cNvSpPr>
              <a:spLocks noChangeShapeType="1"/>
            </p:cNvSpPr>
            <p:nvPr/>
          </p:nvSpPr>
          <p:spPr bwMode="gray">
            <a:xfrm>
              <a:off x="1741017" y="1778319"/>
              <a:ext cx="5711179"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3" name="Rectangle 7"/>
            <p:cNvSpPr>
              <a:spLocks noChangeArrowheads="1"/>
            </p:cNvSpPr>
            <p:nvPr/>
          </p:nvSpPr>
          <p:spPr bwMode="gray">
            <a:xfrm rot="3419336">
              <a:off x="1471410" y="1394888"/>
              <a:ext cx="296526" cy="302841"/>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6154" name="Text Box 8"/>
          <p:cNvSpPr txBox="1">
            <a:spLocks noChangeArrowheads="1"/>
          </p:cNvSpPr>
          <p:nvPr/>
        </p:nvSpPr>
        <p:spPr bwMode="gray">
          <a:xfrm>
            <a:off x="1961273" y="1435265"/>
            <a:ext cx="6264696" cy="625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lvl="1" indent="0">
              <a:lnSpc>
                <a:spcPct val="150000"/>
              </a:lnSpc>
              <a:spcBef>
                <a:spcPts val="600"/>
              </a:spcBef>
            </a:pPr>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背景和依据</a:t>
            </a:r>
            <a:endParaRPr lang="zh-CN" altLang="en-US"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3" name="组合 2"/>
          <p:cNvGrpSpPr/>
          <p:nvPr/>
        </p:nvGrpSpPr>
        <p:grpSpPr>
          <a:xfrm>
            <a:off x="1626329" y="2409092"/>
            <a:ext cx="5956339" cy="288030"/>
            <a:chOff x="1489591" y="2375850"/>
            <a:chExt cx="5956339" cy="405078"/>
          </a:xfrm>
        </p:grpSpPr>
        <p:sp>
          <p:nvSpPr>
            <p:cNvPr id="6156"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7"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grpSp>
        <p:nvGrpSpPr>
          <p:cNvPr id="27" name="组合 26"/>
          <p:cNvGrpSpPr/>
          <p:nvPr/>
        </p:nvGrpSpPr>
        <p:grpSpPr>
          <a:xfrm>
            <a:off x="1612392" y="3145873"/>
            <a:ext cx="5983944" cy="270391"/>
            <a:chOff x="1468252" y="1398047"/>
            <a:chExt cx="5983944" cy="380270"/>
          </a:xfrm>
          <a:solidFill>
            <a:schemeClr val="accent1"/>
          </a:solidFill>
        </p:grpSpPr>
        <p:sp>
          <p:nvSpPr>
            <p:cNvPr id="28" name="Line 6"/>
            <p:cNvSpPr>
              <a:spLocks noChangeShapeType="1"/>
            </p:cNvSpPr>
            <p:nvPr/>
          </p:nvSpPr>
          <p:spPr bwMode="gray">
            <a:xfrm>
              <a:off x="1741017" y="1778317"/>
              <a:ext cx="5711179" cy="0"/>
            </a:xfrm>
            <a:prstGeom prst="line">
              <a:avLst/>
            </a:prstGeom>
            <a:grpFill/>
            <a:ln w="25400">
              <a:solidFill>
                <a:schemeClr val="tx2"/>
              </a:solidFill>
              <a:prstDash val="sysDot"/>
              <a:round/>
              <a:headEn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Rectangle 7"/>
            <p:cNvSpPr>
              <a:spLocks noChangeArrowheads="1"/>
            </p:cNvSpPr>
            <p:nvPr/>
          </p:nvSpPr>
          <p:spPr bwMode="gray">
            <a:xfrm rot="3419336">
              <a:off x="1471410" y="1394889"/>
              <a:ext cx="296526" cy="302841"/>
            </a:xfrm>
            <a:prstGeom prst="rect">
              <a:avLst/>
            </a:prstGeom>
            <a:grp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0" name="Text Box 8"/>
          <p:cNvSpPr txBox="1">
            <a:spLocks noChangeArrowheads="1"/>
          </p:cNvSpPr>
          <p:nvPr/>
        </p:nvSpPr>
        <p:spPr bwMode="gray">
          <a:xfrm>
            <a:off x="2438092" y="2220899"/>
            <a:ext cx="1682276" cy="810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现状</a:t>
            </a:r>
            <a:r>
              <a:rPr lang="zh-CN" altLang="en-US" sz="2400" dirty="0">
                <a:solidFill>
                  <a:srgbClr val="0070C0"/>
                </a:solidFill>
                <a:latin typeface="微软雅黑" panose="020B0503020204020204" pitchFamily="34" charset="-122"/>
                <a:ea typeface="微软雅黑" panose="020B0503020204020204" pitchFamily="34" charset="-122"/>
                <a:cs typeface="Arial" charset="0"/>
              </a:rPr>
              <a:t>和业绩</a:t>
            </a:r>
          </a:p>
          <a:p>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21" name="组合 20"/>
          <p:cNvGrpSpPr/>
          <p:nvPr/>
        </p:nvGrpSpPr>
        <p:grpSpPr>
          <a:xfrm>
            <a:off x="1619672" y="3867896"/>
            <a:ext cx="5956339" cy="288030"/>
            <a:chOff x="1489591" y="2375850"/>
            <a:chExt cx="5956339" cy="405078"/>
          </a:xfrm>
        </p:grpSpPr>
        <p:sp>
          <p:nvSpPr>
            <p:cNvPr id="22"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4" name="Text Box 8"/>
          <p:cNvSpPr txBox="1">
            <a:spLocks noChangeArrowheads="1"/>
          </p:cNvSpPr>
          <p:nvPr/>
        </p:nvSpPr>
        <p:spPr bwMode="gray">
          <a:xfrm>
            <a:off x="2431435" y="3679703"/>
            <a:ext cx="4760041" cy="441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a:solidFill>
                  <a:srgbClr val="0070C0"/>
                </a:solidFill>
                <a:latin typeface="微软雅黑" panose="020B0503020204020204" pitchFamily="34" charset="-122"/>
                <a:ea typeface="微软雅黑" panose="020B0503020204020204" pitchFamily="34" charset="-122"/>
                <a:cs typeface="Arial" charset="0"/>
              </a:rPr>
              <a:t>企业安全生产标准化建设深度</a:t>
            </a:r>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评价</a:t>
            </a:r>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sp>
        <p:nvSpPr>
          <p:cNvPr id="4" name="矩形 3"/>
          <p:cNvSpPr/>
          <p:nvPr/>
        </p:nvSpPr>
        <p:spPr>
          <a:xfrm>
            <a:off x="1971221" y="2824772"/>
            <a:ext cx="2800767" cy="581057"/>
          </a:xfrm>
          <a:prstGeom prst="rect">
            <a:avLst/>
          </a:prstGeom>
        </p:spPr>
        <p:txBody>
          <a:bodyPr wrap="none">
            <a:spAutoFit/>
          </a:bodyPr>
          <a:lstStyle/>
          <a:p>
            <a:pPr marL="457200" lvl="1" indent="0">
              <a:lnSpc>
                <a:spcPct val="150000"/>
              </a:lnSpc>
              <a:spcBef>
                <a:spcPts val="600"/>
              </a:spcBef>
            </a:pPr>
            <a:r>
              <a:rPr lang="zh-CN" altLang="en-US" sz="2400" dirty="0">
                <a:solidFill>
                  <a:srgbClr val="0070C0"/>
                </a:solidFill>
                <a:latin typeface="微软雅黑" panose="020B0503020204020204" pitchFamily="34" charset="-122"/>
                <a:ea typeface="微软雅黑" panose="020B0503020204020204" pitchFamily="34" charset="-122"/>
                <a:cs typeface="Arial" charset="0"/>
              </a:rPr>
              <a:t>主要内容和要求</a:t>
            </a:r>
          </a:p>
        </p:txBody>
      </p:sp>
    </p:spTree>
    <p:extLst>
      <p:ext uri="{BB962C8B-B14F-4D97-AF65-F5344CB8AC3E}">
        <p14:creationId xmlns:p14="http://schemas.microsoft.com/office/powerpoint/2010/main" val="282575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615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定义、原则</a:t>
              </a:r>
              <a:endParaRPr lang="zh-CN" altLang="en-US" sz="2400" b="1" dirty="0">
                <a:latin typeface="微软雅黑" panose="020B0503020204020204" pitchFamily="34" charset="-122"/>
                <a:ea typeface="微软雅黑" panose="020B0503020204020204" pitchFamily="34" charset="-122"/>
              </a:endParaRPr>
            </a:p>
          </p:txBody>
        </p:sp>
      </p:grpSp>
      <p:sp>
        <p:nvSpPr>
          <p:cNvPr id="15" name="圆角矩形标注 14"/>
          <p:cNvSpPr>
            <a:spLocks noChangeArrowheads="1"/>
          </p:cNvSpPr>
          <p:nvPr/>
        </p:nvSpPr>
        <p:spPr bwMode="auto">
          <a:xfrm>
            <a:off x="467544" y="1201158"/>
            <a:ext cx="8352928" cy="3530831"/>
          </a:xfrm>
          <a:prstGeom prst="wedgeRoundRectCallout">
            <a:avLst>
              <a:gd name="adj1" fmla="val -49716"/>
              <a:gd name="adj2" fmla="val 28727"/>
              <a:gd name="adj3" fmla="val 16667"/>
            </a:avLst>
          </a:prstGeom>
          <a:noFill/>
          <a:ln w="25400" algn="ctr">
            <a:solidFill>
              <a:srgbClr val="FF0000"/>
            </a:solidFill>
            <a:miter lim="800000"/>
            <a:headEnd/>
            <a:tailEnd/>
          </a:ln>
        </p:spPr>
        <p:txBody>
          <a:bodyPr anchor="ctr"/>
          <a:lstStyle/>
          <a:p>
            <a:pPr algn="l">
              <a:lnSpc>
                <a:spcPct val="125000"/>
              </a:lnSpc>
              <a:spcBef>
                <a:spcPct val="20000"/>
              </a:spcBef>
              <a:buFontTx/>
              <a:buNone/>
            </a:pPr>
            <a:r>
              <a:rPr lang="zh-CN" altLang="en-US" sz="2400" dirty="0">
                <a:latin typeface="华文隶书" pitchFamily="2" charset="-122"/>
                <a:ea typeface="华文隶书" pitchFamily="2" charset="-122"/>
              </a:rPr>
              <a:t>定义</a:t>
            </a:r>
            <a:r>
              <a:rPr lang="zh-CN" altLang="en-US" sz="2400" dirty="0" smtClean="0">
                <a:latin typeface="华文隶书" pitchFamily="2" charset="-122"/>
                <a:ea typeface="华文隶书" pitchFamily="2" charset="-122"/>
              </a:rPr>
              <a:t>：</a:t>
            </a:r>
            <a:endParaRPr lang="zh-CN" altLang="en-US" sz="2400" dirty="0">
              <a:latin typeface="华文隶书" pitchFamily="2" charset="-122"/>
              <a:ea typeface="华文隶书" pitchFamily="2" charset="-122"/>
            </a:endParaRPr>
          </a:p>
          <a:p>
            <a:pPr>
              <a:lnSpc>
                <a:spcPct val="125000"/>
              </a:lnSpc>
              <a:spcBef>
                <a:spcPct val="20000"/>
              </a:spcBef>
              <a:spcAft>
                <a:spcPct val="20000"/>
              </a:spcAft>
            </a:pPr>
            <a:r>
              <a:rPr lang="en-US" altLang="zh-CN" sz="2400" dirty="0" smtClean="0">
                <a:latin typeface="隶书" panose="02010509060101010101" pitchFamily="49" charset="-122"/>
                <a:ea typeface="隶书" panose="02010509060101010101" pitchFamily="49" charset="-122"/>
              </a:rPr>
              <a:t>    </a:t>
            </a:r>
            <a:r>
              <a:rPr lang="zh-CN" altLang="zh-CN" sz="2400" dirty="0" smtClean="0">
                <a:latin typeface="隶书" panose="02010509060101010101" pitchFamily="49" charset="-122"/>
                <a:ea typeface="隶书" panose="02010509060101010101" pitchFamily="49" charset="-122"/>
              </a:rPr>
              <a:t>按照</a:t>
            </a:r>
            <a:r>
              <a:rPr lang="en-US" altLang="zh-CN" sz="2400" dirty="0">
                <a:latin typeface="华文隶书" panose="02010800040101010101" pitchFamily="2" charset="-122"/>
                <a:ea typeface="华文隶书" panose="02010800040101010101" pitchFamily="2" charset="-122"/>
              </a:rPr>
              <a:t>GB/T 33000-2016</a:t>
            </a:r>
            <a:r>
              <a:rPr lang="zh-CN" altLang="zh-CN" sz="2400" dirty="0">
                <a:latin typeface="隶书" panose="02010509060101010101" pitchFamily="49" charset="-122"/>
                <a:ea typeface="隶书" panose="02010509060101010101" pitchFamily="49" charset="-122"/>
              </a:rPr>
              <a:t>企业安全生产标准化基本规范定义，企业安全生产标准化是企业通过落实安全生产责任制，全员全过程参与，建立保持安全成产管理体系，全面管控生产经营活动各环节的安全生产与职业卫生工作，实现安全健康管理系统化、岗位操作行为规范化、设施本质安全化、作业环境器具定制化，并持续改进。</a:t>
            </a:r>
            <a:endParaRPr lang="zh-CN" altLang="zh-CN" sz="2100" dirty="0">
              <a:latin typeface="隶书" panose="02010509060101010101" pitchFamily="49" charset="-122"/>
              <a:ea typeface="隶书" panose="02010509060101010101" pitchFamily="49" charset="-122"/>
            </a:endParaRPr>
          </a:p>
        </p:txBody>
      </p:sp>
    </p:spTree>
    <p:extLst>
      <p:ext uri="{BB962C8B-B14F-4D97-AF65-F5344CB8AC3E}">
        <p14:creationId xmlns:p14="http://schemas.microsoft.com/office/powerpoint/2010/main" val="446171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定义、原则</a:t>
              </a:r>
              <a:endParaRPr lang="zh-CN" altLang="en-US" sz="2400" b="1" dirty="0">
                <a:latin typeface="微软雅黑" panose="020B0503020204020204" pitchFamily="34" charset="-122"/>
                <a:ea typeface="微软雅黑" panose="020B0503020204020204" pitchFamily="34" charset="-122"/>
              </a:endParaRPr>
            </a:p>
          </p:txBody>
        </p:sp>
      </p:grpSp>
      <p:sp>
        <p:nvSpPr>
          <p:cNvPr id="15" name="圆角矩形标注 14"/>
          <p:cNvSpPr>
            <a:spLocks noChangeArrowheads="1"/>
          </p:cNvSpPr>
          <p:nvPr/>
        </p:nvSpPr>
        <p:spPr bwMode="auto">
          <a:xfrm>
            <a:off x="467544" y="960308"/>
            <a:ext cx="8352928" cy="3915698"/>
          </a:xfrm>
          <a:prstGeom prst="wedgeRoundRectCallout">
            <a:avLst>
              <a:gd name="adj1" fmla="val -49716"/>
              <a:gd name="adj2" fmla="val 28727"/>
              <a:gd name="adj3" fmla="val 16667"/>
            </a:avLst>
          </a:prstGeom>
          <a:noFill/>
          <a:ln w="25400" algn="ctr">
            <a:solidFill>
              <a:srgbClr val="FF0000"/>
            </a:solidFill>
            <a:miter lim="800000"/>
            <a:headEnd/>
            <a:tailEnd/>
          </a:ln>
        </p:spPr>
        <p:txBody>
          <a:bodyPr anchor="ctr"/>
          <a:lstStyle/>
          <a:p>
            <a:pPr algn="l">
              <a:lnSpc>
                <a:spcPct val="125000"/>
              </a:lnSpc>
              <a:spcBef>
                <a:spcPct val="20000"/>
              </a:spcBef>
              <a:buFontTx/>
              <a:buNone/>
            </a:pPr>
            <a:r>
              <a:rPr lang="zh-CN" altLang="en-US" sz="2400" dirty="0">
                <a:latin typeface="华文隶书" pitchFamily="2" charset="-122"/>
                <a:ea typeface="华文隶书" pitchFamily="2" charset="-122"/>
              </a:rPr>
              <a:t>原则</a:t>
            </a:r>
            <a:r>
              <a:rPr lang="zh-CN" altLang="en-US" sz="2400" dirty="0" smtClean="0">
                <a:latin typeface="华文隶书" pitchFamily="2" charset="-122"/>
                <a:ea typeface="华文隶书" pitchFamily="2" charset="-122"/>
              </a:rPr>
              <a:t>：</a:t>
            </a:r>
            <a:endParaRPr lang="zh-CN" altLang="en-US" sz="2400" dirty="0">
              <a:latin typeface="华文隶书" pitchFamily="2" charset="-122"/>
              <a:ea typeface="华文隶书" pitchFamily="2" charset="-122"/>
            </a:endParaRPr>
          </a:p>
          <a:p>
            <a:pPr>
              <a:lnSpc>
                <a:spcPct val="125000"/>
              </a:lnSpc>
              <a:spcBef>
                <a:spcPct val="20000"/>
              </a:spcBef>
              <a:spcAft>
                <a:spcPct val="20000"/>
              </a:spcAft>
            </a:pPr>
            <a:r>
              <a:rPr lang="en-US" altLang="zh-CN" sz="2400" dirty="0" smtClean="0">
                <a:latin typeface="隶书" panose="02010509060101010101" pitchFamily="49" charset="-122"/>
                <a:ea typeface="隶书" panose="02010509060101010101" pitchFamily="49" charset="-122"/>
              </a:rPr>
              <a:t>   </a:t>
            </a:r>
            <a:r>
              <a:rPr lang="zh-CN" altLang="zh-CN" sz="2400" dirty="0" smtClean="0">
                <a:latin typeface="隶书" panose="02010509060101010101" pitchFamily="49" charset="-122"/>
                <a:ea typeface="隶书" panose="02010509060101010101" pitchFamily="49" charset="-122"/>
              </a:rPr>
              <a:t>企业</a:t>
            </a:r>
            <a:r>
              <a:rPr lang="zh-CN" altLang="zh-CN" sz="2400" dirty="0">
                <a:latin typeface="隶书" panose="02010509060101010101" pitchFamily="49" charset="-122"/>
                <a:ea typeface="隶书" panose="02010509060101010101" pitchFamily="49" charset="-122"/>
              </a:rPr>
              <a:t>开展安全生产标准化工作，应遵循“”“安全第一、预防为主、综合治理“的方针。一安全风险管理、隐患排查治理、职业病危害防止为基础，以安全生产责任制为核心，建立安全生产标准化管理体系，实现全全过程参与，全面提升安全生产管理水平，持续改进安全生恒昌工作，不断提升安全生产绩效。预防和减少事故的发生，保障人生安全健康，保证生产经营活动的有序进行。</a:t>
            </a:r>
            <a:endParaRPr lang="zh-CN" altLang="zh-CN" sz="2100" dirty="0">
              <a:latin typeface="隶书" panose="02010509060101010101" pitchFamily="49" charset="-122"/>
              <a:ea typeface="隶书" panose="02010509060101010101" pitchFamily="49" charset="-122"/>
            </a:endParaRPr>
          </a:p>
        </p:txBody>
      </p:sp>
    </p:spTree>
    <p:extLst>
      <p:ext uri="{BB962C8B-B14F-4D97-AF65-F5344CB8AC3E}">
        <p14:creationId xmlns:p14="http://schemas.microsoft.com/office/powerpoint/2010/main" val="1862415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1107996"/>
            <a:chOff x="1631504" y="525400"/>
            <a:chExt cx="3350202" cy="1277268"/>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1277268"/>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背景</a:t>
              </a:r>
              <a:r>
                <a:rPr lang="en-US" altLang="zh-CN" sz="28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国务院的相关部署</a:t>
              </a:r>
              <a:endParaRPr lang="zh-CN" altLang="en-US" sz="2400" b="1" dirty="0">
                <a:latin typeface="微软雅黑" panose="020B0503020204020204" pitchFamily="34" charset="-122"/>
                <a:ea typeface="微软雅黑" panose="020B0503020204020204" pitchFamily="34" charset="-122"/>
              </a:endParaRPr>
            </a:p>
            <a:p>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 13"/>
          <p:cNvSpPr/>
          <p:nvPr/>
        </p:nvSpPr>
        <p:spPr>
          <a:xfrm>
            <a:off x="255603" y="1601986"/>
            <a:ext cx="1842320" cy="2538413"/>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lnSpc>
                <a:spcPct val="150000"/>
              </a:lnSpc>
              <a:buFontTx/>
              <a:buNone/>
            </a:pPr>
            <a:r>
              <a:rPr lang="zh-CN" altLang="en-US" sz="2100" b="1" dirty="0">
                <a:solidFill>
                  <a:schemeClr val="tx1"/>
                </a:solidFill>
                <a:latin typeface="华文隶书" pitchFamily="2" charset="-122"/>
                <a:ea typeface="华文隶书" pitchFamily="2" charset="-122"/>
              </a:rPr>
              <a:t>安全生产标准化活动源自安全生产质量标准化工作</a:t>
            </a:r>
          </a:p>
        </p:txBody>
      </p:sp>
      <p:sp>
        <p:nvSpPr>
          <p:cNvPr id="15" name="圆角矩形标注 14"/>
          <p:cNvSpPr>
            <a:spLocks noChangeArrowheads="1"/>
          </p:cNvSpPr>
          <p:nvPr/>
        </p:nvSpPr>
        <p:spPr bwMode="auto">
          <a:xfrm>
            <a:off x="2860177" y="1106996"/>
            <a:ext cx="5960295" cy="3528392"/>
          </a:xfrm>
          <a:prstGeom prst="wedgeRoundRectCallout">
            <a:avLst>
              <a:gd name="adj1" fmla="val -62210"/>
              <a:gd name="adj2" fmla="val 23474"/>
              <a:gd name="adj3" fmla="val 16667"/>
            </a:avLst>
          </a:prstGeom>
          <a:noFill/>
          <a:ln w="25400" algn="ctr">
            <a:solidFill>
              <a:srgbClr val="FF0000"/>
            </a:solidFill>
            <a:miter lim="800000"/>
            <a:headEnd/>
            <a:tailEnd/>
          </a:ln>
        </p:spPr>
        <p:txBody>
          <a:bodyPr anchor="ctr"/>
          <a:lstStyle/>
          <a:p>
            <a:pPr>
              <a:lnSpc>
                <a:spcPct val="125000"/>
              </a:lnSpc>
              <a:spcBef>
                <a:spcPct val="20000"/>
              </a:spcBef>
            </a:pPr>
            <a:r>
              <a:rPr lang="zh-CN" altLang="en-US" sz="2100" b="1" dirty="0" smtClean="0">
                <a:latin typeface="华文隶书" pitchFamily="2" charset="-122"/>
                <a:ea typeface="华文隶书" pitchFamily="2" charset="-122"/>
              </a:rPr>
              <a:t>上世纪八十年代，兵器</a:t>
            </a:r>
            <a:r>
              <a:rPr lang="zh-CN" altLang="en-US" sz="2100" b="1" dirty="0">
                <a:latin typeface="华文隶书" pitchFamily="2" charset="-122"/>
                <a:ea typeface="华文隶书" pitchFamily="2" charset="-122"/>
              </a:rPr>
              <a:t>工业部到美国考察学习，将其安全性评价方法照搬到国内，作为企业上等级的必备条件</a:t>
            </a:r>
            <a:r>
              <a:rPr lang="zh-CN" altLang="en-US" sz="2100" b="1" dirty="0" smtClean="0">
                <a:latin typeface="华文隶书" pitchFamily="2" charset="-122"/>
                <a:ea typeface="华文隶书" pitchFamily="2" charset="-122"/>
              </a:rPr>
              <a:t>。</a:t>
            </a:r>
            <a:endParaRPr lang="en-US" altLang="zh-CN" sz="2100" b="1" dirty="0" smtClean="0">
              <a:latin typeface="华文隶书" pitchFamily="2" charset="-122"/>
              <a:ea typeface="华文隶书" pitchFamily="2" charset="-122"/>
            </a:endParaRPr>
          </a:p>
          <a:p>
            <a:pPr>
              <a:lnSpc>
                <a:spcPct val="125000"/>
              </a:lnSpc>
              <a:spcBef>
                <a:spcPct val="20000"/>
              </a:spcBef>
            </a:pPr>
            <a:r>
              <a:rPr lang="zh-CN" altLang="en-US" sz="2100" b="1" dirty="0">
                <a:latin typeface="华文隶书" pitchFamily="2" charset="-122"/>
                <a:ea typeface="华文隶书" pitchFamily="2" charset="-122"/>
              </a:rPr>
              <a:t>原煤炭部1986年在全国煤矿开展了“质量标准化，安全创水平”</a:t>
            </a:r>
            <a:r>
              <a:rPr lang="zh-CN" altLang="en-US" sz="2100" b="1" dirty="0" smtClean="0">
                <a:latin typeface="华文隶书" pitchFamily="2" charset="-122"/>
                <a:ea typeface="华文隶书" pitchFamily="2" charset="-122"/>
              </a:rPr>
              <a:t>活动。</a:t>
            </a:r>
            <a:endParaRPr lang="en-US" altLang="zh-CN" sz="2100" b="1" dirty="0" smtClean="0">
              <a:latin typeface="华文隶书" pitchFamily="2" charset="-122"/>
              <a:ea typeface="华文隶书" pitchFamily="2" charset="-122"/>
            </a:endParaRPr>
          </a:p>
          <a:p>
            <a:pPr>
              <a:lnSpc>
                <a:spcPct val="125000"/>
              </a:lnSpc>
              <a:spcBef>
                <a:spcPct val="20000"/>
              </a:spcBef>
            </a:pPr>
            <a:r>
              <a:rPr lang="zh-CN" altLang="en-US" sz="2100" b="1" dirty="0">
                <a:latin typeface="华文隶书" pitchFamily="2" charset="-122"/>
                <a:ea typeface="华文隶书" pitchFamily="2" charset="-122"/>
              </a:rPr>
              <a:t>深圳市政府，2001年透过市劳动局向全市公布了《深圳市工业安全指导书》</a:t>
            </a:r>
            <a:r>
              <a:rPr lang="zh-CN" altLang="en-US" sz="2100" b="1" dirty="0" smtClean="0">
                <a:latin typeface="华文隶书" pitchFamily="2" charset="-122"/>
                <a:ea typeface="华文隶书" pitchFamily="2" charset="-122"/>
              </a:rPr>
              <a:t>。</a:t>
            </a:r>
            <a:endParaRPr lang="en-US" altLang="zh-CN" sz="2100" b="1" dirty="0" smtClean="0">
              <a:latin typeface="华文隶书" pitchFamily="2" charset="-122"/>
              <a:ea typeface="华文隶书" pitchFamily="2" charset="-122"/>
            </a:endParaRPr>
          </a:p>
        </p:txBody>
      </p:sp>
    </p:spTree>
    <p:extLst>
      <p:ext uri="{BB962C8B-B14F-4D97-AF65-F5344CB8AC3E}">
        <p14:creationId xmlns:p14="http://schemas.microsoft.com/office/powerpoint/2010/main" val="3217364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1107996"/>
            <a:chOff x="1631504" y="525400"/>
            <a:chExt cx="3350202" cy="1277268"/>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1277268"/>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背景</a:t>
              </a:r>
              <a:r>
                <a:rPr lang="en-US" altLang="zh-CN" sz="28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国务院的相关部署</a:t>
              </a:r>
              <a:endParaRPr lang="zh-CN" altLang="en-US" sz="2400" b="1" dirty="0">
                <a:latin typeface="微软雅黑" panose="020B0503020204020204" pitchFamily="34" charset="-122"/>
                <a:ea typeface="微软雅黑" panose="020B0503020204020204" pitchFamily="34" charset="-122"/>
              </a:endParaRPr>
            </a:p>
            <a:p>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 13"/>
          <p:cNvSpPr/>
          <p:nvPr/>
        </p:nvSpPr>
        <p:spPr>
          <a:xfrm>
            <a:off x="969403" y="1549109"/>
            <a:ext cx="2356224" cy="2538413"/>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pPr>
            <a:r>
              <a:rPr lang="en-US" altLang="zh-CN" sz="2100" b="1" dirty="0">
                <a:solidFill>
                  <a:schemeClr val="tx1"/>
                </a:solidFill>
                <a:latin typeface="华文隶书" pitchFamily="2" charset="-122"/>
                <a:ea typeface="华文隶书" pitchFamily="2" charset="-122"/>
              </a:rPr>
              <a:t>2004</a:t>
            </a:r>
            <a:r>
              <a:rPr lang="zh-CN" altLang="en-US" sz="2100" b="1" dirty="0">
                <a:solidFill>
                  <a:schemeClr val="tx1"/>
                </a:solidFill>
                <a:latin typeface="华文隶书" pitchFamily="2" charset="-122"/>
                <a:ea typeface="华文隶书" pitchFamily="2" charset="-122"/>
              </a:rPr>
              <a:t>年， </a:t>
            </a:r>
            <a:r>
              <a:rPr lang="en-US" altLang="zh-CN" sz="2100" b="1" dirty="0">
                <a:solidFill>
                  <a:schemeClr val="tx1"/>
                </a:solidFill>
                <a:latin typeface="华文隶书" pitchFamily="2" charset="-122"/>
                <a:ea typeface="华文隶书" pitchFamily="2" charset="-122"/>
              </a:rPr>
              <a:t>《</a:t>
            </a:r>
            <a:r>
              <a:rPr lang="zh-CN" altLang="en-US" sz="2100" b="1" dirty="0">
                <a:solidFill>
                  <a:schemeClr val="tx1"/>
                </a:solidFill>
                <a:latin typeface="华文隶书" pitchFamily="2" charset="-122"/>
                <a:ea typeface="华文隶书" pitchFamily="2" charset="-122"/>
              </a:rPr>
              <a:t>国务院关于进一步加强安全生产工作的决定</a:t>
            </a:r>
            <a:r>
              <a:rPr lang="en-US" altLang="zh-CN" sz="2100" b="1" dirty="0">
                <a:solidFill>
                  <a:schemeClr val="tx1"/>
                </a:solidFill>
                <a:latin typeface="华文隶书" pitchFamily="2" charset="-122"/>
                <a:ea typeface="华文隶书" pitchFamily="2" charset="-122"/>
              </a:rPr>
              <a:t>》</a:t>
            </a:r>
            <a:r>
              <a:rPr lang="zh-CN" altLang="en-US" sz="2100" b="1" dirty="0">
                <a:solidFill>
                  <a:schemeClr val="tx1"/>
                </a:solidFill>
                <a:latin typeface="华文隶书" pitchFamily="2" charset="-122"/>
                <a:ea typeface="华文隶书" pitchFamily="2" charset="-122"/>
              </a:rPr>
              <a:t>（国发</a:t>
            </a:r>
            <a:r>
              <a:rPr lang="en-US" altLang="zh-CN" sz="2100" b="1" dirty="0">
                <a:solidFill>
                  <a:schemeClr val="tx1"/>
                </a:solidFill>
                <a:latin typeface="华文隶书" pitchFamily="2" charset="-122"/>
                <a:ea typeface="华文隶书" pitchFamily="2" charset="-122"/>
              </a:rPr>
              <a:t>〔2004〕2</a:t>
            </a:r>
            <a:r>
              <a:rPr lang="zh-CN" altLang="en-US" sz="2100" b="1" dirty="0">
                <a:solidFill>
                  <a:schemeClr val="tx1"/>
                </a:solidFill>
                <a:latin typeface="华文隶书" pitchFamily="2" charset="-122"/>
                <a:ea typeface="华文隶书" pitchFamily="2" charset="-122"/>
              </a:rPr>
              <a:t>号）</a:t>
            </a:r>
          </a:p>
        </p:txBody>
      </p:sp>
      <p:sp>
        <p:nvSpPr>
          <p:cNvPr id="15" name="圆角矩形标注 14"/>
          <p:cNvSpPr>
            <a:spLocks noChangeArrowheads="1"/>
          </p:cNvSpPr>
          <p:nvPr/>
        </p:nvSpPr>
        <p:spPr bwMode="auto">
          <a:xfrm>
            <a:off x="4031456" y="1653779"/>
            <a:ext cx="4140944" cy="2434828"/>
          </a:xfrm>
          <a:prstGeom prst="wedgeRoundRectCallout">
            <a:avLst>
              <a:gd name="adj1" fmla="val -64106"/>
              <a:gd name="adj2" fmla="val 40120"/>
              <a:gd name="adj3" fmla="val 16667"/>
            </a:avLst>
          </a:prstGeom>
          <a:noFill/>
          <a:ln w="25400" algn="ctr">
            <a:solidFill>
              <a:srgbClr val="FF0000"/>
            </a:solidFill>
            <a:miter lim="800000"/>
            <a:headEnd/>
            <a:tailEnd/>
          </a:ln>
        </p:spPr>
        <p:txBody>
          <a:bodyPr anchor="ctr"/>
          <a:lstStyle/>
          <a:p>
            <a:pPr algn="l">
              <a:lnSpc>
                <a:spcPct val="125000"/>
              </a:lnSpc>
              <a:spcBef>
                <a:spcPct val="20000"/>
              </a:spcBef>
              <a:spcAft>
                <a:spcPct val="20000"/>
              </a:spcAft>
              <a:buFontTx/>
              <a:buNone/>
            </a:pPr>
            <a:r>
              <a:rPr lang="zh-CN" altLang="en-US" sz="2100">
                <a:latin typeface="华文隶书" pitchFamily="2" charset="-122"/>
                <a:ea typeface="华文隶书" pitchFamily="2" charset="-122"/>
              </a:rPr>
              <a:t>核心内容：</a:t>
            </a:r>
          </a:p>
          <a:p>
            <a:pPr algn="l">
              <a:lnSpc>
                <a:spcPct val="125000"/>
              </a:lnSpc>
              <a:spcBef>
                <a:spcPct val="20000"/>
              </a:spcBef>
              <a:spcAft>
                <a:spcPct val="20000"/>
              </a:spcAft>
              <a:buFontTx/>
              <a:buNone/>
            </a:pPr>
            <a:r>
              <a:rPr lang="zh-CN" altLang="en-US" sz="2100" b="1">
                <a:latin typeface="华文隶书" pitchFamily="2" charset="-122"/>
                <a:ea typeface="华文隶书" pitchFamily="2" charset="-122"/>
              </a:rPr>
              <a:t>     提出了在全国所有的工矿、商贸、交通、建筑施工等企业普遍开展安全质量标准化活动的要求。</a:t>
            </a:r>
            <a:endParaRPr lang="zh-CN" altLang="zh-CN" sz="2100">
              <a:latin typeface="华文隶书" pitchFamily="2" charset="-122"/>
              <a:ea typeface="华文隶书" pitchFamily="2" charset="-122"/>
            </a:endParaRPr>
          </a:p>
        </p:txBody>
      </p:sp>
    </p:spTree>
    <p:extLst>
      <p:ext uri="{BB962C8B-B14F-4D97-AF65-F5344CB8AC3E}">
        <p14:creationId xmlns:p14="http://schemas.microsoft.com/office/powerpoint/2010/main" val="23268285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1200329"/>
            <a:chOff x="1631504" y="525400"/>
            <a:chExt cx="3350202" cy="1383707"/>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138370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3200" b="1" dirty="0">
                  <a:latin typeface="微软雅黑" panose="020B0503020204020204" pitchFamily="34" charset="-122"/>
                  <a:ea typeface="微软雅黑" panose="020B0503020204020204" pitchFamily="34" charset="-122"/>
                </a:rPr>
                <a:t>背景</a:t>
              </a:r>
              <a:r>
                <a:rPr lang="en-US" altLang="zh-CN" sz="32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国务院的相关部署</a:t>
              </a:r>
            </a:p>
            <a:p>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 7"/>
          <p:cNvSpPr/>
          <p:nvPr/>
        </p:nvSpPr>
        <p:spPr>
          <a:xfrm>
            <a:off x="755576" y="1549109"/>
            <a:ext cx="1943770" cy="2538413"/>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pPr>
            <a:r>
              <a:rPr lang="en-US" altLang="zh-CN" sz="2100" b="1">
                <a:solidFill>
                  <a:schemeClr val="tx1"/>
                </a:solidFill>
                <a:latin typeface="华文隶书" pitchFamily="2" charset="-122"/>
                <a:ea typeface="华文隶书" pitchFamily="2" charset="-122"/>
              </a:rPr>
              <a:t>2010</a:t>
            </a:r>
            <a:r>
              <a:rPr lang="zh-CN" altLang="en-US" sz="2100" b="1">
                <a:solidFill>
                  <a:schemeClr val="tx1"/>
                </a:solidFill>
                <a:latin typeface="华文隶书" pitchFamily="2" charset="-122"/>
                <a:ea typeface="华文隶书" pitchFamily="2" charset="-122"/>
              </a:rPr>
              <a:t>年，</a:t>
            </a:r>
            <a:r>
              <a:rPr lang="en-US" altLang="zh-CN" sz="2100" b="1">
                <a:solidFill>
                  <a:schemeClr val="tx1"/>
                </a:solidFill>
                <a:latin typeface="华文隶书" pitchFamily="2" charset="-122"/>
                <a:ea typeface="华文隶书" pitchFamily="2" charset="-122"/>
              </a:rPr>
              <a:t>《</a:t>
            </a:r>
            <a:r>
              <a:rPr lang="zh-CN" altLang="en-US" sz="2100" b="1">
                <a:solidFill>
                  <a:schemeClr val="tx1"/>
                </a:solidFill>
                <a:latin typeface="华文隶书" pitchFamily="2" charset="-122"/>
                <a:ea typeface="华文隶书" pitchFamily="2" charset="-122"/>
              </a:rPr>
              <a:t>国务院关于进一步加强企业安全生产工作的通知</a:t>
            </a:r>
            <a:r>
              <a:rPr lang="en-US" altLang="zh-CN" sz="2100" b="1">
                <a:solidFill>
                  <a:schemeClr val="tx1"/>
                </a:solidFill>
                <a:latin typeface="华文隶书" pitchFamily="2" charset="-122"/>
                <a:ea typeface="华文隶书" pitchFamily="2" charset="-122"/>
              </a:rPr>
              <a:t>》(</a:t>
            </a:r>
            <a:r>
              <a:rPr lang="zh-CN" altLang="en-US" sz="2100" b="1">
                <a:solidFill>
                  <a:schemeClr val="tx1"/>
                </a:solidFill>
                <a:latin typeface="华文隶书" pitchFamily="2" charset="-122"/>
                <a:ea typeface="华文隶书" pitchFamily="2" charset="-122"/>
              </a:rPr>
              <a:t>国发</a:t>
            </a:r>
            <a:r>
              <a:rPr lang="en-US" altLang="zh-CN" sz="2100" b="1">
                <a:solidFill>
                  <a:schemeClr val="tx1"/>
                </a:solidFill>
                <a:latin typeface="华文隶书" pitchFamily="2" charset="-122"/>
                <a:ea typeface="华文隶书" pitchFamily="2" charset="-122"/>
              </a:rPr>
              <a:t>〔2010〕23</a:t>
            </a:r>
            <a:r>
              <a:rPr lang="zh-CN" altLang="en-US" sz="2100" b="1">
                <a:solidFill>
                  <a:schemeClr val="tx1"/>
                </a:solidFill>
                <a:latin typeface="华文隶书" pitchFamily="2" charset="-122"/>
                <a:ea typeface="华文隶书" pitchFamily="2" charset="-122"/>
              </a:rPr>
              <a:t>号</a:t>
            </a:r>
            <a:r>
              <a:rPr lang="en-US" altLang="zh-CN" sz="2100" b="1">
                <a:solidFill>
                  <a:schemeClr val="tx1"/>
                </a:solidFill>
                <a:latin typeface="华文隶书" pitchFamily="2" charset="-122"/>
                <a:ea typeface="华文隶书" pitchFamily="2" charset="-122"/>
              </a:rPr>
              <a:t>)</a:t>
            </a:r>
          </a:p>
        </p:txBody>
      </p:sp>
      <p:sp>
        <p:nvSpPr>
          <p:cNvPr id="13" name="圆角矩形标注 12"/>
          <p:cNvSpPr>
            <a:spLocks noChangeArrowheads="1"/>
          </p:cNvSpPr>
          <p:nvPr/>
        </p:nvSpPr>
        <p:spPr bwMode="auto">
          <a:xfrm>
            <a:off x="3337827" y="1511208"/>
            <a:ext cx="4876897" cy="3024188"/>
          </a:xfrm>
          <a:prstGeom prst="wedgeRoundRectCallout">
            <a:avLst>
              <a:gd name="adj1" fmla="val -63874"/>
              <a:gd name="adj2" fmla="val 12415"/>
              <a:gd name="adj3" fmla="val 16667"/>
            </a:avLst>
          </a:prstGeom>
          <a:noFill/>
          <a:ln w="25400" algn="ctr">
            <a:solidFill>
              <a:srgbClr val="FF0000"/>
            </a:solidFill>
            <a:miter lim="800000"/>
            <a:headEnd/>
            <a:tailEnd/>
          </a:ln>
        </p:spPr>
        <p:txBody>
          <a:bodyPr anchor="ctr"/>
          <a:lstStyle/>
          <a:p>
            <a:pPr algn="l">
              <a:lnSpc>
                <a:spcPct val="125000"/>
              </a:lnSpc>
              <a:spcBef>
                <a:spcPct val="20000"/>
              </a:spcBef>
              <a:spcAft>
                <a:spcPct val="20000"/>
              </a:spcAft>
              <a:buFontTx/>
              <a:buNone/>
            </a:pPr>
            <a:r>
              <a:rPr lang="zh-CN" altLang="en-US" sz="2100" dirty="0">
                <a:latin typeface="华文隶书" pitchFamily="2" charset="-122"/>
                <a:ea typeface="华文隶书" pitchFamily="2" charset="-122"/>
              </a:rPr>
              <a:t>核心内容：</a:t>
            </a:r>
          </a:p>
          <a:p>
            <a:pPr algn="l">
              <a:lnSpc>
                <a:spcPct val="125000"/>
              </a:lnSpc>
              <a:buFontTx/>
              <a:buNone/>
            </a:pPr>
            <a:r>
              <a:rPr lang="zh-CN" altLang="en-US" sz="1050" b="1" dirty="0">
                <a:ea typeface="华文隶书" pitchFamily="2" charset="-122"/>
              </a:rPr>
              <a:t>        </a:t>
            </a:r>
            <a:r>
              <a:rPr lang="zh-CN" altLang="en-US" sz="2000" b="1" dirty="0">
                <a:ea typeface="华文隶书" pitchFamily="2" charset="-122"/>
              </a:rPr>
              <a:t>要求深入开展以岗位达标、专业达标和企业达标为内容的安全生产标准化建设，凡在规定时间内未实现达标的企业要依法暂扣生产许可证和安全生产许可证，责令停产整顿；对整改逾期未达标的，地方政府要予以关闭。</a:t>
            </a:r>
          </a:p>
        </p:txBody>
      </p:sp>
    </p:spTree>
    <p:extLst>
      <p:ext uri="{BB962C8B-B14F-4D97-AF65-F5344CB8AC3E}">
        <p14:creationId xmlns:p14="http://schemas.microsoft.com/office/powerpoint/2010/main" val="1126754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1200329"/>
            <a:chOff x="1631504" y="525400"/>
            <a:chExt cx="3350202" cy="1383707"/>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138370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3200" b="1" dirty="0">
                  <a:latin typeface="微软雅黑" panose="020B0503020204020204" pitchFamily="34" charset="-122"/>
                  <a:ea typeface="微软雅黑" panose="020B0503020204020204" pitchFamily="34" charset="-122"/>
                </a:rPr>
                <a:t>背景</a:t>
              </a:r>
              <a:r>
                <a:rPr lang="en-US" altLang="zh-CN" sz="32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国务院的相关部署</a:t>
              </a:r>
            </a:p>
            <a:p>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 7"/>
          <p:cNvSpPr/>
          <p:nvPr/>
        </p:nvSpPr>
        <p:spPr>
          <a:xfrm>
            <a:off x="879031" y="1545431"/>
            <a:ext cx="2046335" cy="2538413"/>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pPr>
            <a:r>
              <a:rPr lang="en-US" altLang="zh-CN" sz="2000" b="1" dirty="0">
                <a:solidFill>
                  <a:schemeClr val="tx1"/>
                </a:solidFill>
                <a:latin typeface="华文隶书" pitchFamily="2" charset="-122"/>
                <a:ea typeface="华文隶书" pitchFamily="2" charset="-122"/>
              </a:rPr>
              <a:t>2011</a:t>
            </a:r>
            <a:r>
              <a:rPr lang="zh-CN" altLang="en-US" sz="2000" b="1" dirty="0">
                <a:solidFill>
                  <a:schemeClr val="tx1"/>
                </a:solidFill>
                <a:latin typeface="华文隶书" pitchFamily="2" charset="-122"/>
                <a:ea typeface="华文隶书" pitchFamily="2" charset="-122"/>
              </a:rPr>
              <a:t>年</a:t>
            </a:r>
            <a:r>
              <a:rPr lang="en-US" altLang="zh-CN" sz="2000" b="1" dirty="0">
                <a:solidFill>
                  <a:schemeClr val="tx1"/>
                </a:solidFill>
                <a:latin typeface="华文隶书" pitchFamily="2" charset="-122"/>
                <a:ea typeface="华文隶书" pitchFamily="2" charset="-122"/>
              </a:rPr>
              <a:t>5</a:t>
            </a:r>
            <a:r>
              <a:rPr lang="zh-CN" altLang="en-US" sz="2000" b="1" dirty="0">
                <a:solidFill>
                  <a:schemeClr val="tx1"/>
                </a:solidFill>
                <a:latin typeface="华文隶书" pitchFamily="2" charset="-122"/>
                <a:ea typeface="华文隶书" pitchFamily="2" charset="-122"/>
              </a:rPr>
              <a:t>月，</a:t>
            </a:r>
            <a:r>
              <a:rPr lang="en-US" altLang="zh-CN" sz="2000" b="1" dirty="0">
                <a:solidFill>
                  <a:schemeClr val="tx1"/>
                </a:solidFill>
                <a:latin typeface="华文隶书" pitchFamily="2" charset="-122"/>
                <a:ea typeface="华文隶书" pitchFamily="2" charset="-122"/>
              </a:rPr>
              <a:t>《</a:t>
            </a:r>
            <a:r>
              <a:rPr lang="zh-CN" altLang="en-US" sz="2000" b="1" dirty="0">
                <a:solidFill>
                  <a:schemeClr val="tx1"/>
                </a:solidFill>
                <a:latin typeface="华文隶书" pitchFamily="2" charset="-122"/>
                <a:ea typeface="华文隶书" pitchFamily="2" charset="-122"/>
              </a:rPr>
              <a:t>国务院安委会关于深入开展企业安全生产标准化建设的指导意见</a:t>
            </a:r>
            <a:r>
              <a:rPr lang="en-US" altLang="zh-CN" sz="2000" b="1" dirty="0">
                <a:solidFill>
                  <a:schemeClr val="tx1"/>
                </a:solidFill>
                <a:latin typeface="华文隶书" pitchFamily="2" charset="-122"/>
                <a:ea typeface="华文隶书" pitchFamily="2" charset="-122"/>
              </a:rPr>
              <a:t>》</a:t>
            </a:r>
            <a:r>
              <a:rPr lang="zh-CN" altLang="en-US" sz="2000" b="1" dirty="0">
                <a:solidFill>
                  <a:schemeClr val="tx1"/>
                </a:solidFill>
                <a:latin typeface="华文隶书" pitchFamily="2" charset="-122"/>
                <a:ea typeface="华文隶书" pitchFamily="2" charset="-122"/>
              </a:rPr>
              <a:t>（安委</a:t>
            </a:r>
            <a:r>
              <a:rPr lang="en-US" altLang="zh-CN" sz="2000" b="1" dirty="0">
                <a:solidFill>
                  <a:schemeClr val="tx1"/>
                </a:solidFill>
                <a:latin typeface="华文隶书" pitchFamily="2" charset="-122"/>
                <a:ea typeface="华文隶书" pitchFamily="2" charset="-122"/>
              </a:rPr>
              <a:t>[2011]4</a:t>
            </a:r>
            <a:r>
              <a:rPr lang="zh-CN" altLang="en-US" sz="2000" b="1" dirty="0">
                <a:solidFill>
                  <a:schemeClr val="tx1"/>
                </a:solidFill>
                <a:latin typeface="华文隶书" pitchFamily="2" charset="-122"/>
                <a:ea typeface="华文隶书" pitchFamily="2" charset="-122"/>
              </a:rPr>
              <a:t>号）</a:t>
            </a:r>
          </a:p>
        </p:txBody>
      </p:sp>
      <p:sp>
        <p:nvSpPr>
          <p:cNvPr id="13" name="圆角矩形标注 12"/>
          <p:cNvSpPr>
            <a:spLocks noChangeArrowheads="1"/>
          </p:cNvSpPr>
          <p:nvPr/>
        </p:nvSpPr>
        <p:spPr bwMode="auto">
          <a:xfrm>
            <a:off x="3249216" y="1383506"/>
            <a:ext cx="5067200" cy="3348038"/>
          </a:xfrm>
          <a:prstGeom prst="wedgeRoundRectCallout">
            <a:avLst>
              <a:gd name="adj1" fmla="val -56694"/>
              <a:gd name="adj2" fmla="val 8819"/>
              <a:gd name="adj3" fmla="val 16667"/>
            </a:avLst>
          </a:prstGeom>
          <a:noFill/>
          <a:ln w="25400" algn="ctr">
            <a:solidFill>
              <a:srgbClr val="FF0000"/>
            </a:solidFill>
            <a:miter lim="800000"/>
            <a:headEnd/>
            <a:tailEnd/>
          </a:ln>
        </p:spPr>
        <p:txBody>
          <a:bodyPr anchor="ctr"/>
          <a:lstStyle/>
          <a:p>
            <a:pPr algn="l">
              <a:lnSpc>
                <a:spcPct val="125000"/>
              </a:lnSpc>
              <a:spcBef>
                <a:spcPct val="20000"/>
              </a:spcBef>
              <a:spcAft>
                <a:spcPct val="20000"/>
              </a:spcAft>
              <a:buFontTx/>
              <a:buNone/>
            </a:pPr>
            <a:r>
              <a:rPr lang="zh-CN" altLang="en-US" sz="2100" dirty="0">
                <a:latin typeface="华文隶书" pitchFamily="2" charset="-122"/>
                <a:ea typeface="华文隶书" pitchFamily="2" charset="-122"/>
              </a:rPr>
              <a:t>核心内容：</a:t>
            </a:r>
          </a:p>
          <a:p>
            <a:pPr algn="ctr">
              <a:buFontTx/>
              <a:buNone/>
            </a:pPr>
            <a:r>
              <a:rPr lang="zh-CN" altLang="en-US" sz="2000" b="1" dirty="0">
                <a:latin typeface="华文隶书" pitchFamily="2" charset="-122"/>
                <a:ea typeface="华文隶书" pitchFamily="2" charset="-122"/>
              </a:rPr>
              <a:t>对全国安全生产标准化建设工作进行了统一部署。要求在工矿商贸和交通运输行业（领域）深入开展安全生产标准化建设，危险化学品、烟花爆竹企业要在</a:t>
            </a:r>
            <a:r>
              <a:rPr lang="en-US" altLang="zh-CN" sz="2000" b="1" dirty="0">
                <a:latin typeface="华文隶书" pitchFamily="2" charset="-122"/>
                <a:ea typeface="华文隶书" pitchFamily="2" charset="-122"/>
              </a:rPr>
              <a:t>2012</a:t>
            </a:r>
            <a:r>
              <a:rPr lang="zh-CN" altLang="en-US" sz="2000" b="1" dirty="0">
                <a:latin typeface="华文隶书" pitchFamily="2" charset="-122"/>
                <a:ea typeface="华文隶书" pitchFamily="2" charset="-122"/>
              </a:rPr>
              <a:t>年底前，非煤矿山和冶金、机械等工贸行业（领域）规模以上企业要在</a:t>
            </a:r>
            <a:r>
              <a:rPr lang="en-US" altLang="zh-CN" sz="2000" b="1" dirty="0">
                <a:latin typeface="华文隶书" pitchFamily="2" charset="-122"/>
                <a:ea typeface="华文隶书" pitchFamily="2" charset="-122"/>
              </a:rPr>
              <a:t>2013</a:t>
            </a:r>
            <a:r>
              <a:rPr lang="zh-CN" altLang="en-US" sz="2000" b="1" dirty="0">
                <a:latin typeface="华文隶书" pitchFamily="2" charset="-122"/>
                <a:ea typeface="华文隶书" pitchFamily="2" charset="-122"/>
              </a:rPr>
              <a:t>年底前，冶金、机械等工贸行业（领域）规模以下企业要在</a:t>
            </a:r>
            <a:r>
              <a:rPr lang="en-US" altLang="zh-CN" sz="2000" b="1" dirty="0">
                <a:latin typeface="华文隶书" pitchFamily="2" charset="-122"/>
                <a:ea typeface="华文隶书" pitchFamily="2" charset="-122"/>
              </a:rPr>
              <a:t>2015</a:t>
            </a:r>
            <a:r>
              <a:rPr lang="zh-CN" altLang="en-US" sz="2000" b="1" dirty="0">
                <a:latin typeface="华文隶书" pitchFamily="2" charset="-122"/>
                <a:ea typeface="华文隶书" pitchFamily="2" charset="-122"/>
              </a:rPr>
              <a:t>年前实现达标。</a:t>
            </a:r>
          </a:p>
        </p:txBody>
      </p:sp>
    </p:spTree>
    <p:extLst>
      <p:ext uri="{BB962C8B-B14F-4D97-AF65-F5344CB8AC3E}">
        <p14:creationId xmlns:p14="http://schemas.microsoft.com/office/powerpoint/2010/main" val="2075982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日期占位符 3"/>
          <p:cNvSpPr>
            <a:spLocks noGrp="1"/>
          </p:cNvSpPr>
          <p:nvPr>
            <p:ph type="dt" sz="half" idx="10"/>
          </p:nvPr>
        </p:nvSpPr>
        <p:spPr/>
        <p:txBody>
          <a:bodyPr/>
          <a:lstStyle/>
          <a:p>
            <a:fld id="{3779E1A6-C574-40B0-8183-8782FF740B2E}" type="datetime1">
              <a:rPr lang="zh-CN" altLang="en-US"/>
              <a:pPr/>
              <a:t>2019/7/26</a:t>
            </a:fld>
            <a:endParaRPr lang="en-US" altLang="zh-CN"/>
          </a:p>
        </p:txBody>
      </p:sp>
      <p:sp>
        <p:nvSpPr>
          <p:cNvPr id="14" name="灯片编号占位符 5"/>
          <p:cNvSpPr>
            <a:spLocks noGrp="1"/>
          </p:cNvSpPr>
          <p:nvPr>
            <p:ph type="sldNum" sz="quarter" idx="12"/>
          </p:nvPr>
        </p:nvSpPr>
        <p:spPr>
          <a:xfrm>
            <a:off x="6553200" y="4767265"/>
            <a:ext cx="2336511" cy="273843"/>
          </a:xfrm>
          <a:ln/>
        </p:spPr>
        <p:txBody>
          <a:bodyPr/>
          <a:lstStyle/>
          <a:p>
            <a:fld id="{54842669-AD1F-42A1-816E-3B030ACFF76C}" type="slidenum">
              <a:rPr lang="zh-CN" altLang="en-US" sz="2000">
                <a:latin typeface="华文隶书" panose="02010800040101010101" pitchFamily="2" charset="-122"/>
                <a:ea typeface="华文隶书" panose="02010800040101010101" pitchFamily="2" charset="-122"/>
              </a:rPr>
              <a:pPr/>
              <a:t>9</a:t>
            </a:fld>
            <a:endParaRPr lang="en-US" altLang="zh-CN" sz="2000" dirty="0">
              <a:latin typeface="华文隶书" panose="02010800040101010101" pitchFamily="2" charset="-122"/>
              <a:ea typeface="华文隶书" panose="02010800040101010101" pitchFamily="2" charset="-122"/>
            </a:endParaRPr>
          </a:p>
        </p:txBody>
      </p:sp>
      <p:sp>
        <p:nvSpPr>
          <p:cNvPr id="168962" name="Rectangle 2"/>
          <p:cNvSpPr>
            <a:spLocks noChangeArrowheads="1"/>
          </p:cNvSpPr>
          <p:nvPr/>
        </p:nvSpPr>
        <p:spPr bwMode="auto">
          <a:xfrm>
            <a:off x="2188369" y="411957"/>
            <a:ext cx="917972" cy="461665"/>
          </a:xfrm>
          <a:prstGeom prst="rect">
            <a:avLst/>
          </a:prstGeom>
          <a:noFill/>
          <a:ln w="9525" algn="ctr">
            <a:noFill/>
            <a:miter lim="800000"/>
            <a:headEnd/>
            <a:tailEnd/>
          </a:ln>
          <a:effectLst/>
        </p:spPr>
        <p:txBody>
          <a:bodyPr>
            <a:spAutoFit/>
          </a:bodyPr>
          <a:lstStyle/>
          <a:p>
            <a:pPr algn="l">
              <a:buFontTx/>
              <a:buNone/>
            </a:pPr>
            <a:r>
              <a:rPr lang="zh-CN" altLang="en-US" sz="2400" dirty="0">
                <a:solidFill>
                  <a:schemeClr val="bg1"/>
                </a:solidFill>
                <a:ea typeface="华文中宋" pitchFamily="2" charset="-122"/>
              </a:rPr>
              <a:t>背景</a:t>
            </a:r>
          </a:p>
        </p:txBody>
      </p:sp>
      <p:sp>
        <p:nvSpPr>
          <p:cNvPr id="168963" name="AutoShape 3"/>
          <p:cNvSpPr>
            <a:spLocks noChangeArrowheads="1"/>
          </p:cNvSpPr>
          <p:nvPr/>
        </p:nvSpPr>
        <p:spPr bwMode="auto">
          <a:xfrm>
            <a:off x="1457524" y="1365523"/>
            <a:ext cx="1286064" cy="54769"/>
          </a:xfrm>
          <a:prstGeom prst="rightArrow">
            <a:avLst>
              <a:gd name="adj1" fmla="val 50000"/>
              <a:gd name="adj2" fmla="val 542391"/>
            </a:avLst>
          </a:prstGeom>
          <a:solidFill>
            <a:schemeClr val="accent1"/>
          </a:solidFill>
          <a:ln w="9525" algn="ctr">
            <a:noFill/>
            <a:miter lim="800000"/>
            <a:headEnd/>
            <a:tailEnd/>
          </a:ln>
          <a:effectLst/>
        </p:spPr>
        <p:txBody>
          <a:bodyPr wrap="none" anchor="ctr"/>
          <a:lstStyle/>
          <a:p>
            <a:endParaRPr lang="zh-CN" altLang="en-US" sz="1050">
              <a:latin typeface="华文隶书" panose="02010800040101010101" pitchFamily="2" charset="-122"/>
              <a:ea typeface="华文隶书" panose="02010800040101010101" pitchFamily="2" charset="-122"/>
            </a:endParaRPr>
          </a:p>
        </p:txBody>
      </p:sp>
      <p:sp>
        <p:nvSpPr>
          <p:cNvPr id="168964" name="Rectangle 4"/>
          <p:cNvSpPr>
            <a:spLocks noChangeArrowheads="1"/>
          </p:cNvSpPr>
          <p:nvPr/>
        </p:nvSpPr>
        <p:spPr bwMode="auto">
          <a:xfrm>
            <a:off x="1512292" y="988095"/>
            <a:ext cx="1226786" cy="369332"/>
          </a:xfrm>
          <a:prstGeom prst="rect">
            <a:avLst/>
          </a:prstGeom>
          <a:noFill/>
          <a:ln w="9525" algn="ctr">
            <a:noFill/>
            <a:miter lim="800000"/>
            <a:headEnd/>
            <a:tailEnd/>
          </a:ln>
          <a:effectLst/>
        </p:spPr>
        <p:txBody>
          <a:bodyPr wrap="square">
            <a:spAutoFit/>
          </a:bodyPr>
          <a:lstStyle/>
          <a:p>
            <a:pPr algn="ctr">
              <a:buFontTx/>
              <a:buNone/>
            </a:pPr>
            <a:r>
              <a:rPr lang="zh-CN" altLang="en-US" sz="1800" dirty="0">
                <a:latin typeface="华文隶书" panose="02010800040101010101" pitchFamily="2" charset="-122"/>
                <a:ea typeface="华文隶书" panose="02010800040101010101" pitchFamily="2" charset="-122"/>
              </a:rPr>
              <a:t>基础标准</a:t>
            </a:r>
          </a:p>
        </p:txBody>
      </p:sp>
      <p:sp>
        <p:nvSpPr>
          <p:cNvPr id="10" name="圆角矩形 9"/>
          <p:cNvSpPr>
            <a:spLocks noChangeArrowheads="1"/>
          </p:cNvSpPr>
          <p:nvPr/>
        </p:nvSpPr>
        <p:spPr bwMode="auto">
          <a:xfrm>
            <a:off x="2739078" y="1113235"/>
            <a:ext cx="5865370" cy="594122"/>
          </a:xfrm>
          <a:prstGeom prst="roundRect">
            <a:avLst>
              <a:gd name="adj" fmla="val 9463"/>
            </a:avLst>
          </a:prstGeom>
          <a:gradFill rotWithShape="1">
            <a:gsLst>
              <a:gs pos="0">
                <a:srgbClr val="99CCFF"/>
              </a:gs>
              <a:gs pos="100000">
                <a:schemeClr val="bg1"/>
              </a:gs>
            </a:gsLst>
            <a:lin ang="5400000" scaled="1"/>
          </a:gradFill>
          <a:ln w="9525" algn="ctr">
            <a:solidFill>
              <a:srgbClr val="292989"/>
            </a:solidFill>
            <a:round/>
            <a:headEnd/>
            <a:tailEnd/>
          </a:ln>
          <a:effectLst>
            <a:outerShdw dist="20000" dir="5400000" rotWithShape="0">
              <a:srgbClr val="000000">
                <a:alpha val="37999"/>
              </a:srgbClr>
            </a:outerShdw>
          </a:effectLst>
        </p:spPr>
        <p:txBody>
          <a:bodyPr anchor="ctr"/>
          <a:lstStyle/>
          <a:p>
            <a:pPr>
              <a:buFontTx/>
              <a:buNone/>
            </a:pPr>
            <a:r>
              <a:rPr lang="en-US" altLang="zh-CN" sz="2000" dirty="0">
                <a:latin typeface="华文隶书" panose="02010800040101010101" pitchFamily="2" charset="-122"/>
                <a:ea typeface="华文隶书" panose="02010800040101010101" pitchFamily="2" charset="-122"/>
              </a:rPr>
              <a:t>《</a:t>
            </a:r>
            <a:r>
              <a:rPr lang="zh-CN" altLang="en-US" sz="2000" dirty="0">
                <a:latin typeface="华文隶书" panose="02010800040101010101" pitchFamily="2" charset="-122"/>
                <a:ea typeface="华文隶书" panose="02010800040101010101" pitchFamily="2" charset="-122"/>
              </a:rPr>
              <a:t>企业安全生产标准化基本规范</a:t>
            </a:r>
            <a:r>
              <a:rPr lang="en-US" altLang="zh-CN" sz="2000" dirty="0">
                <a:latin typeface="华文隶书" panose="02010800040101010101" pitchFamily="2" charset="-122"/>
                <a:ea typeface="华文隶书" panose="02010800040101010101" pitchFamily="2" charset="-122"/>
              </a:rPr>
              <a:t>》</a:t>
            </a:r>
            <a:r>
              <a:rPr lang="zh-CN" altLang="en-US" sz="2000" dirty="0" smtClean="0">
                <a:latin typeface="华文隶书" panose="02010800040101010101" pitchFamily="2" charset="-122"/>
                <a:ea typeface="华文隶书" panose="02010800040101010101" pitchFamily="2" charset="-122"/>
              </a:rPr>
              <a:t>（</a:t>
            </a:r>
            <a:r>
              <a:rPr lang="en-US" altLang="zh-CN" sz="2000" dirty="0" smtClean="0">
                <a:latin typeface="华文隶书" panose="02010800040101010101" pitchFamily="2" charset="-122"/>
                <a:ea typeface="华文隶书" panose="02010800040101010101" pitchFamily="2" charset="-122"/>
              </a:rPr>
              <a:t>GB/T 33000-2016</a:t>
            </a:r>
            <a:r>
              <a:rPr lang="zh-CN" altLang="en-US" sz="2000" dirty="0" smtClean="0">
                <a:latin typeface="华文隶书" panose="02010800040101010101" pitchFamily="2" charset="-122"/>
                <a:ea typeface="华文隶书" panose="02010800040101010101" pitchFamily="2" charset="-122"/>
              </a:rPr>
              <a:t>）</a:t>
            </a:r>
            <a:endParaRPr lang="zh-CN" altLang="en-US" sz="2000" dirty="0">
              <a:latin typeface="华文隶书" panose="02010800040101010101" pitchFamily="2" charset="-122"/>
              <a:ea typeface="华文隶书" panose="02010800040101010101" pitchFamily="2" charset="-122"/>
            </a:endParaRPr>
          </a:p>
        </p:txBody>
      </p:sp>
      <p:sp>
        <p:nvSpPr>
          <p:cNvPr id="2" name="圆角矩形 9"/>
          <p:cNvSpPr>
            <a:spLocks noChangeArrowheads="1"/>
          </p:cNvSpPr>
          <p:nvPr/>
        </p:nvSpPr>
        <p:spPr bwMode="auto">
          <a:xfrm>
            <a:off x="2739078" y="1922860"/>
            <a:ext cx="5865370" cy="810815"/>
          </a:xfrm>
          <a:prstGeom prst="roundRect">
            <a:avLst>
              <a:gd name="adj" fmla="val 9463"/>
            </a:avLst>
          </a:prstGeom>
          <a:gradFill rotWithShape="1">
            <a:gsLst>
              <a:gs pos="0">
                <a:srgbClr val="CCFFCC"/>
              </a:gs>
              <a:gs pos="100000">
                <a:schemeClr val="bg1"/>
              </a:gs>
            </a:gsLst>
            <a:lin ang="5400000" scaled="1"/>
          </a:gradFill>
          <a:ln w="9525" algn="ctr">
            <a:solidFill>
              <a:srgbClr val="292989"/>
            </a:solidFill>
            <a:round/>
            <a:headEnd/>
            <a:tailEnd/>
          </a:ln>
          <a:effectLst>
            <a:outerShdw dist="20000" dir="5400000" rotWithShape="0">
              <a:srgbClr val="000000">
                <a:alpha val="37999"/>
              </a:srgbClr>
            </a:outerShdw>
          </a:effectLst>
        </p:spPr>
        <p:txBody>
          <a:bodyPr anchor="ctr"/>
          <a:lstStyle/>
          <a:p>
            <a:pPr algn="ctr">
              <a:buFontTx/>
              <a:buNone/>
            </a:pPr>
            <a:r>
              <a:rPr lang="zh-CN" altLang="en-US" sz="2000" dirty="0">
                <a:latin typeface="华文隶书" panose="02010800040101010101" pitchFamily="2" charset="-122"/>
                <a:ea typeface="华文隶书" panose="02010800040101010101" pitchFamily="2" charset="-122"/>
              </a:rPr>
              <a:t>煤矿、非煤矿山、交通运输、建筑施工、危险化学品、烟花爆竹、民用爆炸物品、冶金等行业（领域）</a:t>
            </a:r>
          </a:p>
        </p:txBody>
      </p:sp>
      <p:sp>
        <p:nvSpPr>
          <p:cNvPr id="168967" name="Rectangle 7"/>
          <p:cNvSpPr>
            <a:spLocks noChangeArrowheads="1"/>
          </p:cNvSpPr>
          <p:nvPr/>
        </p:nvSpPr>
        <p:spPr bwMode="auto">
          <a:xfrm>
            <a:off x="1511102" y="3399110"/>
            <a:ext cx="1199209" cy="369332"/>
          </a:xfrm>
          <a:prstGeom prst="rect">
            <a:avLst/>
          </a:prstGeom>
          <a:noFill/>
          <a:ln w="9525" algn="ctr">
            <a:noFill/>
            <a:miter lim="800000"/>
            <a:headEnd/>
            <a:tailEnd/>
          </a:ln>
          <a:effectLst/>
        </p:spPr>
        <p:txBody>
          <a:bodyPr wrap="square">
            <a:spAutoFit/>
          </a:bodyPr>
          <a:lstStyle/>
          <a:p>
            <a:pPr algn="l">
              <a:buFontTx/>
              <a:buNone/>
            </a:pPr>
            <a:r>
              <a:rPr lang="zh-CN" altLang="en-US" sz="1800" dirty="0">
                <a:latin typeface="华文隶书" panose="02010800040101010101" pitchFamily="2" charset="-122"/>
                <a:ea typeface="华文隶书" panose="02010800040101010101" pitchFamily="2" charset="-122"/>
              </a:rPr>
              <a:t>达标期限</a:t>
            </a:r>
          </a:p>
        </p:txBody>
      </p:sp>
      <p:sp>
        <p:nvSpPr>
          <p:cNvPr id="3" name="圆角矩形 9"/>
          <p:cNvSpPr>
            <a:spLocks noChangeArrowheads="1"/>
          </p:cNvSpPr>
          <p:nvPr/>
        </p:nvSpPr>
        <p:spPr bwMode="auto">
          <a:xfrm>
            <a:off x="2739079" y="2895600"/>
            <a:ext cx="5977894" cy="1980406"/>
          </a:xfrm>
          <a:prstGeom prst="roundRect">
            <a:avLst>
              <a:gd name="adj" fmla="val 9463"/>
            </a:avLst>
          </a:prstGeom>
          <a:gradFill rotWithShape="1">
            <a:gsLst>
              <a:gs pos="0">
                <a:srgbClr val="00FFFF"/>
              </a:gs>
              <a:gs pos="100000">
                <a:schemeClr val="bg1"/>
              </a:gs>
            </a:gsLst>
            <a:lin ang="5400000" scaled="1"/>
          </a:gradFill>
          <a:ln w="9525" algn="ctr">
            <a:solidFill>
              <a:srgbClr val="292989"/>
            </a:solidFill>
            <a:round/>
            <a:headEnd/>
            <a:tailEnd/>
          </a:ln>
          <a:effectLst>
            <a:outerShdw dist="20000" dir="5400000" rotWithShape="0">
              <a:srgbClr val="000000">
                <a:alpha val="37999"/>
              </a:srgbClr>
            </a:outerShdw>
          </a:effectLst>
        </p:spPr>
        <p:txBody>
          <a:bodyPr lIns="0" rIns="0" anchor="ctr"/>
          <a:lstStyle/>
          <a:p>
            <a:pPr marL="557213" lvl="1" indent="-214313"/>
            <a:r>
              <a:rPr lang="en-US" altLang="zh-CN" sz="2000">
                <a:latin typeface="华文隶书" panose="02010800040101010101" pitchFamily="2" charset="-122"/>
                <a:ea typeface="华文隶书" panose="02010800040101010101" pitchFamily="2" charset="-122"/>
              </a:rPr>
              <a:t>2011</a:t>
            </a:r>
            <a:r>
              <a:rPr lang="zh-CN" altLang="en-US" sz="2000">
                <a:latin typeface="华文隶书" panose="02010800040101010101" pitchFamily="2" charset="-122"/>
                <a:ea typeface="华文隶书" panose="02010800040101010101" pitchFamily="2" charset="-122"/>
              </a:rPr>
              <a:t>年底：煤矿企业</a:t>
            </a:r>
          </a:p>
          <a:p>
            <a:pPr marL="557213" lvl="1" indent="-214313"/>
            <a:r>
              <a:rPr lang="en-US" altLang="zh-CN" sz="2000">
                <a:latin typeface="华文隶书" panose="02010800040101010101" pitchFamily="2" charset="-122"/>
                <a:ea typeface="华文隶书" panose="02010800040101010101" pitchFamily="2" charset="-122"/>
              </a:rPr>
              <a:t>2012</a:t>
            </a:r>
            <a:r>
              <a:rPr lang="zh-CN" altLang="en-US" sz="2000">
                <a:latin typeface="华文隶书" panose="02010800040101010101" pitchFamily="2" charset="-122"/>
                <a:ea typeface="华文隶书" panose="02010800040101010101" pitchFamily="2" charset="-122"/>
              </a:rPr>
              <a:t>年底：危险化学品、烟花爆竹企业</a:t>
            </a:r>
          </a:p>
          <a:p>
            <a:pPr marL="557213" lvl="1" indent="-214313"/>
            <a:r>
              <a:rPr lang="en-US" altLang="zh-CN" sz="2000">
                <a:latin typeface="华文隶书" panose="02010800040101010101" pitchFamily="2" charset="-122"/>
                <a:ea typeface="华文隶书" panose="02010800040101010101" pitchFamily="2" charset="-122"/>
              </a:rPr>
              <a:t>2013</a:t>
            </a:r>
            <a:r>
              <a:rPr lang="zh-CN" altLang="en-US" sz="2000">
                <a:latin typeface="华文隶书" panose="02010800040101010101" pitchFamily="2" charset="-122"/>
                <a:ea typeface="华文隶书" panose="02010800040101010101" pitchFamily="2" charset="-122"/>
              </a:rPr>
              <a:t>年底：非煤矿山和冶金、机械等工</a:t>
            </a:r>
          </a:p>
          <a:p>
            <a:pPr marL="557213" lvl="1" indent="-214313"/>
            <a:r>
              <a:rPr lang="zh-CN" altLang="en-US" sz="2000">
                <a:latin typeface="华文隶书" panose="02010800040101010101" pitchFamily="2" charset="-122"/>
                <a:ea typeface="华文隶书" panose="02010800040101010101" pitchFamily="2" charset="-122"/>
              </a:rPr>
              <a:t>                    贸行业（领域）规模以上企业</a:t>
            </a:r>
          </a:p>
          <a:p>
            <a:pPr marL="557213" lvl="1" indent="-214313"/>
            <a:r>
              <a:rPr lang="en-US" altLang="zh-CN" sz="2000">
                <a:latin typeface="华文隶书" panose="02010800040101010101" pitchFamily="2" charset="-122"/>
                <a:ea typeface="华文隶书" panose="02010800040101010101" pitchFamily="2" charset="-122"/>
              </a:rPr>
              <a:t>2015</a:t>
            </a:r>
            <a:r>
              <a:rPr lang="zh-CN" altLang="en-US" sz="2000">
                <a:latin typeface="华文隶书" panose="02010800040101010101" pitchFamily="2" charset="-122"/>
                <a:ea typeface="华文隶书" panose="02010800040101010101" pitchFamily="2" charset="-122"/>
              </a:rPr>
              <a:t>年底：冶金、机械等工贸行业（领</a:t>
            </a:r>
          </a:p>
          <a:p>
            <a:pPr marL="557213" lvl="1" indent="-214313"/>
            <a:r>
              <a:rPr lang="zh-CN" altLang="en-US" sz="2000">
                <a:latin typeface="华文隶书" panose="02010800040101010101" pitchFamily="2" charset="-122"/>
                <a:ea typeface="华文隶书" panose="02010800040101010101" pitchFamily="2" charset="-122"/>
              </a:rPr>
              <a:t>                     域）规模以下企业</a:t>
            </a:r>
          </a:p>
        </p:txBody>
      </p:sp>
      <p:sp>
        <p:nvSpPr>
          <p:cNvPr id="168969" name="AutoShape 9"/>
          <p:cNvSpPr>
            <a:spLocks noChangeArrowheads="1"/>
          </p:cNvSpPr>
          <p:nvPr/>
        </p:nvSpPr>
        <p:spPr bwMode="auto">
          <a:xfrm>
            <a:off x="1457524" y="2283495"/>
            <a:ext cx="1286064" cy="54769"/>
          </a:xfrm>
          <a:prstGeom prst="rightArrow">
            <a:avLst>
              <a:gd name="adj1" fmla="val 50000"/>
              <a:gd name="adj2" fmla="val 542391"/>
            </a:avLst>
          </a:prstGeom>
          <a:solidFill>
            <a:schemeClr val="accent1"/>
          </a:solidFill>
          <a:ln w="9525" algn="ctr">
            <a:noFill/>
            <a:miter lim="800000"/>
            <a:headEnd/>
            <a:tailEnd/>
          </a:ln>
          <a:effectLst/>
        </p:spPr>
        <p:txBody>
          <a:bodyPr wrap="none" anchor="ctr"/>
          <a:lstStyle/>
          <a:p>
            <a:endParaRPr lang="zh-CN" altLang="en-US" sz="1050">
              <a:latin typeface="华文隶书" panose="02010800040101010101" pitchFamily="2" charset="-122"/>
              <a:ea typeface="华文隶书" panose="02010800040101010101" pitchFamily="2" charset="-122"/>
            </a:endParaRPr>
          </a:p>
        </p:txBody>
      </p:sp>
      <p:sp>
        <p:nvSpPr>
          <p:cNvPr id="168970" name="AutoShape 10"/>
          <p:cNvSpPr>
            <a:spLocks noChangeArrowheads="1"/>
          </p:cNvSpPr>
          <p:nvPr/>
        </p:nvSpPr>
        <p:spPr bwMode="auto">
          <a:xfrm>
            <a:off x="1457524" y="3795589"/>
            <a:ext cx="1286064" cy="54769"/>
          </a:xfrm>
          <a:prstGeom prst="rightArrow">
            <a:avLst>
              <a:gd name="adj1" fmla="val 50000"/>
              <a:gd name="adj2" fmla="val 542391"/>
            </a:avLst>
          </a:prstGeom>
          <a:solidFill>
            <a:schemeClr val="accent1"/>
          </a:solidFill>
          <a:ln w="9525" algn="ctr">
            <a:noFill/>
            <a:miter lim="800000"/>
            <a:headEnd/>
            <a:tailEnd/>
          </a:ln>
          <a:effectLst/>
        </p:spPr>
        <p:txBody>
          <a:bodyPr wrap="none" anchor="ctr"/>
          <a:lstStyle/>
          <a:p>
            <a:endParaRPr lang="zh-CN" altLang="en-US" sz="1050">
              <a:latin typeface="华文隶书" panose="02010800040101010101" pitchFamily="2" charset="-122"/>
              <a:ea typeface="华文隶书" panose="02010800040101010101" pitchFamily="2" charset="-122"/>
            </a:endParaRPr>
          </a:p>
        </p:txBody>
      </p:sp>
      <p:sp>
        <p:nvSpPr>
          <p:cNvPr id="168971" name="AutoShape 11"/>
          <p:cNvSpPr>
            <a:spLocks noChangeArrowheads="1"/>
          </p:cNvSpPr>
          <p:nvPr/>
        </p:nvSpPr>
        <p:spPr bwMode="auto">
          <a:xfrm>
            <a:off x="539552" y="1203598"/>
            <a:ext cx="977089" cy="2807494"/>
          </a:xfrm>
          <a:prstGeom prst="verticalScroll">
            <a:avLst>
              <a:gd name="adj" fmla="val 12500"/>
            </a:avLst>
          </a:prstGeom>
          <a:gradFill rotWithShape="1">
            <a:gsLst>
              <a:gs pos="0">
                <a:srgbClr val="00FF00"/>
              </a:gs>
              <a:gs pos="100000">
                <a:schemeClr val="bg1"/>
              </a:gs>
            </a:gsLst>
            <a:lin ang="5400000" scaled="1"/>
          </a:gradFill>
          <a:ln w="9525">
            <a:solidFill>
              <a:srgbClr val="0000FF"/>
            </a:solidFill>
            <a:round/>
            <a:headEnd/>
            <a:tailEnd/>
          </a:ln>
          <a:effectLst/>
        </p:spPr>
        <p:txBody>
          <a:bodyPr wrap="none" anchor="ctr"/>
          <a:lstStyle/>
          <a:p>
            <a:pPr algn="ctr">
              <a:buFontTx/>
              <a:buNone/>
            </a:pPr>
            <a:r>
              <a:rPr lang="zh-CN" altLang="en-US" sz="2400" dirty="0">
                <a:latin typeface="华文隶书" panose="02010800040101010101" pitchFamily="2" charset="-122"/>
                <a:ea typeface="华文隶书" panose="02010800040101010101" pitchFamily="2" charset="-122"/>
              </a:rPr>
              <a:t>核</a:t>
            </a:r>
          </a:p>
          <a:p>
            <a:pPr algn="ctr">
              <a:buFontTx/>
              <a:buNone/>
            </a:pPr>
            <a:r>
              <a:rPr lang="zh-CN" altLang="en-US" sz="2400" dirty="0">
                <a:latin typeface="华文隶书" panose="02010800040101010101" pitchFamily="2" charset="-122"/>
                <a:ea typeface="华文隶书" panose="02010800040101010101" pitchFamily="2" charset="-122"/>
              </a:rPr>
              <a:t>心</a:t>
            </a:r>
          </a:p>
          <a:p>
            <a:pPr algn="ctr">
              <a:buFontTx/>
              <a:buNone/>
            </a:pPr>
            <a:r>
              <a:rPr lang="zh-CN" altLang="en-US" sz="2400" dirty="0">
                <a:latin typeface="华文隶书" panose="02010800040101010101" pitchFamily="2" charset="-122"/>
                <a:ea typeface="华文隶书" panose="02010800040101010101" pitchFamily="2" charset="-122"/>
              </a:rPr>
              <a:t>要</a:t>
            </a:r>
          </a:p>
          <a:p>
            <a:pPr algn="ctr">
              <a:buFontTx/>
              <a:buNone/>
            </a:pPr>
            <a:r>
              <a:rPr lang="zh-CN" altLang="en-US" sz="2400" dirty="0">
                <a:latin typeface="华文隶书" panose="02010800040101010101" pitchFamily="2" charset="-122"/>
                <a:ea typeface="华文隶书" panose="02010800040101010101" pitchFamily="2" charset="-122"/>
              </a:rPr>
              <a:t>点</a:t>
            </a:r>
          </a:p>
        </p:txBody>
      </p:sp>
    </p:spTree>
    <p:extLst>
      <p:ext uri="{BB962C8B-B14F-4D97-AF65-F5344CB8AC3E}">
        <p14:creationId xmlns:p14="http://schemas.microsoft.com/office/powerpoint/2010/main" val="2931727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1200329"/>
            <a:chOff x="1631504" y="525400"/>
            <a:chExt cx="3350202" cy="1383707"/>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138370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3200" b="1" dirty="0">
                  <a:latin typeface="微软雅黑" panose="020B0503020204020204" pitchFamily="34" charset="-122"/>
                  <a:ea typeface="微软雅黑" panose="020B0503020204020204" pitchFamily="34" charset="-122"/>
                </a:rPr>
                <a:t>背景</a:t>
              </a:r>
              <a:r>
                <a:rPr lang="en-US" altLang="zh-CN" sz="32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国务院的相关部署</a:t>
              </a:r>
            </a:p>
            <a:p>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 13"/>
          <p:cNvSpPr/>
          <p:nvPr/>
        </p:nvSpPr>
        <p:spPr>
          <a:xfrm>
            <a:off x="412319" y="1431931"/>
            <a:ext cx="2241798" cy="2538413"/>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pPr>
            <a:r>
              <a:rPr lang="en-US" altLang="zh-CN" sz="2000" b="1" dirty="0">
                <a:solidFill>
                  <a:schemeClr val="tx1"/>
                </a:solidFill>
                <a:latin typeface="华文隶书" pitchFamily="2" charset="-122"/>
                <a:ea typeface="华文隶书" pitchFamily="2" charset="-122"/>
              </a:rPr>
              <a:t>2011</a:t>
            </a:r>
            <a:r>
              <a:rPr lang="zh-CN" altLang="en-US" sz="2000" b="1" dirty="0">
                <a:solidFill>
                  <a:schemeClr val="tx1"/>
                </a:solidFill>
                <a:latin typeface="华文隶书" pitchFamily="2" charset="-122"/>
                <a:ea typeface="华文隶书" pitchFamily="2" charset="-122"/>
              </a:rPr>
              <a:t>年</a:t>
            </a:r>
            <a:r>
              <a:rPr lang="en-US" altLang="zh-CN" sz="2000" b="1" dirty="0">
                <a:solidFill>
                  <a:schemeClr val="tx1"/>
                </a:solidFill>
                <a:latin typeface="华文隶书" pitchFamily="2" charset="-122"/>
                <a:ea typeface="华文隶书" pitchFamily="2" charset="-122"/>
              </a:rPr>
              <a:t>11</a:t>
            </a:r>
            <a:r>
              <a:rPr lang="zh-CN" altLang="en-US" sz="2000" b="1" dirty="0">
                <a:solidFill>
                  <a:schemeClr val="tx1"/>
                </a:solidFill>
                <a:latin typeface="华文隶书" pitchFamily="2" charset="-122"/>
                <a:ea typeface="华文隶书" pitchFamily="2" charset="-122"/>
              </a:rPr>
              <a:t>月，</a:t>
            </a:r>
            <a:r>
              <a:rPr lang="en-US" altLang="zh-CN" sz="2000" b="1" dirty="0">
                <a:solidFill>
                  <a:schemeClr val="tx1"/>
                </a:solidFill>
                <a:latin typeface="华文隶书" pitchFamily="2" charset="-122"/>
                <a:ea typeface="华文隶书" pitchFamily="2" charset="-122"/>
              </a:rPr>
              <a:t>《</a:t>
            </a:r>
            <a:r>
              <a:rPr lang="zh-CN" altLang="en-US" sz="2000" b="1" dirty="0">
                <a:solidFill>
                  <a:schemeClr val="tx1"/>
                </a:solidFill>
                <a:latin typeface="华文隶书" pitchFamily="2" charset="-122"/>
                <a:ea typeface="华文隶书" pitchFamily="2" charset="-122"/>
              </a:rPr>
              <a:t>国务院关于坚持科学发展安全发展促进安全生产形势持续稳定好转的意见国发 </a:t>
            </a:r>
            <a:r>
              <a:rPr lang="en-US" altLang="zh-CN" sz="2000" b="1" dirty="0">
                <a:solidFill>
                  <a:schemeClr val="tx1"/>
                </a:solidFill>
                <a:latin typeface="华文隶书" pitchFamily="2" charset="-122"/>
                <a:ea typeface="华文隶书" pitchFamily="2" charset="-122"/>
              </a:rPr>
              <a:t>》〔2011〕 40 </a:t>
            </a:r>
            <a:r>
              <a:rPr lang="zh-CN" altLang="en-US" sz="2000" b="1" dirty="0">
                <a:solidFill>
                  <a:schemeClr val="tx1"/>
                </a:solidFill>
                <a:latin typeface="华文隶书" pitchFamily="2" charset="-122"/>
                <a:ea typeface="华文隶书" pitchFamily="2" charset="-122"/>
              </a:rPr>
              <a:t>号）</a:t>
            </a:r>
          </a:p>
        </p:txBody>
      </p:sp>
      <p:sp>
        <p:nvSpPr>
          <p:cNvPr id="15" name="圆角矩形标注 14"/>
          <p:cNvSpPr>
            <a:spLocks noChangeArrowheads="1"/>
          </p:cNvSpPr>
          <p:nvPr/>
        </p:nvSpPr>
        <p:spPr bwMode="auto">
          <a:xfrm>
            <a:off x="3160257" y="1059582"/>
            <a:ext cx="5634979" cy="3977903"/>
          </a:xfrm>
          <a:prstGeom prst="wedgeRoundRectCallout">
            <a:avLst>
              <a:gd name="adj1" fmla="val -58432"/>
              <a:gd name="adj2" fmla="val 8869"/>
              <a:gd name="adj3" fmla="val 16667"/>
            </a:avLst>
          </a:prstGeom>
          <a:noFill/>
          <a:ln w="25400" algn="ctr">
            <a:solidFill>
              <a:srgbClr val="FF0000"/>
            </a:solidFill>
            <a:miter lim="800000"/>
            <a:headEnd/>
            <a:tailEnd/>
          </a:ln>
        </p:spPr>
        <p:txBody>
          <a:bodyPr anchor="ctr"/>
          <a:lstStyle/>
          <a:p>
            <a:pPr algn="l">
              <a:lnSpc>
                <a:spcPct val="125000"/>
              </a:lnSpc>
              <a:buFontTx/>
              <a:buNone/>
            </a:pPr>
            <a:r>
              <a:rPr lang="zh-CN" altLang="en-US" sz="2100" dirty="0">
                <a:latin typeface="华文隶书" pitchFamily="2" charset="-122"/>
                <a:ea typeface="华文隶书" pitchFamily="2" charset="-122"/>
              </a:rPr>
              <a:t>核心内容：</a:t>
            </a:r>
          </a:p>
          <a:p>
            <a:pPr algn="l">
              <a:lnSpc>
                <a:spcPct val="125000"/>
              </a:lnSpc>
              <a:spcAft>
                <a:spcPct val="20000"/>
              </a:spcAft>
              <a:buFontTx/>
              <a:buNone/>
            </a:pPr>
            <a:r>
              <a:rPr lang="zh-CN" altLang="en-US" sz="2000" b="1" dirty="0">
                <a:ea typeface="华文隶书" pitchFamily="2" charset="-122"/>
              </a:rPr>
              <a:t>再次要求推进安全生产标准化建设。在工矿商贸和交通运输行业领域普遍开展岗位达标、专业达标和企业达标建设，对在规定期限内未实现达标的企业，要依据有关规定暂扣其生产许可证、安全生产许可证，责令停产整顿；对整改逾期仍未达标，要依法予以关闭。加强安全标准化分级考核评价，将评价结果向银行、证券、保险、担保等主管部门通报，作为企业信用评级重要参考依据。</a:t>
            </a:r>
          </a:p>
        </p:txBody>
      </p:sp>
    </p:spTree>
    <p:extLst>
      <p:ext uri="{BB962C8B-B14F-4D97-AF65-F5344CB8AC3E}">
        <p14:creationId xmlns:p14="http://schemas.microsoft.com/office/powerpoint/2010/main" val="3285076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738664"/>
            <a:chOff x="1631504" y="525400"/>
            <a:chExt cx="3350202" cy="851512"/>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背景</a:t>
              </a:r>
              <a:r>
                <a:rPr lang="en-US" altLang="zh-CN" sz="28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交通运输行业要求</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 9">
            <a:extLst>
              <a:ext uri="{FF2B5EF4-FFF2-40B4-BE49-F238E27FC236}">
                <a16:creationId xmlns="" xmlns:a16="http://schemas.microsoft.com/office/drawing/2014/main" id="{3E3E2B28-96A7-49D2-9A5C-D0316151DBD3}"/>
              </a:ext>
            </a:extLst>
          </p:cNvPr>
          <p:cNvSpPr>
            <a:spLocks noChangeArrowheads="1"/>
          </p:cNvSpPr>
          <p:nvPr/>
        </p:nvSpPr>
        <p:spPr bwMode="auto">
          <a:xfrm>
            <a:off x="359012" y="860954"/>
            <a:ext cx="8496944" cy="4070421"/>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lnSpc>
                <a:spcPct val="150000"/>
              </a:lnSpc>
              <a:spcBef>
                <a:spcPts val="450"/>
              </a:spcBef>
            </a:pPr>
            <a:r>
              <a:rPr lang="en-US" altLang="zh-CN" sz="2200" dirty="0" smtClean="0">
                <a:latin typeface="华文隶书" panose="02010800040101010101" pitchFamily="2" charset="-122"/>
                <a:ea typeface="华文隶书" panose="02010800040101010101" pitchFamily="2" charset="-122"/>
              </a:rPr>
              <a:t>        </a:t>
            </a:r>
            <a:r>
              <a:rPr lang="zh-CN" altLang="zh-CN" sz="2200" dirty="0" smtClean="0">
                <a:latin typeface="华文隶书" panose="02010800040101010101" pitchFamily="2" charset="-122"/>
                <a:ea typeface="华文隶书" panose="02010800040101010101" pitchFamily="2" charset="-122"/>
              </a:rPr>
              <a:t>为</a:t>
            </a:r>
            <a:r>
              <a:rPr lang="zh-CN" altLang="zh-CN" sz="2200" dirty="0">
                <a:latin typeface="华文隶书" panose="02010800040101010101" pitchFamily="2" charset="-122"/>
                <a:ea typeface="华文隶书" panose="02010800040101010101" pitchFamily="2" charset="-122"/>
              </a:rPr>
              <a:t>贯彻落实国务院有关工作部署，全面推进和规范交通运输行业企业安全生产标准化工作，</a:t>
            </a:r>
            <a:r>
              <a:rPr lang="en-US" altLang="zh-CN" sz="2200" dirty="0">
                <a:latin typeface="华文隶书" panose="02010800040101010101" pitchFamily="2" charset="-122"/>
                <a:ea typeface="华文隶书" panose="02010800040101010101" pitchFamily="2" charset="-122"/>
              </a:rPr>
              <a:t>2012</a:t>
            </a:r>
            <a:r>
              <a:rPr lang="zh-CN" altLang="zh-CN" sz="2200" dirty="0">
                <a:latin typeface="华文隶书" panose="02010800040101010101" pitchFamily="2" charset="-122"/>
                <a:ea typeface="华文隶书" panose="02010800040101010101" pitchFamily="2" charset="-122"/>
              </a:rPr>
              <a:t>年</a:t>
            </a:r>
            <a:r>
              <a:rPr lang="zh-CN" altLang="zh-CN" sz="2200" dirty="0" smtClean="0">
                <a:latin typeface="华文隶书" panose="02010800040101010101" pitchFamily="2" charset="-122"/>
                <a:ea typeface="华文隶书" panose="02010800040101010101" pitchFamily="2" charset="-122"/>
              </a:rPr>
              <a:t>，</a:t>
            </a:r>
            <a:r>
              <a:rPr lang="zh-CN" altLang="en-US" sz="2200" dirty="0" smtClean="0">
                <a:latin typeface="华文隶书" panose="02010800040101010101" pitchFamily="2" charset="-122"/>
                <a:ea typeface="华文隶书" panose="02010800040101010101" pitchFamily="2" charset="-122"/>
              </a:rPr>
              <a:t>部安质</a:t>
            </a:r>
            <a:r>
              <a:rPr lang="zh-CN" altLang="zh-CN" sz="2200" dirty="0" smtClean="0">
                <a:latin typeface="华文隶书" panose="02010800040101010101" pitchFamily="2" charset="-122"/>
                <a:ea typeface="华文隶书" panose="02010800040101010101" pitchFamily="2" charset="-122"/>
              </a:rPr>
              <a:t>司</a:t>
            </a:r>
            <a:r>
              <a:rPr lang="zh-CN" altLang="zh-CN" sz="2200" dirty="0">
                <a:latin typeface="华文隶书" panose="02010800040101010101" pitchFamily="2" charset="-122"/>
                <a:ea typeface="华文隶书" panose="02010800040101010101" pitchFamily="2" charset="-122"/>
              </a:rPr>
              <a:t>在相关司局的配合和支持下相继制定出台了《交通运输企业安全生产标准化考评管理办法》（交安监发〔</a:t>
            </a:r>
            <a:r>
              <a:rPr lang="en-US" altLang="zh-CN" sz="2200" dirty="0">
                <a:latin typeface="华文隶书" panose="02010800040101010101" pitchFamily="2" charset="-122"/>
                <a:ea typeface="华文隶书" panose="02010800040101010101" pitchFamily="2" charset="-122"/>
              </a:rPr>
              <a:t>2011</a:t>
            </a:r>
            <a:r>
              <a:rPr lang="zh-CN" altLang="zh-CN" sz="2200" dirty="0">
                <a:latin typeface="华文隶书" panose="02010800040101010101" pitchFamily="2" charset="-122"/>
                <a:ea typeface="华文隶书" panose="02010800040101010101" pitchFamily="2" charset="-122"/>
              </a:rPr>
              <a:t>〕</a:t>
            </a:r>
            <a:r>
              <a:rPr lang="en-US" altLang="zh-CN" sz="2200" dirty="0">
                <a:latin typeface="华文隶书" panose="02010800040101010101" pitchFamily="2" charset="-122"/>
                <a:ea typeface="华文隶书" panose="02010800040101010101" pitchFamily="2" charset="-122"/>
              </a:rPr>
              <a:t>175</a:t>
            </a:r>
            <a:r>
              <a:rPr lang="zh-CN" altLang="zh-CN" sz="2200" dirty="0">
                <a:latin typeface="华文隶书" panose="02010800040101010101" pitchFamily="2" charset="-122"/>
                <a:ea typeface="华文隶书" panose="02010800040101010101" pitchFamily="2" charset="-122"/>
              </a:rPr>
              <a:t>号）等</a:t>
            </a:r>
            <a:r>
              <a:rPr lang="en-US" altLang="zh-CN" sz="2200" dirty="0">
                <a:latin typeface="华文隶书" panose="02010800040101010101" pitchFamily="2" charset="-122"/>
                <a:ea typeface="华文隶书" panose="02010800040101010101" pitchFamily="2" charset="-122"/>
              </a:rPr>
              <a:t>5</a:t>
            </a:r>
            <a:r>
              <a:rPr lang="zh-CN" altLang="zh-CN" sz="2200" dirty="0">
                <a:latin typeface="华文隶书" panose="02010800040101010101" pitchFamily="2" charset="-122"/>
                <a:ea typeface="华文隶书" panose="02010800040101010101" pitchFamily="2" charset="-122"/>
              </a:rPr>
              <a:t>个规范性文件和交通运输</a:t>
            </a:r>
            <a:r>
              <a:rPr lang="en-US" altLang="zh-CN" sz="2200" dirty="0">
                <a:latin typeface="华文隶书" panose="02010800040101010101" pitchFamily="2" charset="-122"/>
                <a:ea typeface="华文隶书" panose="02010800040101010101" pitchFamily="2" charset="-122"/>
              </a:rPr>
              <a:t>16</a:t>
            </a:r>
            <a:r>
              <a:rPr lang="zh-CN" altLang="zh-CN" sz="2200" dirty="0">
                <a:latin typeface="华文隶书" panose="02010800040101010101" pitchFamily="2" charset="-122"/>
                <a:ea typeface="华文隶书" panose="02010800040101010101" pitchFamily="2" charset="-122"/>
              </a:rPr>
              <a:t>个专业领域安全生产标准化考评指标，建立了交通运输行业企业安全生产标准化工作机制，建设完成了交通运输企业安全生产标准化管理系统，并于</a:t>
            </a:r>
            <a:r>
              <a:rPr lang="en-US" altLang="zh-CN" sz="2200" dirty="0">
                <a:latin typeface="华文隶书" panose="02010800040101010101" pitchFamily="2" charset="-122"/>
                <a:ea typeface="华文隶书" panose="02010800040101010101" pitchFamily="2" charset="-122"/>
              </a:rPr>
              <a:t>2012</a:t>
            </a:r>
            <a:r>
              <a:rPr lang="zh-CN" altLang="zh-CN" sz="2200" dirty="0">
                <a:latin typeface="华文隶书" panose="02010800040101010101" pitchFamily="2" charset="-122"/>
                <a:ea typeface="华文隶书" panose="02010800040101010101" pitchFamily="2" charset="-122"/>
              </a:rPr>
              <a:t>年</a:t>
            </a:r>
            <a:r>
              <a:rPr lang="en-US" altLang="zh-CN" sz="2200" dirty="0">
                <a:latin typeface="华文隶书" panose="02010800040101010101" pitchFamily="2" charset="-122"/>
                <a:ea typeface="华文隶书" panose="02010800040101010101" pitchFamily="2" charset="-122"/>
              </a:rPr>
              <a:t>10</a:t>
            </a:r>
            <a:r>
              <a:rPr lang="zh-CN" altLang="zh-CN" sz="2200" dirty="0">
                <a:latin typeface="华文隶书" panose="02010800040101010101" pitchFamily="2" charset="-122"/>
                <a:ea typeface="华文隶书" panose="02010800040101010101" pitchFamily="2" charset="-122"/>
              </a:rPr>
              <a:t>月在全行业全面推动开展企业安全生产标准化建设工作。</a:t>
            </a:r>
          </a:p>
        </p:txBody>
      </p:sp>
    </p:spTree>
    <p:extLst>
      <p:ext uri="{BB962C8B-B14F-4D97-AF65-F5344CB8AC3E}">
        <p14:creationId xmlns:p14="http://schemas.microsoft.com/office/powerpoint/2010/main" val="10562723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502080" cy="738664"/>
            <a:chOff x="1631504" y="525400"/>
            <a:chExt cx="3523671" cy="851511"/>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214703" cy="851511"/>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为什要开展企业安全生产标准化</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1202281" y="1030592"/>
            <a:ext cx="6683202" cy="3294366"/>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gn="l">
              <a:lnSpc>
                <a:spcPct val="150000"/>
              </a:lnSpc>
              <a:spcBef>
                <a:spcPts val="600"/>
              </a:spcBef>
              <a:buFontTx/>
              <a:buNone/>
            </a:pPr>
            <a:r>
              <a:rPr lang="zh-CN" altLang="en-US" sz="2100" b="1" dirty="0" smtClean="0">
                <a:latin typeface="华文隶书" pitchFamily="2" charset="-122"/>
                <a:ea typeface="华文隶书" pitchFamily="2" charset="-122"/>
              </a:rPr>
              <a:t>      开展企业安全生产标准化建设活动，是由我国</a:t>
            </a:r>
            <a:r>
              <a:rPr lang="zh-CN" altLang="en-US" sz="2100" b="1" dirty="0" smtClean="0">
                <a:solidFill>
                  <a:srgbClr val="FF0000"/>
                </a:solidFill>
                <a:latin typeface="华文隶书" pitchFamily="2" charset="-122"/>
                <a:ea typeface="华文隶书" pitchFamily="2" charset="-122"/>
              </a:rPr>
              <a:t>安全生产形势</a:t>
            </a:r>
            <a:r>
              <a:rPr lang="zh-CN" altLang="en-US" sz="2100" b="1" dirty="0" smtClean="0">
                <a:latin typeface="华文隶书" pitchFamily="2" charset="-122"/>
                <a:ea typeface="华文隶书" pitchFamily="2" charset="-122"/>
              </a:rPr>
              <a:t>决定的。</a:t>
            </a:r>
            <a:endParaRPr lang="en-US" altLang="zh-CN" sz="2100" b="1" dirty="0" smtClean="0">
              <a:latin typeface="华文隶书" pitchFamily="2" charset="-122"/>
              <a:ea typeface="华文隶书" pitchFamily="2" charset="-122"/>
            </a:endParaRPr>
          </a:p>
          <a:p>
            <a:pPr algn="l">
              <a:lnSpc>
                <a:spcPct val="150000"/>
              </a:lnSpc>
              <a:spcBef>
                <a:spcPts val="600"/>
              </a:spcBef>
              <a:buFontTx/>
              <a:buNone/>
            </a:pPr>
            <a:r>
              <a:rPr lang="zh-CN" altLang="en-US" sz="2100" b="1" dirty="0">
                <a:latin typeface="华文隶书" pitchFamily="2" charset="-122"/>
                <a:ea typeface="华文隶书" pitchFamily="2" charset="-122"/>
                <a:sym typeface="Arial" panose="020B0604020202020204" pitchFamily="34" charset="0"/>
              </a:rPr>
              <a:t> </a:t>
            </a:r>
            <a:r>
              <a:rPr lang="zh-CN" altLang="en-US" sz="2100" b="1" dirty="0" smtClean="0">
                <a:latin typeface="华文隶书" pitchFamily="2" charset="-122"/>
                <a:ea typeface="华文隶书" pitchFamily="2" charset="-122"/>
                <a:sym typeface="Arial" panose="020B0604020202020204" pitchFamily="34" charset="0"/>
              </a:rPr>
              <a:t>     清醒</a:t>
            </a:r>
            <a:r>
              <a:rPr lang="zh-CN" altLang="en-US" sz="2100" b="1" dirty="0">
                <a:latin typeface="华文隶书" pitchFamily="2" charset="-122"/>
                <a:ea typeface="华文隶书" pitchFamily="2" charset="-122"/>
                <a:sym typeface="Arial" panose="020B0604020202020204" pitchFamily="34" charset="0"/>
              </a:rPr>
              <a:t>认识当前我国和行业安全生产面临的形势</a:t>
            </a:r>
            <a:r>
              <a:rPr lang="zh-CN" altLang="en-US" sz="2100" dirty="0">
                <a:latin typeface="华文隶书" pitchFamily="2" charset="-122"/>
                <a:ea typeface="华文隶书" pitchFamily="2" charset="-122"/>
              </a:rPr>
              <a:t>。</a:t>
            </a:r>
            <a:endParaRPr lang="en-US" altLang="zh-CN" sz="2100" dirty="0">
              <a:latin typeface="华文隶书" pitchFamily="2" charset="-122"/>
              <a:ea typeface="华文隶书" pitchFamily="2" charset="-122"/>
            </a:endParaRPr>
          </a:p>
          <a:p>
            <a:pPr algn="l">
              <a:lnSpc>
                <a:spcPct val="150000"/>
              </a:lnSpc>
              <a:spcBef>
                <a:spcPts val="600"/>
              </a:spcBef>
              <a:buFontTx/>
              <a:buNone/>
            </a:pPr>
            <a:r>
              <a:rPr lang="en-US" altLang="zh-CN" sz="2100" dirty="0">
                <a:latin typeface="华文隶书" pitchFamily="2" charset="-122"/>
                <a:ea typeface="华文隶书" pitchFamily="2" charset="-122"/>
              </a:rPr>
              <a:t>1</a:t>
            </a:r>
            <a:r>
              <a:rPr lang="zh-CN" altLang="en-US" sz="2100" dirty="0">
                <a:latin typeface="华文隶书" pitchFamily="2" charset="-122"/>
                <a:ea typeface="华文隶书" pitchFamily="2" charset="-122"/>
              </a:rPr>
              <a:t>、近年来</a:t>
            </a:r>
            <a:r>
              <a:rPr lang="zh-CN" altLang="en-US" sz="2100" b="1" dirty="0">
                <a:latin typeface="华文隶书" pitchFamily="2" charset="-122"/>
                <a:ea typeface="华文隶书" pitchFamily="2" charset="-122"/>
                <a:sym typeface="Arial" panose="020B0604020202020204" pitchFamily="34" charset="0"/>
              </a:rPr>
              <a:t>我国安全生产工作进步明显；</a:t>
            </a:r>
            <a:endParaRPr lang="en-US" altLang="zh-CN" sz="2100" b="1" dirty="0">
              <a:latin typeface="华文隶书" pitchFamily="2" charset="-122"/>
              <a:ea typeface="华文隶书" pitchFamily="2" charset="-122"/>
              <a:sym typeface="Arial" panose="020B0604020202020204" pitchFamily="34" charset="0"/>
            </a:endParaRPr>
          </a:p>
          <a:p>
            <a:pPr algn="l">
              <a:lnSpc>
                <a:spcPct val="150000"/>
              </a:lnSpc>
              <a:spcBef>
                <a:spcPts val="600"/>
              </a:spcBef>
              <a:buFontTx/>
              <a:buNone/>
            </a:pPr>
            <a:r>
              <a:rPr lang="en-US" altLang="zh-CN" sz="2100" b="1" dirty="0">
                <a:latin typeface="华文隶书" pitchFamily="2" charset="-122"/>
                <a:ea typeface="华文隶书" pitchFamily="2" charset="-122"/>
              </a:rPr>
              <a:t>2</a:t>
            </a:r>
            <a:r>
              <a:rPr lang="zh-CN" altLang="en-US" sz="2100" b="1" dirty="0">
                <a:latin typeface="华文隶书" pitchFamily="2" charset="-122"/>
                <a:ea typeface="华文隶书" pitchFamily="2" charset="-122"/>
              </a:rPr>
              <a:t>、</a:t>
            </a:r>
            <a:r>
              <a:rPr lang="zh-CN" altLang="en-US" sz="2100" dirty="0">
                <a:latin typeface="华文隶书" pitchFamily="2" charset="-122"/>
                <a:ea typeface="华文隶书" pitchFamily="2" charset="-122"/>
                <a:sym typeface="Arial" panose="020B0604020202020204" pitchFamily="34" charset="0"/>
              </a:rPr>
              <a:t>清醒认识当前我国安全生产面临的严峻形势；</a:t>
            </a:r>
            <a:endParaRPr lang="en-US" altLang="zh-CN" sz="2100" dirty="0">
              <a:latin typeface="华文隶书" pitchFamily="2" charset="-122"/>
              <a:ea typeface="华文隶书" pitchFamily="2" charset="-122"/>
              <a:sym typeface="Arial" panose="020B0604020202020204" pitchFamily="34" charset="0"/>
            </a:endParaRPr>
          </a:p>
          <a:p>
            <a:pPr algn="l">
              <a:lnSpc>
                <a:spcPct val="150000"/>
              </a:lnSpc>
              <a:spcBef>
                <a:spcPts val="600"/>
              </a:spcBef>
              <a:buFontTx/>
              <a:buNone/>
            </a:pPr>
            <a:r>
              <a:rPr lang="en-US" altLang="zh-CN" sz="2100" dirty="0">
                <a:latin typeface="华文隶书" pitchFamily="2" charset="-122"/>
                <a:ea typeface="华文隶书" pitchFamily="2" charset="-122"/>
                <a:sym typeface="Arial" panose="020B0604020202020204" pitchFamily="34" charset="0"/>
              </a:rPr>
              <a:t>3</a:t>
            </a:r>
            <a:r>
              <a:rPr lang="zh-CN" altLang="en-US" sz="2100" dirty="0">
                <a:latin typeface="华文隶书" pitchFamily="2" charset="-122"/>
                <a:ea typeface="华文隶书" pitchFamily="2" charset="-122"/>
                <a:sym typeface="Arial" panose="020B0604020202020204" pitchFamily="34" charset="0"/>
              </a:rPr>
              <a:t>、清醒认识交通运输行业安全生产面临的严峻形势；</a:t>
            </a:r>
            <a:endParaRPr lang="zh-CN" altLang="zh-CN" sz="2100" dirty="0">
              <a:latin typeface="华文隶书" pitchFamily="2" charset="-122"/>
              <a:ea typeface="华文隶书" pitchFamily="2" charset="-122"/>
            </a:endParaRPr>
          </a:p>
        </p:txBody>
      </p:sp>
    </p:spTree>
    <p:extLst>
      <p:ext uri="{BB962C8B-B14F-4D97-AF65-F5344CB8AC3E}">
        <p14:creationId xmlns:p14="http://schemas.microsoft.com/office/powerpoint/2010/main" val="160864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nodeType="withEffect">
                                  <p:stCondLst>
                                    <p:cond delay="0"/>
                                  </p:stCondLst>
                                  <p:childTnLst>
                                    <p:animClr clrSpc="rgb" dir="cw">
                                      <p:cBhvr override="childStyle">
                                        <p:cTn id="6" dur="250" autoRev="1" fill="remove"/>
                                        <p:tgtEl>
                                          <p:spTgt spid="14">
                                            <p:txEl>
                                              <p:pRg st="2" end="2"/>
                                            </p:txEl>
                                          </p:spTgt>
                                        </p:tgtEl>
                                        <p:attrNameLst>
                                          <p:attrName>style.color</p:attrName>
                                        </p:attrNameLst>
                                      </p:cBhvr>
                                      <p:to>
                                        <a:schemeClr val="bg1"/>
                                      </p:to>
                                    </p:animClr>
                                    <p:animClr clrSpc="rgb" dir="cw">
                                      <p:cBhvr>
                                        <p:cTn id="7" dur="250" autoRev="1" fill="remove"/>
                                        <p:tgtEl>
                                          <p:spTgt spid="14">
                                            <p:txEl>
                                              <p:pRg st="2" end="2"/>
                                            </p:txEl>
                                          </p:spTgt>
                                        </p:tgtEl>
                                        <p:attrNameLst>
                                          <p:attrName>fillcolor</p:attrName>
                                        </p:attrNameLst>
                                      </p:cBhvr>
                                      <p:to>
                                        <a:schemeClr val="bg1"/>
                                      </p:to>
                                    </p:animClr>
                                    <p:set>
                                      <p:cBhvr>
                                        <p:cTn id="8" dur="250" autoRev="1" fill="remove"/>
                                        <p:tgtEl>
                                          <p:spTgt spid="14">
                                            <p:txEl>
                                              <p:pRg st="2" end="2"/>
                                            </p:txEl>
                                          </p:spTgt>
                                        </p:tgtEl>
                                        <p:attrNameLst>
                                          <p:attrName>fill.type</p:attrName>
                                        </p:attrNameLst>
                                      </p:cBhvr>
                                      <p:to>
                                        <p:strVal val="solid"/>
                                      </p:to>
                                    </p:set>
                                    <p:set>
                                      <p:cBhvr>
                                        <p:cTn id="9" dur="250" autoRev="1" fill="remove"/>
                                        <p:tgtEl>
                                          <p:spTgt spid="14">
                                            <p:txEl>
                                              <p:pRg st="2" end="2"/>
                                            </p:txEl>
                                          </p:spTgt>
                                        </p:tgtEl>
                                        <p:attrNameLst>
                                          <p:attrName>fill.on</p:attrName>
                                        </p:attrNameLst>
                                      </p:cBhvr>
                                      <p:to>
                                        <p:strVal val="true"/>
                                      </p:to>
                                    </p:set>
                                  </p:childTnLst>
                                </p:cTn>
                              </p:par>
                              <p:par>
                                <p:cTn id="10" presetID="3" presetClass="emph" presetSubtype="2" fill="hold" nodeType="withEffect">
                                  <p:stCondLst>
                                    <p:cond delay="0"/>
                                  </p:stCondLst>
                                  <p:childTnLst>
                                    <p:animClr clrSpc="rgb" dir="cw">
                                      <p:cBhvr override="childStyle">
                                        <p:cTn id="11" dur="2000" fill="hold"/>
                                        <p:tgtEl>
                                          <p:spTgt spid="14">
                                            <p:txEl>
                                              <p:pRg st="2" end="2"/>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56267" y="960307"/>
            <a:ext cx="7948178" cy="3815693"/>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gn="l">
              <a:lnSpc>
                <a:spcPct val="120000"/>
              </a:lnSpc>
              <a:buFontTx/>
              <a:buNone/>
            </a:pPr>
            <a:r>
              <a:rPr lang="en-US" altLang="zh-CN" sz="2100" dirty="0">
                <a:latin typeface="华文隶书" pitchFamily="2" charset="-122"/>
                <a:ea typeface="华文隶书" pitchFamily="2" charset="-122"/>
              </a:rPr>
              <a:t>1</a:t>
            </a:r>
            <a:r>
              <a:rPr lang="zh-CN" altLang="en-US" sz="2100" dirty="0">
                <a:latin typeface="华文隶书" pitchFamily="2" charset="-122"/>
                <a:ea typeface="华文隶书" pitchFamily="2" charset="-122"/>
              </a:rPr>
              <a:t>、近年来</a:t>
            </a:r>
            <a:r>
              <a:rPr lang="zh-CN" altLang="en-US" sz="2100" b="1" dirty="0">
                <a:latin typeface="华文隶书" pitchFamily="2" charset="-122"/>
                <a:ea typeface="华文隶书" pitchFamily="2" charset="-122"/>
                <a:sym typeface="Arial" panose="020B0604020202020204" pitchFamily="34" charset="0"/>
              </a:rPr>
              <a:t>我国安全生产工作进步明显；</a:t>
            </a: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r>
              <a:rPr lang="zh-CN" altLang="en-US" sz="2000" b="1" dirty="0">
                <a:latin typeface="华文隶书" pitchFamily="2" charset="-122"/>
                <a:ea typeface="华文隶书" pitchFamily="2" charset="-122"/>
                <a:sym typeface="Arial" panose="020B0604020202020204" pitchFamily="34" charset="0"/>
              </a:rPr>
              <a:t>       全国安全生产事故起数和死亡人数，连续</a:t>
            </a:r>
            <a:r>
              <a:rPr lang="en-US" altLang="zh-CN" sz="2000" b="1" dirty="0">
                <a:latin typeface="华文隶书" pitchFamily="2" charset="-122"/>
                <a:ea typeface="华文隶书" pitchFamily="2" charset="-122"/>
                <a:sym typeface="Arial" panose="020B0604020202020204" pitchFamily="34" charset="0"/>
              </a:rPr>
              <a:t>14</a:t>
            </a:r>
            <a:r>
              <a:rPr lang="zh-CN" altLang="en-US" sz="2000" b="1" dirty="0">
                <a:latin typeface="华文隶书" pitchFamily="2" charset="-122"/>
                <a:ea typeface="华文隶书" pitchFamily="2" charset="-122"/>
                <a:sym typeface="Arial" panose="020B0604020202020204" pitchFamily="34" charset="0"/>
              </a:rPr>
              <a:t>年实现“双下降”，其中重特大事故起数和死亡人数分别下降</a:t>
            </a:r>
            <a:r>
              <a:rPr lang="en-US" altLang="zh-CN" sz="2000" b="1" dirty="0">
                <a:latin typeface="华文隶书" pitchFamily="2" charset="-122"/>
                <a:ea typeface="华文隶书" pitchFamily="2" charset="-122"/>
                <a:sym typeface="Arial" panose="020B0604020202020204" pitchFamily="34" charset="0"/>
              </a:rPr>
              <a:t>70%</a:t>
            </a:r>
            <a:r>
              <a:rPr lang="zh-CN" altLang="en-US" sz="2000" b="1" dirty="0">
                <a:latin typeface="华文隶书" pitchFamily="2" charset="-122"/>
                <a:ea typeface="华文隶书" pitchFamily="2" charset="-122"/>
                <a:sym typeface="Arial" panose="020B0604020202020204" pitchFamily="34" charset="0"/>
              </a:rPr>
              <a:t>以上</a:t>
            </a:r>
            <a:r>
              <a:rPr lang="zh-CN" altLang="en-US" sz="2000" b="1" dirty="0" smtClean="0">
                <a:latin typeface="华文隶书" pitchFamily="2" charset="-122"/>
                <a:ea typeface="华文隶书" pitchFamily="2" charset="-122"/>
                <a:sym typeface="Arial" panose="020B0604020202020204" pitchFamily="34" charset="0"/>
              </a:rPr>
              <a:t>。</a:t>
            </a:r>
            <a:endParaRPr lang="en-US" altLang="zh-CN" sz="2000" b="1" dirty="0" smtClean="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0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000" b="1" dirty="0" smtClean="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0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105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105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1050" b="1" dirty="0">
              <a:latin typeface="华文隶书" pitchFamily="2" charset="-122"/>
              <a:ea typeface="华文隶书" pitchFamily="2" charset="-122"/>
              <a:sym typeface="Arial" panose="020B0604020202020204" pitchFamily="34" charset="0"/>
            </a:endParaRPr>
          </a:p>
          <a:p>
            <a:pPr algn="l">
              <a:lnSpc>
                <a:spcPct val="120000"/>
              </a:lnSpc>
              <a:buNone/>
            </a:pPr>
            <a:endParaRPr lang="zh-CN" altLang="en-US" sz="1050" b="1" dirty="0">
              <a:latin typeface="华文隶书" pitchFamily="2" charset="-122"/>
              <a:ea typeface="华文隶书" pitchFamily="2" charset="-122"/>
            </a:endParaRPr>
          </a:p>
          <a:p>
            <a:pPr algn="l">
              <a:lnSpc>
                <a:spcPct val="120000"/>
              </a:lnSpc>
              <a:buFontTx/>
              <a:buNone/>
            </a:pPr>
            <a:endParaRPr lang="en-US" altLang="zh-CN" sz="2100" b="1" dirty="0">
              <a:latin typeface="华文隶书" pitchFamily="2" charset="-122"/>
              <a:ea typeface="华文隶书" pitchFamily="2" charset="-122"/>
              <a:sym typeface="Arial" panose="020B0604020202020204" pitchFamily="34" charset="0"/>
            </a:endParaRPr>
          </a:p>
        </p:txBody>
      </p:sp>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415" y="2348552"/>
            <a:ext cx="3672189" cy="220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6430" y="2211710"/>
            <a:ext cx="3811431" cy="228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768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900291" y="1030592"/>
            <a:ext cx="7588138" cy="3996444"/>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gn="l">
              <a:lnSpc>
                <a:spcPct val="120000"/>
              </a:lnSpc>
              <a:spcBef>
                <a:spcPts val="600"/>
              </a:spcBef>
              <a:buNone/>
            </a:pPr>
            <a:r>
              <a:rPr lang="en-US" altLang="zh-CN" sz="2100" dirty="0">
                <a:latin typeface="华文隶书" pitchFamily="2" charset="-122"/>
                <a:ea typeface="华文隶书" pitchFamily="2" charset="-122"/>
              </a:rPr>
              <a:t>2</a:t>
            </a:r>
            <a:r>
              <a:rPr lang="zh-CN" altLang="en-US" sz="2100" dirty="0">
                <a:latin typeface="华文隶书" pitchFamily="2" charset="-122"/>
                <a:ea typeface="华文隶书" pitchFamily="2" charset="-122"/>
              </a:rPr>
              <a:t>、</a:t>
            </a:r>
            <a:r>
              <a:rPr lang="zh-CN" altLang="en-US" sz="2100" dirty="0">
                <a:latin typeface="华文隶书" pitchFamily="2" charset="-122"/>
                <a:ea typeface="华文隶书" pitchFamily="2" charset="-122"/>
                <a:sym typeface="Arial" panose="020B0604020202020204" pitchFamily="34" charset="0"/>
              </a:rPr>
              <a:t>清醒认识当前我国安全生产面临的严峻形势；</a:t>
            </a:r>
            <a:endParaRPr lang="en-US" altLang="zh-CN" sz="2100" dirty="0">
              <a:latin typeface="华文隶书" pitchFamily="2" charset="-122"/>
              <a:ea typeface="华文隶书" pitchFamily="2" charset="-122"/>
              <a:sym typeface="Arial" panose="020B0604020202020204" pitchFamily="34" charset="0"/>
            </a:endParaRPr>
          </a:p>
          <a:p>
            <a:pPr algn="l">
              <a:lnSpc>
                <a:spcPct val="120000"/>
              </a:lnSpc>
              <a:spcBef>
                <a:spcPts val="600"/>
              </a:spcBef>
              <a:buNone/>
            </a:pPr>
            <a:r>
              <a:rPr lang="en-US" altLang="zh-CN" sz="2000" b="1" dirty="0">
                <a:latin typeface="华文隶书" panose="02010800040101010101" pitchFamily="2" charset="-122"/>
                <a:ea typeface="华文隶书" panose="02010800040101010101" pitchFamily="2" charset="-122"/>
                <a:sym typeface="Arial" panose="020B0604020202020204" pitchFamily="34" charset="0"/>
              </a:rPr>
              <a:t>2016</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年：安全生产事故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63205</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起，致死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43062</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人；</a:t>
            </a:r>
            <a:endParaRPr lang="en-US" altLang="zh-CN" sz="2000" b="1" dirty="0">
              <a:latin typeface="华文隶书" panose="02010800040101010101" pitchFamily="2" charset="-122"/>
              <a:ea typeface="华文隶书" panose="02010800040101010101" pitchFamily="2" charset="-122"/>
              <a:sym typeface="Arial" panose="020B0604020202020204" pitchFamily="34" charset="0"/>
            </a:endParaRPr>
          </a:p>
          <a:p>
            <a:pPr algn="l">
              <a:lnSpc>
                <a:spcPct val="120000"/>
              </a:lnSpc>
              <a:spcBef>
                <a:spcPts val="600"/>
              </a:spcBef>
              <a:buNone/>
            </a:pPr>
            <a:r>
              <a:rPr lang="en-US" altLang="zh-CN" sz="2000" b="1" dirty="0">
                <a:latin typeface="华文隶书" panose="02010800040101010101" pitchFamily="2" charset="-122"/>
                <a:ea typeface="华文隶书" panose="02010800040101010101" pitchFamily="2" charset="-122"/>
                <a:sym typeface="Arial" panose="020B0604020202020204" pitchFamily="34" charset="0"/>
              </a:rPr>
              <a:t>               </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平均每天事故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164</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起，死亡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112</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人；</a:t>
            </a:r>
            <a:endParaRPr lang="en-US" altLang="zh-CN" sz="2000" b="1" dirty="0">
              <a:latin typeface="华文隶书" panose="02010800040101010101" pitchFamily="2" charset="-122"/>
              <a:ea typeface="华文隶书" panose="02010800040101010101" pitchFamily="2" charset="-122"/>
              <a:sym typeface="Arial" panose="020B0604020202020204" pitchFamily="34" charset="0"/>
            </a:endParaRPr>
          </a:p>
          <a:p>
            <a:pPr algn="l">
              <a:lnSpc>
                <a:spcPct val="120000"/>
              </a:lnSpc>
              <a:spcBef>
                <a:spcPts val="600"/>
              </a:spcBef>
              <a:buNone/>
            </a:pPr>
            <a:r>
              <a:rPr lang="zh-CN" altLang="en-US" sz="2000" b="1" dirty="0">
                <a:latin typeface="华文隶书" panose="02010800040101010101" pitchFamily="2" charset="-122"/>
                <a:ea typeface="华文隶书" panose="02010800040101010101" pitchFamily="2" charset="-122"/>
                <a:sym typeface="Arial" panose="020B0604020202020204" pitchFamily="34" charset="0"/>
              </a:rPr>
              <a:t>               重特大事故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32</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起，死亡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570</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人；</a:t>
            </a:r>
            <a:endParaRPr lang="en-US" altLang="zh-CN" sz="2000" b="1" dirty="0">
              <a:latin typeface="华文隶书" panose="02010800040101010101" pitchFamily="2" charset="-122"/>
              <a:ea typeface="华文隶书" panose="02010800040101010101" pitchFamily="2" charset="-122"/>
              <a:sym typeface="Arial" panose="020B0604020202020204" pitchFamily="34" charset="0"/>
            </a:endParaRPr>
          </a:p>
          <a:p>
            <a:pPr algn="l">
              <a:lnSpc>
                <a:spcPct val="120000"/>
              </a:lnSpc>
              <a:spcBef>
                <a:spcPts val="600"/>
              </a:spcBef>
              <a:buNone/>
            </a:pPr>
            <a:r>
              <a:rPr lang="en-US" altLang="zh-CN" sz="2000" b="1" dirty="0">
                <a:latin typeface="华文隶书" panose="02010800040101010101" pitchFamily="2" charset="-122"/>
                <a:ea typeface="华文隶书" panose="02010800040101010101" pitchFamily="2" charset="-122"/>
                <a:sym typeface="Arial" panose="020B0604020202020204" pitchFamily="34" charset="0"/>
              </a:rPr>
              <a:t>               </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平均每月事故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2.7</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起，死亡   </a:t>
            </a:r>
            <a:r>
              <a:rPr lang="en-US" altLang="zh-CN" sz="2000" b="1" dirty="0">
                <a:latin typeface="华文隶书" panose="02010800040101010101" pitchFamily="2" charset="-122"/>
                <a:ea typeface="华文隶书" panose="02010800040101010101" pitchFamily="2" charset="-122"/>
                <a:sym typeface="Arial" panose="020B0604020202020204" pitchFamily="34" charset="0"/>
              </a:rPr>
              <a:t>47.5</a:t>
            </a:r>
            <a:r>
              <a:rPr lang="zh-CN" altLang="en-US" sz="2000" b="1" dirty="0">
                <a:latin typeface="华文隶书" panose="02010800040101010101" pitchFamily="2" charset="-122"/>
                <a:ea typeface="华文隶书" panose="02010800040101010101" pitchFamily="2" charset="-122"/>
                <a:sym typeface="Arial" panose="020B0604020202020204" pitchFamily="34" charset="0"/>
              </a:rPr>
              <a:t>人；</a:t>
            </a:r>
            <a:endParaRPr lang="en-US" altLang="zh-CN" sz="2000" b="1" dirty="0">
              <a:latin typeface="华文隶书" panose="02010800040101010101" pitchFamily="2" charset="-122"/>
              <a:ea typeface="华文隶书" panose="02010800040101010101" pitchFamily="2" charset="-122"/>
              <a:sym typeface="Arial" panose="020B0604020202020204" pitchFamily="34" charset="0"/>
            </a:endParaRPr>
          </a:p>
          <a:p>
            <a:pPr algn="l">
              <a:lnSpc>
                <a:spcPct val="120000"/>
              </a:lnSpc>
              <a:spcBef>
                <a:spcPts val="600"/>
              </a:spcBef>
              <a:buNone/>
            </a:pPr>
            <a:r>
              <a:rPr lang="zh-CN" altLang="en-US" sz="2000" b="1" dirty="0">
                <a:latin typeface="华文隶书" panose="02010800040101010101" pitchFamily="2" charset="-122"/>
                <a:ea typeface="华文隶书" panose="02010800040101010101" pitchFamily="2" charset="-122"/>
                <a:sym typeface="Arial" panose="020B0604020202020204" pitchFamily="34" charset="0"/>
              </a:rPr>
              <a:t>与发达国家的安全生产情况存在较大差距</a:t>
            </a:r>
            <a:endParaRPr lang="en-US" altLang="zh-CN" sz="2000" b="1" dirty="0">
              <a:latin typeface="华文隶书" panose="02010800040101010101" pitchFamily="2" charset="-122"/>
              <a:ea typeface="华文隶书" panose="02010800040101010101" pitchFamily="2" charset="-122"/>
              <a:sym typeface="Arial" panose="020B0604020202020204" pitchFamily="34" charset="0"/>
            </a:endParaRPr>
          </a:p>
          <a:p>
            <a:pPr algn="l">
              <a:lnSpc>
                <a:spcPct val="120000"/>
              </a:lnSpc>
              <a:spcBef>
                <a:spcPts val="600"/>
              </a:spcBef>
              <a:buNone/>
            </a:pPr>
            <a:r>
              <a:rPr lang="zh-CN" altLang="en-US" sz="2000" b="1" dirty="0">
                <a:latin typeface="华文隶书" panose="02010800040101010101" pitchFamily="2" charset="-122"/>
                <a:ea typeface="华文隶书" panose="02010800040101010101" pitchFamily="2" charset="-122"/>
                <a:sym typeface="Arial" panose="020B0604020202020204" pitchFamily="34" charset="0"/>
              </a:rPr>
              <a:t>        尽管我们同发达国家有一些不可比的因素，但是，在这些数字的对照中，还是可以清楚看到我国安全生产事故总量大、死亡人数多，安全生产问题突出，形势依然严峻。</a:t>
            </a:r>
            <a:endParaRPr lang="en-US" altLang="zh-CN" sz="2000" b="1" dirty="0">
              <a:latin typeface="华文隶书" pitchFamily="2" charset="-122"/>
              <a:ea typeface="华文隶书" pitchFamily="2" charset="-122"/>
              <a:sym typeface="Arial" panose="020B0604020202020204" pitchFamily="34" charset="0"/>
            </a:endParaRPr>
          </a:p>
        </p:txBody>
      </p:sp>
    </p:spTree>
    <p:extLst>
      <p:ext uri="{BB962C8B-B14F-4D97-AF65-F5344CB8AC3E}">
        <p14:creationId xmlns:p14="http://schemas.microsoft.com/office/powerpoint/2010/main" val="3847813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标注 12"/>
          <p:cNvSpPr>
            <a:spLocks noChangeArrowheads="1"/>
          </p:cNvSpPr>
          <p:nvPr/>
        </p:nvSpPr>
        <p:spPr bwMode="auto">
          <a:xfrm>
            <a:off x="611560" y="951570"/>
            <a:ext cx="7416824" cy="3815693"/>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gn="l">
              <a:lnSpc>
                <a:spcPct val="120000"/>
              </a:lnSpc>
              <a:buFontTx/>
              <a:buNone/>
            </a:pPr>
            <a:r>
              <a:rPr lang="en-US" altLang="zh-CN" sz="2100" dirty="0">
                <a:latin typeface="华文隶书" pitchFamily="2" charset="-122"/>
                <a:ea typeface="华文隶书" pitchFamily="2" charset="-122"/>
              </a:rPr>
              <a:t>3</a:t>
            </a:r>
            <a:r>
              <a:rPr lang="zh-CN" altLang="en-US" sz="2100" dirty="0">
                <a:latin typeface="华文隶书" pitchFamily="2" charset="-122"/>
                <a:ea typeface="华文隶书" pitchFamily="2" charset="-122"/>
              </a:rPr>
              <a:t>、</a:t>
            </a:r>
            <a:r>
              <a:rPr lang="zh-CN" altLang="en-US" sz="2100" dirty="0">
                <a:latin typeface="华文隶书" pitchFamily="2" charset="-122"/>
                <a:ea typeface="华文隶书" pitchFamily="2" charset="-122"/>
                <a:sym typeface="Arial" panose="020B0604020202020204" pitchFamily="34" charset="0"/>
              </a:rPr>
              <a:t>清醒认识交通运输行业安全生产面临的严峻形势</a:t>
            </a:r>
            <a:r>
              <a:rPr lang="zh-CN" altLang="en-US" sz="2100" b="1" dirty="0">
                <a:latin typeface="华文隶书" pitchFamily="2" charset="-122"/>
                <a:ea typeface="华文隶书" pitchFamily="2" charset="-122"/>
                <a:sym typeface="Arial" panose="020B0604020202020204" pitchFamily="34" charset="0"/>
              </a:rPr>
              <a:t>；</a:t>
            </a: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r>
              <a:rPr lang="zh-CN" altLang="en-US" sz="2100" dirty="0">
                <a:latin typeface="华文隶书" pitchFamily="2" charset="-122"/>
                <a:ea typeface="华文隶书" pitchFamily="2" charset="-122"/>
              </a:rPr>
              <a:t>       十二五以来（</a:t>
            </a:r>
            <a:r>
              <a:rPr lang="en-US" altLang="zh-CN" sz="2100" dirty="0">
                <a:latin typeface="华文隶书" pitchFamily="2" charset="-122"/>
                <a:ea typeface="华文隶书" pitchFamily="2" charset="-122"/>
              </a:rPr>
              <a:t>2011-2014</a:t>
            </a:r>
            <a:r>
              <a:rPr lang="zh-CN" altLang="en-US" sz="2100" dirty="0">
                <a:latin typeface="华文隶书" pitchFamily="2" charset="-122"/>
                <a:ea typeface="华文隶书" pitchFamily="2" charset="-122"/>
              </a:rPr>
              <a:t>）道路交通事故</a:t>
            </a:r>
            <a:r>
              <a:rPr lang="zh-CN" altLang="en-US" sz="2100" dirty="0" smtClean="0">
                <a:latin typeface="华文隶书" pitchFamily="2" charset="-122"/>
                <a:ea typeface="华文隶书" pitchFamily="2" charset="-122"/>
              </a:rPr>
              <a:t>：</a:t>
            </a:r>
            <a:endParaRPr lang="en-US" altLang="zh-CN" sz="2100" dirty="0" smtClean="0">
              <a:latin typeface="华文隶书" pitchFamily="2" charset="-122"/>
              <a:ea typeface="华文隶书" pitchFamily="2" charset="-122"/>
            </a:endParaRPr>
          </a:p>
          <a:p>
            <a:pPr algn="l">
              <a:lnSpc>
                <a:spcPct val="120000"/>
              </a:lnSpc>
              <a:buNone/>
            </a:pPr>
            <a:endParaRPr lang="en-US" altLang="zh-CN" sz="2100" dirty="0">
              <a:latin typeface="华文隶书" pitchFamily="2" charset="-122"/>
              <a:ea typeface="华文隶书" pitchFamily="2" charset="-122"/>
            </a:endParaRPr>
          </a:p>
          <a:p>
            <a:pPr algn="l">
              <a:lnSpc>
                <a:spcPct val="120000"/>
              </a:lnSpc>
              <a:buNone/>
            </a:pPr>
            <a:endParaRPr lang="en-US" altLang="zh-CN" sz="2100"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p:txBody>
      </p:sp>
      <p:graphicFrame>
        <p:nvGraphicFramePr>
          <p:cNvPr id="15" name="表格 14"/>
          <p:cNvGraphicFramePr>
            <a:graphicFrameLocks noGrp="1"/>
          </p:cNvGraphicFramePr>
          <p:nvPr>
            <p:extLst>
              <p:ext uri="{D42A27DB-BD31-4B8C-83A1-F6EECF244321}">
                <p14:modId xmlns:p14="http://schemas.microsoft.com/office/powerpoint/2010/main" val="226894364"/>
              </p:ext>
            </p:extLst>
          </p:nvPr>
        </p:nvGraphicFramePr>
        <p:xfrm>
          <a:off x="1203065" y="1941677"/>
          <a:ext cx="6177247" cy="2718305"/>
        </p:xfrm>
        <a:graphic>
          <a:graphicData uri="http://schemas.openxmlformats.org/drawingml/2006/table">
            <a:tbl>
              <a:tblPr firstRow="1" firstCol="1" bandRow="1">
                <a:tableStyleId>{5C22544A-7EE6-4342-B048-85BDC9FD1C3A}</a:tableStyleId>
              </a:tblPr>
              <a:tblGrid>
                <a:gridCol w="868415"/>
                <a:gridCol w="1976767"/>
                <a:gridCol w="1110315"/>
                <a:gridCol w="1110315"/>
                <a:gridCol w="1111435"/>
              </a:tblGrid>
              <a:tr h="516465">
                <a:tc>
                  <a:txBody>
                    <a:bodyPr/>
                    <a:lstStyle/>
                    <a:p>
                      <a:pPr algn="ctr">
                        <a:spcAft>
                          <a:spcPts val="0"/>
                        </a:spcAft>
                      </a:pPr>
                      <a:r>
                        <a:rPr lang="en-US" sz="1800" kern="100" dirty="0">
                          <a:effectLst/>
                          <a:latin typeface="华文隶书" panose="02010800040101010101" pitchFamily="2" charset="-122"/>
                          <a:ea typeface="华文隶书" panose="02010800040101010101" pitchFamily="2" charset="-122"/>
                        </a:rPr>
                        <a:t> </a:t>
                      </a:r>
                      <a:endParaRPr lang="zh-CN" sz="18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zh-CN" sz="2000" kern="100" dirty="0">
                          <a:effectLst/>
                          <a:latin typeface="华文隶书" panose="02010800040101010101" pitchFamily="2" charset="-122"/>
                          <a:ea typeface="华文隶书" panose="02010800040101010101" pitchFamily="2" charset="-122"/>
                        </a:rPr>
                        <a:t>人员伤亡事故</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zh-CN" sz="2000" kern="100" dirty="0">
                          <a:effectLst/>
                          <a:latin typeface="华文隶书" panose="02010800040101010101" pitchFamily="2" charset="-122"/>
                          <a:ea typeface="华文隶书" panose="02010800040101010101" pitchFamily="2" charset="-122"/>
                        </a:rPr>
                        <a:t>占比</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zh-CN" sz="2000" kern="100" dirty="0">
                          <a:effectLst/>
                          <a:latin typeface="华文隶书" panose="02010800040101010101" pitchFamily="2" charset="-122"/>
                          <a:ea typeface="华文隶书" panose="02010800040101010101" pitchFamily="2" charset="-122"/>
                        </a:rPr>
                        <a:t>死亡</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zh-CN" sz="2000" kern="100" dirty="0">
                          <a:effectLst/>
                          <a:latin typeface="华文隶书" panose="02010800040101010101" pitchFamily="2" charset="-122"/>
                          <a:ea typeface="华文隶书" panose="02010800040101010101" pitchFamily="2" charset="-122"/>
                        </a:rPr>
                        <a:t>占比</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r>
              <a:tr h="440368">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2011</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210812</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60.6%</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62387</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82.6%</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r>
              <a:tr h="440368">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2012</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204196</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60.6%</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59997</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83.3%</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r>
              <a:tr h="440368">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2013</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198394</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64.4%</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58539</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86.0%</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r>
              <a:tr h="440368">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2014</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196812</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62.3%</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58532</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84.0%</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r>
              <a:tr h="440368">
                <a:tc>
                  <a:txBody>
                    <a:bodyPr/>
                    <a:lstStyle/>
                    <a:p>
                      <a:pPr algn="ctr">
                        <a:spcAft>
                          <a:spcPts val="0"/>
                        </a:spcAft>
                      </a:pPr>
                      <a:r>
                        <a:rPr lang="zh-CN" sz="2000" kern="100">
                          <a:effectLst/>
                          <a:latin typeface="华文隶书" panose="02010800040101010101" pitchFamily="2" charset="-122"/>
                          <a:ea typeface="华文隶书" panose="02010800040101010101" pitchFamily="2" charset="-122"/>
                        </a:rPr>
                        <a:t>合计</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810214</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a:effectLst/>
                          <a:latin typeface="华文隶书" panose="02010800040101010101" pitchFamily="2" charset="-122"/>
                          <a:ea typeface="华文隶书" panose="02010800040101010101" pitchFamily="2" charset="-122"/>
                        </a:rPr>
                        <a:t>62.3%</a:t>
                      </a:r>
                      <a:endParaRPr lang="zh-CN" sz="2000" kern="10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239455</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c>
                  <a:txBody>
                    <a:bodyPr/>
                    <a:lstStyle/>
                    <a:p>
                      <a:pPr algn="ctr">
                        <a:spcAft>
                          <a:spcPts val="0"/>
                        </a:spcAft>
                      </a:pPr>
                      <a:r>
                        <a:rPr lang="en-US" sz="2000" kern="100" dirty="0">
                          <a:effectLst/>
                          <a:latin typeface="华文隶书" panose="02010800040101010101" pitchFamily="2" charset="-122"/>
                          <a:ea typeface="华文隶书" panose="02010800040101010101" pitchFamily="2" charset="-122"/>
                        </a:rPr>
                        <a:t>84.0</a:t>
                      </a:r>
                      <a:endParaRPr lang="zh-CN" sz="2000" kern="100" dirty="0">
                        <a:effectLst/>
                        <a:latin typeface="华文隶书" panose="02010800040101010101" pitchFamily="2" charset="-122"/>
                        <a:ea typeface="华文隶书" panose="02010800040101010101" pitchFamily="2" charset="-122"/>
                        <a:cs typeface="Times New Roman" panose="02020603050405020304" pitchFamily="18" charset="0"/>
                      </a:endParaRPr>
                    </a:p>
                  </a:txBody>
                  <a:tcPr marL="51435" marR="51435" marT="7144" marB="0" anchor="ctr"/>
                </a:tc>
              </a:tr>
            </a:tbl>
          </a:graphicData>
        </a:graphic>
      </p:graphicFrame>
    </p:spTree>
    <p:extLst>
      <p:ext uri="{BB962C8B-B14F-4D97-AF65-F5344CB8AC3E}">
        <p14:creationId xmlns:p14="http://schemas.microsoft.com/office/powerpoint/2010/main" val="29403804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标注 7"/>
          <p:cNvSpPr>
            <a:spLocks noChangeArrowheads="1"/>
          </p:cNvSpPr>
          <p:nvPr/>
        </p:nvSpPr>
        <p:spPr bwMode="auto">
          <a:xfrm>
            <a:off x="800286" y="951570"/>
            <a:ext cx="7516130" cy="3815693"/>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gn="l">
              <a:lnSpc>
                <a:spcPct val="120000"/>
              </a:lnSpc>
              <a:buFontTx/>
              <a:buNone/>
            </a:pPr>
            <a:r>
              <a:rPr lang="en-US" altLang="zh-CN" sz="2100" dirty="0">
                <a:latin typeface="华文隶书" pitchFamily="2" charset="-122"/>
                <a:ea typeface="华文隶书" pitchFamily="2" charset="-122"/>
              </a:rPr>
              <a:t>3</a:t>
            </a:r>
            <a:r>
              <a:rPr lang="zh-CN" altLang="en-US" sz="2100" dirty="0">
                <a:latin typeface="华文隶书" pitchFamily="2" charset="-122"/>
                <a:ea typeface="华文隶书" pitchFamily="2" charset="-122"/>
              </a:rPr>
              <a:t>、</a:t>
            </a:r>
            <a:r>
              <a:rPr lang="zh-CN" altLang="en-US" sz="2100" dirty="0">
                <a:latin typeface="华文隶书" pitchFamily="2" charset="-122"/>
                <a:ea typeface="华文隶书" pitchFamily="2" charset="-122"/>
                <a:sym typeface="Arial" panose="020B0604020202020204" pitchFamily="34" charset="0"/>
              </a:rPr>
              <a:t>清醒认识交通运输行业安全生产面临的严峻形势</a:t>
            </a:r>
            <a:r>
              <a:rPr lang="zh-CN" altLang="en-US" sz="2100" b="1" dirty="0" smtClean="0">
                <a:latin typeface="华文隶书" pitchFamily="2" charset="-122"/>
                <a:ea typeface="华文隶书" pitchFamily="2" charset="-122"/>
                <a:sym typeface="Arial" panose="020B0604020202020204" pitchFamily="34" charset="0"/>
              </a:rPr>
              <a:t>；</a:t>
            </a: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FontTx/>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l">
              <a:lnSpc>
                <a:spcPct val="120000"/>
              </a:lnSpc>
              <a:buNone/>
            </a:pPr>
            <a:endParaRPr lang="en-US" altLang="zh-CN" sz="2100" b="1" dirty="0">
              <a:latin typeface="华文隶书" pitchFamily="2" charset="-122"/>
              <a:ea typeface="华文隶书" pitchFamily="2" charset="-122"/>
              <a:sym typeface="Arial" panose="020B0604020202020204" pitchFamily="34" charset="0"/>
            </a:endParaRPr>
          </a:p>
          <a:p>
            <a:pPr algn="ctr">
              <a:lnSpc>
                <a:spcPct val="120000"/>
              </a:lnSpc>
              <a:buNone/>
            </a:pPr>
            <a:r>
              <a:rPr lang="zh-CN" altLang="zh-CN" sz="1500" dirty="0">
                <a:effectLst>
                  <a:outerShdw blurRad="38100" dist="38100" dir="2700000" algn="tl">
                    <a:srgbClr val="000000"/>
                  </a:outerShdw>
                </a:effectLst>
              </a:rPr>
              <a:t>2013-2016年较大以上等级交通运输安全年生产事故情况</a:t>
            </a:r>
            <a:endParaRPr lang="en-US" altLang="zh-CN" sz="1500" b="1" dirty="0">
              <a:latin typeface="华文隶书" pitchFamily="2" charset="-122"/>
              <a:ea typeface="华文隶书" pitchFamily="2" charset="-122"/>
              <a:sym typeface="Arial" panose="020B0604020202020204" pitchFamily="34" charset="0"/>
            </a:endParaRPr>
          </a:p>
        </p:txBody>
      </p:sp>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281" y="1671285"/>
            <a:ext cx="7095771" cy="2484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911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97851"/>
            <a:ext cx="6646095" cy="523220"/>
            <a:chOff x="1631504" y="631716"/>
            <a:chExt cx="3601717" cy="60315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231010" y="631716"/>
              <a:ext cx="3002211" cy="603154"/>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 9">
            <a:extLst>
              <a:ext uri="{FF2B5EF4-FFF2-40B4-BE49-F238E27FC236}">
                <a16:creationId xmlns="" xmlns:a16="http://schemas.microsoft.com/office/drawing/2014/main" id="{3E3E2B28-96A7-49D2-9A5C-D0316151DBD3}"/>
              </a:ext>
            </a:extLst>
          </p:cNvPr>
          <p:cNvSpPr>
            <a:spLocks noChangeArrowheads="1"/>
          </p:cNvSpPr>
          <p:nvPr/>
        </p:nvSpPr>
        <p:spPr bwMode="auto">
          <a:xfrm>
            <a:off x="432459" y="897997"/>
            <a:ext cx="8496944" cy="1241705"/>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marL="625475" indent="282575">
              <a:lnSpc>
                <a:spcPct val="120000"/>
              </a:lnSpc>
              <a:buFont typeface="Wingdings" panose="05000000000000000000" pitchFamily="2" charset="2"/>
              <a:buChar char="n"/>
            </a:pPr>
            <a:r>
              <a:rPr lang="en-US" altLang="zh-CN" sz="2800" dirty="0" smtClean="0">
                <a:solidFill>
                  <a:srgbClr val="FF0000"/>
                </a:solidFill>
                <a:latin typeface="华文隶书" panose="02010800040101010101" pitchFamily="2" charset="-122"/>
                <a:ea typeface="华文隶书" panose="02010800040101010101" pitchFamily="2" charset="-122"/>
              </a:rPr>
              <a:t>2018</a:t>
            </a:r>
            <a:r>
              <a:rPr lang="zh-CN" altLang="zh-CN" sz="2800" dirty="0">
                <a:solidFill>
                  <a:srgbClr val="FF0000"/>
                </a:solidFill>
                <a:latin typeface="华文隶书" panose="02010800040101010101" pitchFamily="2" charset="-122"/>
                <a:ea typeface="华文隶书" panose="02010800040101010101" pitchFamily="2" charset="-122"/>
              </a:rPr>
              <a:t>年交通运输生产事故</a:t>
            </a:r>
            <a:r>
              <a:rPr lang="zh-CN" altLang="zh-CN" sz="2800" dirty="0" smtClean="0">
                <a:solidFill>
                  <a:srgbClr val="FF0000"/>
                </a:solidFill>
                <a:latin typeface="华文隶书" panose="02010800040101010101" pitchFamily="2" charset="-122"/>
                <a:ea typeface="华文隶书" panose="02010800040101010101" pitchFamily="2" charset="-122"/>
              </a:rPr>
              <a:t>统计</a:t>
            </a:r>
            <a:r>
              <a:rPr lang="zh-CN" altLang="en-US" sz="2800" dirty="0" smtClean="0">
                <a:solidFill>
                  <a:srgbClr val="FF0000"/>
                </a:solidFill>
                <a:latin typeface="华文隶书" panose="02010800040101010101" pitchFamily="2" charset="-122"/>
                <a:ea typeface="华文隶书" panose="02010800040101010101" pitchFamily="2" charset="-122"/>
              </a:rPr>
              <a:t>：</a:t>
            </a:r>
            <a:endParaRPr lang="en-US" altLang="zh-CN" sz="2800" dirty="0" smtClean="0">
              <a:solidFill>
                <a:srgbClr val="FF0000"/>
              </a:solidFill>
              <a:latin typeface="华文隶书" panose="02010800040101010101" pitchFamily="2" charset="-122"/>
              <a:ea typeface="华文隶书" panose="02010800040101010101" pitchFamily="2" charset="-122"/>
            </a:endParaRPr>
          </a:p>
          <a:p>
            <a:pPr>
              <a:lnSpc>
                <a:spcPct val="120000"/>
              </a:lnSpc>
            </a:pPr>
            <a:r>
              <a:rPr lang="en-US" altLang="zh-CN" sz="2400" dirty="0" smtClean="0">
                <a:latin typeface="华文隶书" panose="02010800040101010101" pitchFamily="2" charset="-122"/>
                <a:ea typeface="华文隶书" panose="02010800040101010101" pitchFamily="2" charset="-122"/>
              </a:rPr>
              <a:t>        </a:t>
            </a:r>
            <a:r>
              <a:rPr lang="zh-CN" altLang="zh-CN" sz="2400" dirty="0" smtClean="0">
                <a:latin typeface="华文隶书" panose="02010800040101010101" pitchFamily="2" charset="-122"/>
                <a:ea typeface="华文隶书" panose="02010800040101010101" pitchFamily="2" charset="-122"/>
              </a:rPr>
              <a:t>造成</a:t>
            </a:r>
            <a:r>
              <a:rPr lang="zh-CN" altLang="zh-CN" sz="2400" dirty="0">
                <a:latin typeface="华文隶书" panose="02010800040101010101" pitchFamily="2" charset="-122"/>
                <a:ea typeface="华文隶书" panose="02010800040101010101" pitchFamily="2" charset="-122"/>
              </a:rPr>
              <a:t>人员死亡失踪生产安全事故</a:t>
            </a:r>
            <a:r>
              <a:rPr lang="en-US" altLang="zh-CN" sz="2400" dirty="0">
                <a:latin typeface="华文隶书" panose="02010800040101010101" pitchFamily="2" charset="-122"/>
                <a:ea typeface="华文隶书" panose="02010800040101010101" pitchFamily="2" charset="-122"/>
              </a:rPr>
              <a:t>258</a:t>
            </a:r>
            <a:r>
              <a:rPr lang="zh-CN" altLang="zh-CN" sz="2400" dirty="0">
                <a:latin typeface="华文隶书" panose="02010800040101010101" pitchFamily="2" charset="-122"/>
                <a:ea typeface="华文隶书" panose="02010800040101010101" pitchFamily="2" charset="-122"/>
              </a:rPr>
              <a:t>起、死亡失踪</a:t>
            </a:r>
            <a:r>
              <a:rPr lang="en-US" altLang="zh-CN" sz="2400" dirty="0">
                <a:latin typeface="华文隶书" panose="02010800040101010101" pitchFamily="2" charset="-122"/>
                <a:ea typeface="华文隶书" panose="02010800040101010101" pitchFamily="2" charset="-122"/>
              </a:rPr>
              <a:t>737</a:t>
            </a:r>
            <a:r>
              <a:rPr lang="zh-CN" altLang="zh-CN" sz="2400" dirty="0">
                <a:latin typeface="华文隶书" panose="02010800040101010101" pitchFamily="2" charset="-122"/>
                <a:ea typeface="华文隶书" panose="02010800040101010101" pitchFamily="2" charset="-122"/>
              </a:rPr>
              <a:t>人，同比下降</a:t>
            </a:r>
            <a:r>
              <a:rPr lang="en-US" altLang="zh-CN" sz="2400" dirty="0">
                <a:latin typeface="华文隶书" panose="02010800040101010101" pitchFamily="2" charset="-122"/>
                <a:ea typeface="华文隶书" panose="02010800040101010101" pitchFamily="2" charset="-122"/>
              </a:rPr>
              <a:t>14%</a:t>
            </a:r>
            <a:r>
              <a:rPr lang="zh-CN" altLang="zh-CN" sz="2400" dirty="0">
                <a:latin typeface="华文隶书" panose="02010800040101010101" pitchFamily="2" charset="-122"/>
                <a:ea typeface="华文隶书" panose="02010800040101010101" pitchFamily="2" charset="-122"/>
              </a:rPr>
              <a:t>、</a:t>
            </a:r>
            <a:r>
              <a:rPr lang="en-US" altLang="zh-CN" sz="2400" dirty="0">
                <a:latin typeface="华文隶书" panose="02010800040101010101" pitchFamily="2" charset="-122"/>
                <a:ea typeface="华文隶书" panose="02010800040101010101" pitchFamily="2" charset="-122"/>
              </a:rPr>
              <a:t>15.8%</a:t>
            </a:r>
            <a:r>
              <a:rPr lang="zh-CN" altLang="en-US" sz="2400" dirty="0" smtClean="0">
                <a:latin typeface="华文隶书" panose="02010800040101010101" pitchFamily="2" charset="-122"/>
                <a:ea typeface="华文隶书" panose="02010800040101010101" pitchFamily="2" charset="-122"/>
              </a:rPr>
              <a:t>：</a:t>
            </a:r>
            <a:endParaRPr lang="zh-CN" altLang="en-US" sz="2800" dirty="0">
              <a:latin typeface="华文隶书" panose="02010800040101010101" pitchFamily="2" charset="-122"/>
              <a:ea typeface="华文隶书" panose="02010800040101010101" pitchFamily="2" charset="-122"/>
            </a:endParaRPr>
          </a:p>
        </p:txBody>
      </p:sp>
      <p:graphicFrame>
        <p:nvGraphicFramePr>
          <p:cNvPr id="5" name="图表 4"/>
          <p:cNvGraphicFramePr/>
          <p:nvPr>
            <p:extLst/>
          </p:nvPr>
        </p:nvGraphicFramePr>
        <p:xfrm>
          <a:off x="3995936" y="2256614"/>
          <a:ext cx="4966295" cy="26800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表格 5"/>
          <p:cNvGraphicFramePr>
            <a:graphicFrameLocks noGrp="1"/>
          </p:cNvGraphicFramePr>
          <p:nvPr>
            <p:extLst/>
          </p:nvPr>
        </p:nvGraphicFramePr>
        <p:xfrm>
          <a:off x="118120" y="2523363"/>
          <a:ext cx="3767336" cy="2280635"/>
        </p:xfrm>
        <a:graphic>
          <a:graphicData uri="http://schemas.openxmlformats.org/drawingml/2006/table">
            <a:tbl>
              <a:tblPr>
                <a:tableStyleId>{5C22544A-7EE6-4342-B048-85BDC9FD1C3A}</a:tableStyleId>
              </a:tblPr>
              <a:tblGrid>
                <a:gridCol w="1016808"/>
                <a:gridCol w="687632"/>
                <a:gridCol w="687632"/>
                <a:gridCol w="687632"/>
                <a:gridCol w="687632"/>
              </a:tblGrid>
              <a:tr h="629891">
                <a:tc>
                  <a:txBody>
                    <a:bodyPr/>
                    <a:lstStyle/>
                    <a:p>
                      <a:pPr algn="ctr" fontAlgn="ctr"/>
                      <a:r>
                        <a:rPr lang="zh-CN" altLang="en-US" sz="1800" u="none" strike="noStrike" dirty="0">
                          <a:effectLst/>
                          <a:latin typeface="华文行楷" panose="02010800040101010101" pitchFamily="2" charset="-122"/>
                          <a:ea typeface="华文行楷" panose="02010800040101010101" pitchFamily="2" charset="-122"/>
                        </a:rPr>
                        <a:t>事故等级</a:t>
                      </a:r>
                      <a:endParaRPr lang="zh-CN" altLang="en-US"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zh-CN" altLang="en-US" sz="1800" u="none" strike="noStrike" dirty="0" smtClean="0">
                          <a:effectLst/>
                          <a:latin typeface="华文行楷" panose="02010800040101010101" pitchFamily="2" charset="-122"/>
                          <a:ea typeface="华文行楷" panose="02010800040101010101" pitchFamily="2" charset="-122"/>
                        </a:rPr>
                        <a:t>事故</a:t>
                      </a:r>
                      <a:endParaRPr lang="en-US" altLang="zh-CN" sz="1800" u="none" strike="noStrike" dirty="0" smtClean="0">
                        <a:effectLst/>
                        <a:latin typeface="华文行楷" panose="02010800040101010101" pitchFamily="2" charset="-122"/>
                        <a:ea typeface="华文行楷" panose="02010800040101010101" pitchFamily="2" charset="-122"/>
                      </a:endParaRPr>
                    </a:p>
                    <a:p>
                      <a:pPr algn="ctr" fontAlgn="ctr"/>
                      <a:r>
                        <a:rPr lang="zh-CN" altLang="en-US" sz="1800" u="none" strike="noStrike" dirty="0" smtClean="0">
                          <a:effectLst/>
                          <a:latin typeface="华文行楷" panose="02010800040101010101" pitchFamily="2" charset="-122"/>
                          <a:ea typeface="华文行楷" panose="02010800040101010101" pitchFamily="2" charset="-122"/>
                        </a:rPr>
                        <a:t>起</a:t>
                      </a:r>
                      <a:r>
                        <a:rPr lang="zh-CN" altLang="en-US" sz="1800" u="none" strike="noStrike" dirty="0">
                          <a:effectLst/>
                          <a:latin typeface="华文行楷" panose="02010800040101010101" pitchFamily="2" charset="-122"/>
                          <a:ea typeface="华文行楷" panose="02010800040101010101" pitchFamily="2" charset="-122"/>
                        </a:rPr>
                        <a:t>数</a:t>
                      </a:r>
                      <a:endParaRPr lang="zh-CN" altLang="en-US"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zh-CN" altLang="en-US" sz="1800" u="none" strike="noStrike" dirty="0">
                          <a:effectLst/>
                          <a:latin typeface="华文行楷" panose="02010800040101010101" pitchFamily="2" charset="-122"/>
                          <a:ea typeface="华文行楷" panose="02010800040101010101" pitchFamily="2" charset="-122"/>
                        </a:rPr>
                        <a:t>同比（</a:t>
                      </a:r>
                      <a:r>
                        <a:rPr lang="en-US" altLang="zh-CN" sz="1800" u="none" strike="noStrike" dirty="0">
                          <a:effectLst/>
                          <a:latin typeface="华文行楷" panose="02010800040101010101" pitchFamily="2" charset="-122"/>
                          <a:ea typeface="华文行楷" panose="02010800040101010101" pitchFamily="2" charset="-122"/>
                        </a:rPr>
                        <a:t>%</a:t>
                      </a:r>
                      <a:r>
                        <a:rPr lang="zh-CN" altLang="en-US" sz="1800" u="none" strike="noStrike" dirty="0">
                          <a:effectLst/>
                          <a:latin typeface="华文行楷" panose="02010800040101010101" pitchFamily="2" charset="-122"/>
                          <a:ea typeface="华文行楷" panose="02010800040101010101" pitchFamily="2" charset="-122"/>
                        </a:rPr>
                        <a:t>）</a:t>
                      </a:r>
                      <a:endParaRPr lang="zh-CN" altLang="en-US"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zh-CN" altLang="en-US" sz="1800" u="none" strike="noStrike" dirty="0" smtClean="0">
                          <a:effectLst/>
                          <a:latin typeface="华文行楷" panose="02010800040101010101" pitchFamily="2" charset="-122"/>
                          <a:ea typeface="华文行楷" panose="02010800040101010101" pitchFamily="2" charset="-122"/>
                        </a:rPr>
                        <a:t>死亡</a:t>
                      </a:r>
                      <a:endParaRPr lang="en-US" altLang="zh-CN" sz="1800" u="none" strike="noStrike" dirty="0" smtClean="0">
                        <a:effectLst/>
                        <a:latin typeface="华文行楷" panose="02010800040101010101" pitchFamily="2" charset="-122"/>
                        <a:ea typeface="华文行楷" panose="02010800040101010101" pitchFamily="2" charset="-122"/>
                      </a:endParaRPr>
                    </a:p>
                    <a:p>
                      <a:pPr algn="ctr" fontAlgn="ctr"/>
                      <a:r>
                        <a:rPr lang="zh-CN" altLang="en-US" sz="1800" u="none" strike="noStrike" dirty="0" smtClean="0">
                          <a:effectLst/>
                          <a:latin typeface="华文行楷" panose="02010800040101010101" pitchFamily="2" charset="-122"/>
                          <a:ea typeface="华文行楷" panose="02010800040101010101" pitchFamily="2" charset="-122"/>
                        </a:rPr>
                        <a:t>人数</a:t>
                      </a:r>
                      <a:endParaRPr lang="zh-CN" altLang="en-US"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zh-CN" altLang="en-US" sz="1800" u="none" strike="noStrike" dirty="0">
                          <a:effectLst/>
                          <a:latin typeface="华文行楷" panose="02010800040101010101" pitchFamily="2" charset="-122"/>
                          <a:ea typeface="华文行楷" panose="02010800040101010101" pitchFamily="2" charset="-122"/>
                        </a:rPr>
                        <a:t>同比（</a:t>
                      </a:r>
                      <a:r>
                        <a:rPr lang="en-US" altLang="zh-CN" sz="1800" u="none" strike="noStrike" dirty="0">
                          <a:effectLst/>
                          <a:latin typeface="华文行楷" panose="02010800040101010101" pitchFamily="2" charset="-122"/>
                          <a:ea typeface="华文行楷" panose="02010800040101010101" pitchFamily="2" charset="-122"/>
                        </a:rPr>
                        <a:t>%</a:t>
                      </a:r>
                      <a:r>
                        <a:rPr lang="zh-CN" altLang="en-US" sz="1800" u="none" strike="noStrike" dirty="0" smtClean="0">
                          <a:effectLst/>
                          <a:latin typeface="华文行楷" panose="02010800040101010101" pitchFamily="2" charset="-122"/>
                          <a:ea typeface="华文行楷" panose="02010800040101010101" pitchFamily="2" charset="-122"/>
                        </a:rPr>
                        <a:t>）</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r>
              <a:tr h="412686">
                <a:tc>
                  <a:txBody>
                    <a:bodyPr/>
                    <a:lstStyle/>
                    <a:p>
                      <a:pPr algn="ctr" fontAlgn="ctr"/>
                      <a:r>
                        <a:rPr lang="zh-CN" altLang="en-US" sz="1800" u="none" strike="noStrike" dirty="0">
                          <a:effectLst/>
                          <a:latin typeface="华文行楷" panose="02010800040101010101" pitchFamily="2" charset="-122"/>
                          <a:ea typeface="华文行楷" panose="02010800040101010101" pitchFamily="2" charset="-122"/>
                        </a:rPr>
                        <a:t>一般事故</a:t>
                      </a:r>
                      <a:endParaRPr lang="zh-CN" altLang="en-US"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dirty="0">
                          <a:effectLst/>
                          <a:latin typeface="华文行楷" panose="02010800040101010101" pitchFamily="2" charset="-122"/>
                          <a:ea typeface="华文行楷" panose="02010800040101010101" pitchFamily="2" charset="-122"/>
                        </a:rPr>
                        <a:t>133</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r" fontAlgn="ctr"/>
                      <a:r>
                        <a:rPr lang="en-US" altLang="zh-CN" sz="1800" u="none" strike="noStrike" dirty="0" smtClean="0">
                          <a:effectLst/>
                          <a:latin typeface="华文行楷" panose="02010800040101010101" pitchFamily="2" charset="-122"/>
                          <a:ea typeface="华文行楷" panose="02010800040101010101" pitchFamily="2" charset="-122"/>
                        </a:rPr>
                        <a:t>19.9</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dirty="0">
                          <a:effectLst/>
                          <a:latin typeface="华文行楷" panose="02010800040101010101" pitchFamily="2" charset="-122"/>
                          <a:ea typeface="华文行楷" panose="02010800040101010101" pitchFamily="2" charset="-122"/>
                        </a:rPr>
                        <a:t>159</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r" fontAlgn="ctr"/>
                      <a:r>
                        <a:rPr lang="en-US" altLang="zh-CN" sz="1800" u="none" strike="noStrike" dirty="0" smtClean="0">
                          <a:effectLst/>
                          <a:latin typeface="华文行楷" panose="02010800040101010101" pitchFamily="2" charset="-122"/>
                          <a:ea typeface="华文行楷" panose="02010800040101010101" pitchFamily="2" charset="-122"/>
                        </a:rPr>
                        <a:t>20.9</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r>
              <a:tr h="412686">
                <a:tc>
                  <a:txBody>
                    <a:bodyPr/>
                    <a:lstStyle/>
                    <a:p>
                      <a:pPr algn="ctr" fontAlgn="ctr"/>
                      <a:r>
                        <a:rPr lang="zh-CN" altLang="en-US" sz="1800" u="none" strike="noStrike">
                          <a:effectLst/>
                          <a:latin typeface="华文行楷" panose="02010800040101010101" pitchFamily="2" charset="-122"/>
                          <a:ea typeface="华文行楷" panose="02010800040101010101" pitchFamily="2" charset="-122"/>
                        </a:rPr>
                        <a:t>较大事故</a:t>
                      </a:r>
                      <a:endParaRPr lang="zh-CN" altLang="en-US" sz="1800" b="0" i="0" u="none" strike="noStrike">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a:effectLst/>
                          <a:latin typeface="华文行楷" panose="02010800040101010101" pitchFamily="2" charset="-122"/>
                          <a:ea typeface="华文行楷" panose="02010800040101010101" pitchFamily="2" charset="-122"/>
                        </a:rPr>
                        <a:t>120</a:t>
                      </a:r>
                      <a:endParaRPr lang="en-US" altLang="zh-CN" sz="1800" b="0" i="0" u="none" strike="noStrike">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r" fontAlgn="ctr"/>
                      <a:r>
                        <a:rPr lang="en-US" altLang="zh-CN" sz="1800" u="none" strike="noStrike" dirty="0" smtClean="0">
                          <a:effectLst/>
                          <a:latin typeface="华文行楷" panose="02010800040101010101" pitchFamily="2" charset="-122"/>
                          <a:ea typeface="华文行楷" panose="02010800040101010101" pitchFamily="2" charset="-122"/>
                        </a:rPr>
                        <a:t>4.3</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dirty="0">
                          <a:effectLst/>
                          <a:latin typeface="华文行楷" panose="02010800040101010101" pitchFamily="2" charset="-122"/>
                          <a:ea typeface="华文行楷" panose="02010800040101010101" pitchFamily="2" charset="-122"/>
                        </a:rPr>
                        <a:t>514</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r" fontAlgn="ctr"/>
                      <a:r>
                        <a:rPr lang="en-US" altLang="zh-CN" sz="1800" u="none" strike="noStrike" dirty="0" smtClean="0">
                          <a:effectLst/>
                          <a:latin typeface="华文行楷" panose="02010800040101010101" pitchFamily="2" charset="-122"/>
                          <a:ea typeface="华文行楷" panose="02010800040101010101" pitchFamily="2" charset="-122"/>
                        </a:rPr>
                        <a:t>3.3</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r>
              <a:tr h="412686">
                <a:tc>
                  <a:txBody>
                    <a:bodyPr/>
                    <a:lstStyle/>
                    <a:p>
                      <a:pPr algn="ctr" fontAlgn="ctr"/>
                      <a:r>
                        <a:rPr lang="zh-CN" altLang="en-US" sz="1800" u="none" strike="noStrike">
                          <a:effectLst/>
                          <a:latin typeface="华文行楷" panose="02010800040101010101" pitchFamily="2" charset="-122"/>
                          <a:ea typeface="华文行楷" panose="02010800040101010101" pitchFamily="2" charset="-122"/>
                        </a:rPr>
                        <a:t>重大事故</a:t>
                      </a:r>
                      <a:endParaRPr lang="zh-CN" altLang="en-US" sz="1800" b="0" i="0" u="none" strike="noStrike">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a:effectLst/>
                          <a:latin typeface="华文行楷" panose="02010800040101010101" pitchFamily="2" charset="-122"/>
                          <a:ea typeface="华文行楷" panose="02010800040101010101" pitchFamily="2" charset="-122"/>
                        </a:rPr>
                        <a:t>5</a:t>
                      </a:r>
                      <a:endParaRPr lang="en-US" altLang="zh-CN" sz="1800" b="0" i="0" u="none" strike="noStrike">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r" fontAlgn="ctr"/>
                      <a:r>
                        <a:rPr lang="en-US" altLang="zh-CN" sz="1800" u="none" strike="noStrike" dirty="0" smtClean="0">
                          <a:effectLst/>
                          <a:latin typeface="华文行楷" panose="02010800040101010101" pitchFamily="2" charset="-122"/>
                          <a:ea typeface="华文行楷" panose="02010800040101010101" pitchFamily="2" charset="-122"/>
                        </a:rPr>
                        <a:t>33.3</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dirty="0">
                          <a:effectLst/>
                          <a:latin typeface="华文行楷" panose="02010800040101010101" pitchFamily="2" charset="-122"/>
                          <a:ea typeface="华文行楷" panose="02010800040101010101" pitchFamily="2" charset="-122"/>
                        </a:rPr>
                        <a:t>64</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r" fontAlgn="ctr"/>
                      <a:r>
                        <a:rPr lang="en-US" altLang="zh-CN" sz="1800" u="none" strike="noStrike" dirty="0" smtClean="0">
                          <a:effectLst/>
                          <a:latin typeface="华文行楷" panose="02010800040101010101" pitchFamily="2" charset="-122"/>
                          <a:ea typeface="华文行楷" panose="02010800040101010101" pitchFamily="2" charset="-122"/>
                        </a:rPr>
                        <a:t>32.6</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r>
              <a:tr h="412686">
                <a:tc>
                  <a:txBody>
                    <a:bodyPr/>
                    <a:lstStyle/>
                    <a:p>
                      <a:pPr algn="ctr" fontAlgn="ctr"/>
                      <a:r>
                        <a:rPr lang="zh-CN" altLang="en-US" sz="1800" u="none" strike="noStrike" dirty="0">
                          <a:effectLst/>
                          <a:latin typeface="华文行楷" panose="02010800040101010101" pitchFamily="2" charset="-122"/>
                          <a:ea typeface="华文行楷" panose="02010800040101010101" pitchFamily="2" charset="-122"/>
                        </a:rPr>
                        <a:t>特别</a:t>
                      </a:r>
                      <a:r>
                        <a:rPr lang="zh-CN" altLang="en-US" sz="1800" u="none" strike="noStrike" dirty="0" smtClean="0">
                          <a:effectLst/>
                          <a:latin typeface="华文行楷" panose="02010800040101010101" pitchFamily="2" charset="-122"/>
                          <a:ea typeface="华文行楷" panose="02010800040101010101" pitchFamily="2" charset="-122"/>
                        </a:rPr>
                        <a:t>重大</a:t>
                      </a:r>
                      <a:endParaRPr lang="zh-CN" altLang="en-US"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a:effectLst/>
                          <a:latin typeface="华文行楷" panose="02010800040101010101" pitchFamily="2" charset="-122"/>
                          <a:ea typeface="华文行楷" panose="02010800040101010101" pitchFamily="2" charset="-122"/>
                        </a:rPr>
                        <a:t>0</a:t>
                      </a:r>
                      <a:endParaRPr lang="en-US" altLang="zh-CN" sz="1800" b="0" i="0" u="none" strike="noStrike">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b="0" i="0" u="none" strike="noStrike" dirty="0" smtClean="0">
                          <a:solidFill>
                            <a:srgbClr val="000000"/>
                          </a:solidFill>
                          <a:effectLst/>
                          <a:latin typeface="华文行楷" panose="02010800040101010101" pitchFamily="2" charset="-122"/>
                          <a:ea typeface="华文行楷" panose="02010800040101010101" pitchFamily="2" charset="-122"/>
                        </a:rPr>
                        <a:t>        -</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dirty="0">
                          <a:effectLst/>
                          <a:latin typeface="华文行楷" panose="02010800040101010101" pitchFamily="2" charset="-122"/>
                          <a:ea typeface="华文行楷" panose="02010800040101010101" pitchFamily="2" charset="-122"/>
                        </a:rPr>
                        <a:t>0</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c>
                  <a:txBody>
                    <a:bodyPr/>
                    <a:lstStyle/>
                    <a:p>
                      <a:pPr algn="ctr" fontAlgn="ctr"/>
                      <a:r>
                        <a:rPr lang="en-US" altLang="zh-CN" sz="1800" u="none" strike="noStrike" dirty="0" smtClean="0">
                          <a:effectLst/>
                          <a:latin typeface="华文行楷" panose="02010800040101010101" pitchFamily="2" charset="-122"/>
                          <a:ea typeface="华文行楷" panose="02010800040101010101" pitchFamily="2" charset="-122"/>
                        </a:rPr>
                        <a:t>     -</a:t>
                      </a:r>
                      <a:endParaRPr lang="en-US" altLang="zh-CN" sz="1800" b="0" i="0" u="none" strike="noStrike" dirty="0">
                        <a:solidFill>
                          <a:srgbClr val="000000"/>
                        </a:solidFill>
                        <a:effectLst/>
                        <a:latin typeface="华文行楷" panose="02010800040101010101" pitchFamily="2" charset="-122"/>
                        <a:ea typeface="华文行楷" panose="02010800040101010101" pitchFamily="2" charset="-122"/>
                      </a:endParaRPr>
                    </a:p>
                  </a:txBody>
                  <a:tcPr marL="9525" marR="9525" marT="9525" marB="0" anchor="ctr"/>
                </a:tc>
              </a:tr>
            </a:tbl>
          </a:graphicData>
        </a:graphic>
      </p:graphicFrame>
      <p:cxnSp>
        <p:nvCxnSpPr>
          <p:cNvPr id="14" name="直接箭头连接符 13"/>
          <p:cNvCxnSpPr/>
          <p:nvPr/>
        </p:nvCxnSpPr>
        <p:spPr>
          <a:xfrm>
            <a:off x="3347864" y="3219822"/>
            <a:ext cx="0" cy="258218"/>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6" name="直接箭头连接符 15"/>
          <p:cNvCxnSpPr/>
          <p:nvPr/>
        </p:nvCxnSpPr>
        <p:spPr>
          <a:xfrm>
            <a:off x="3347864" y="3681684"/>
            <a:ext cx="0" cy="258218"/>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7" name="直接箭头连接符 16"/>
          <p:cNvCxnSpPr/>
          <p:nvPr/>
        </p:nvCxnSpPr>
        <p:spPr>
          <a:xfrm>
            <a:off x="3347864" y="4041724"/>
            <a:ext cx="0" cy="258218"/>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8" name="直接箭头连接符 17"/>
          <p:cNvCxnSpPr/>
          <p:nvPr/>
        </p:nvCxnSpPr>
        <p:spPr>
          <a:xfrm>
            <a:off x="1979712" y="3223444"/>
            <a:ext cx="0" cy="258218"/>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9" name="直接箭头连接符 18"/>
          <p:cNvCxnSpPr/>
          <p:nvPr/>
        </p:nvCxnSpPr>
        <p:spPr>
          <a:xfrm>
            <a:off x="1972970" y="3651870"/>
            <a:ext cx="0" cy="258218"/>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20" name="直接箭头连接符 19"/>
          <p:cNvCxnSpPr/>
          <p:nvPr/>
        </p:nvCxnSpPr>
        <p:spPr>
          <a:xfrm>
            <a:off x="1972970" y="4083918"/>
            <a:ext cx="0" cy="258218"/>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44493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738664"/>
            <a:chOff x="1631504" y="525400"/>
            <a:chExt cx="3350202" cy="851512"/>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标注 7"/>
          <p:cNvSpPr>
            <a:spLocks noChangeArrowheads="1"/>
          </p:cNvSpPr>
          <p:nvPr/>
        </p:nvSpPr>
        <p:spPr bwMode="auto">
          <a:xfrm>
            <a:off x="722052" y="994726"/>
            <a:ext cx="7632848" cy="3902444"/>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gn="l">
              <a:lnSpc>
                <a:spcPct val="150000"/>
              </a:lnSpc>
              <a:buFontTx/>
              <a:buNone/>
            </a:pPr>
            <a:r>
              <a:rPr lang="zh-CN" altLang="en-US" sz="2100" dirty="0">
                <a:latin typeface="华文隶书" pitchFamily="2" charset="-122"/>
                <a:ea typeface="华文隶书" pitchFamily="2" charset="-122"/>
              </a:rPr>
              <a:t>总结：</a:t>
            </a:r>
            <a:endParaRPr lang="en-US" altLang="zh-CN" sz="2100" dirty="0">
              <a:latin typeface="华文隶书" pitchFamily="2" charset="-122"/>
              <a:ea typeface="华文隶书" pitchFamily="2" charset="-122"/>
            </a:endParaRPr>
          </a:p>
          <a:p>
            <a:pPr>
              <a:lnSpc>
                <a:spcPct val="150000"/>
              </a:lnSpc>
              <a:buFont typeface="Wingdings" panose="05000000000000000000" pitchFamily="2" charset="2"/>
              <a:buChar char="u"/>
            </a:pPr>
            <a:r>
              <a:rPr lang="zh-CN" altLang="en-US" sz="2100" dirty="0">
                <a:latin typeface="华文隶书" panose="02010800040101010101" pitchFamily="2" charset="-122"/>
                <a:ea typeface="华文隶书" panose="02010800040101010101" pitchFamily="2" charset="-122"/>
              </a:rPr>
              <a:t>从统计来看，近年来，安全生产形势保持了总体稳定，但是重特大事故没有得到有效遏制，仍然多发，社会关注度越来越高，责任追究越来越严厉，安全监管压力越来越大。</a:t>
            </a:r>
            <a:endParaRPr lang="en-US" altLang="zh-CN" sz="2100" dirty="0">
              <a:latin typeface="华文隶书" panose="02010800040101010101" pitchFamily="2" charset="-122"/>
              <a:ea typeface="华文隶书" panose="02010800040101010101" pitchFamily="2" charset="-122"/>
            </a:endParaRPr>
          </a:p>
          <a:p>
            <a:pPr>
              <a:lnSpc>
                <a:spcPct val="150000"/>
              </a:lnSpc>
              <a:buFont typeface="Wingdings" panose="05000000000000000000" pitchFamily="2" charset="2"/>
              <a:buChar char="u"/>
            </a:pPr>
            <a:r>
              <a:rPr lang="zh-CN" altLang="en-US" sz="2100" dirty="0">
                <a:latin typeface="华文隶书" panose="02010800040101010101" pitchFamily="2" charset="-122"/>
                <a:ea typeface="华文隶书" panose="02010800040101010101" pitchFamily="2" charset="-122"/>
              </a:rPr>
              <a:t>“安全第一”由口号逐步变成深刻认识。</a:t>
            </a:r>
            <a:endParaRPr lang="en-US" altLang="zh-CN" sz="2100" dirty="0">
              <a:latin typeface="华文隶书" panose="02010800040101010101" pitchFamily="2" charset="-122"/>
              <a:ea typeface="华文隶书" panose="02010800040101010101" pitchFamily="2" charset="-122"/>
            </a:endParaRPr>
          </a:p>
          <a:p>
            <a:pPr>
              <a:lnSpc>
                <a:spcPct val="150000"/>
              </a:lnSpc>
              <a:buFont typeface="Wingdings" panose="05000000000000000000" pitchFamily="2" charset="2"/>
              <a:buChar char="u"/>
            </a:pPr>
            <a:r>
              <a:rPr lang="zh-CN" altLang="en-US" sz="2100" dirty="0">
                <a:latin typeface="华文隶书" panose="02010800040101010101" pitchFamily="2" charset="-122"/>
                <a:ea typeface="华文隶书" panose="02010800040101010101" pitchFamily="2" charset="-122"/>
              </a:rPr>
              <a:t>但是，安全工作总体上还是：</a:t>
            </a:r>
            <a:r>
              <a:rPr lang="zh-CN" altLang="en-US" sz="2100" dirty="0">
                <a:solidFill>
                  <a:srgbClr val="FF0000"/>
                </a:solidFill>
                <a:latin typeface="华文隶书" panose="02010800040101010101" pitchFamily="2" charset="-122"/>
                <a:ea typeface="华文隶书" panose="02010800040101010101" pitchFamily="2" charset="-122"/>
              </a:rPr>
              <a:t>用尽全力，手段不多，效果不明显。</a:t>
            </a:r>
            <a:endParaRPr lang="zh-CN" altLang="en-US" sz="2100" dirty="0">
              <a:latin typeface="华文隶书" pitchFamily="2" charset="-122"/>
              <a:ea typeface="华文隶书" pitchFamily="2" charset="-122"/>
            </a:endParaRPr>
          </a:p>
        </p:txBody>
      </p:sp>
    </p:spTree>
    <p:extLst>
      <p:ext uri="{BB962C8B-B14F-4D97-AF65-F5344CB8AC3E}">
        <p14:creationId xmlns:p14="http://schemas.microsoft.com/office/powerpoint/2010/main" val="25675742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标注 7"/>
          <p:cNvSpPr>
            <a:spLocks noChangeArrowheads="1"/>
          </p:cNvSpPr>
          <p:nvPr/>
        </p:nvSpPr>
        <p:spPr bwMode="auto">
          <a:xfrm>
            <a:off x="395536" y="891849"/>
            <a:ext cx="8568951" cy="3963618"/>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30000"/>
              </a:lnSpc>
              <a:spcBef>
                <a:spcPts val="600"/>
              </a:spcBef>
              <a:buNone/>
            </a:pPr>
            <a:r>
              <a:rPr lang="zh-CN" altLang="en-US" sz="2000" dirty="0">
                <a:solidFill>
                  <a:srgbClr val="FF0000"/>
                </a:solidFill>
                <a:latin typeface="华文隶书" panose="02010800040101010101" pitchFamily="2" charset="-122"/>
                <a:ea typeface="华文隶书" panose="02010800040101010101" pitchFamily="2" charset="-122"/>
                <a:sym typeface="Arial" panose="020B0604020202020204" pitchFamily="34" charset="0"/>
              </a:rPr>
              <a:t>一是</a:t>
            </a:r>
            <a:r>
              <a:rPr lang="zh-CN" altLang="en-US" sz="2000" dirty="0">
                <a:latin typeface="华文隶书" panose="02010800040101010101" pitchFamily="2" charset="-122"/>
                <a:ea typeface="华文隶书" panose="02010800040101010101" pitchFamily="2" charset="-122"/>
                <a:sym typeface="Arial" panose="020B0604020202020204" pitchFamily="34" charset="0"/>
              </a:rPr>
              <a:t>事故易发多发，尤其是重特大安全事故频发势头尚未得到有效遏制，一些事故发生呈现由高危行业领域向其他行业领域蔓延趋势。</a:t>
            </a:r>
          </a:p>
          <a:p>
            <a:pPr>
              <a:lnSpc>
                <a:spcPct val="130000"/>
              </a:lnSpc>
              <a:spcBef>
                <a:spcPts val="600"/>
              </a:spcBef>
              <a:buNone/>
            </a:pPr>
            <a:r>
              <a:rPr lang="zh-CN" altLang="en-US" sz="2000" dirty="0">
                <a:solidFill>
                  <a:srgbClr val="FF0000"/>
                </a:solidFill>
                <a:latin typeface="华文隶书" panose="02010800040101010101" pitchFamily="2" charset="-122"/>
                <a:ea typeface="华文隶书" panose="02010800040101010101" pitchFamily="2" charset="-122"/>
                <a:sym typeface="Arial" panose="020B0604020202020204" pitchFamily="34" charset="0"/>
              </a:rPr>
              <a:t>二是</a:t>
            </a:r>
            <a:r>
              <a:rPr lang="zh-CN" altLang="en-US" sz="2000" dirty="0">
                <a:latin typeface="华文隶书" panose="02010800040101010101" pitchFamily="2" charset="-122"/>
                <a:ea typeface="华文隶书" panose="02010800040101010101" pitchFamily="2" charset="-122"/>
                <a:sym typeface="Arial" panose="020B0604020202020204" pitchFamily="34" charset="0"/>
              </a:rPr>
              <a:t>我国正处在工业化、城镇化持续推进过程中，生产经营规模不断扩大，传统和新型生产经营方式并存，各类安全风险和事故隐患叠加。</a:t>
            </a:r>
          </a:p>
          <a:p>
            <a:pPr>
              <a:lnSpc>
                <a:spcPct val="130000"/>
              </a:lnSpc>
              <a:spcBef>
                <a:spcPts val="600"/>
              </a:spcBef>
              <a:buNone/>
            </a:pPr>
            <a:r>
              <a:rPr lang="zh-CN" altLang="en-US" sz="2000" dirty="0">
                <a:solidFill>
                  <a:srgbClr val="FF0000"/>
                </a:solidFill>
                <a:latin typeface="华文隶书" panose="02010800040101010101" pitchFamily="2" charset="-122"/>
                <a:ea typeface="华文隶书" panose="02010800040101010101" pitchFamily="2" charset="-122"/>
                <a:sym typeface="Arial" panose="020B0604020202020204" pitchFamily="34" charset="0"/>
              </a:rPr>
              <a:t>三是</a:t>
            </a:r>
            <a:r>
              <a:rPr lang="zh-CN" altLang="en-US" sz="2000" dirty="0">
                <a:latin typeface="华文隶书" panose="02010800040101010101" pitchFamily="2" charset="-122"/>
                <a:ea typeface="华文隶书" panose="02010800040101010101" pitchFamily="2" charset="-122"/>
                <a:sym typeface="Arial" panose="020B0604020202020204" pitchFamily="34" charset="0"/>
              </a:rPr>
              <a:t>国内经济发展步入新常态，社会处于变革期，各种矛盾交织，恐怖主义、人为破坏加剧，且自然灾害频发，对安全生产冲击很大。</a:t>
            </a:r>
          </a:p>
          <a:p>
            <a:pPr>
              <a:lnSpc>
                <a:spcPct val="130000"/>
              </a:lnSpc>
              <a:spcBef>
                <a:spcPts val="600"/>
              </a:spcBef>
              <a:buNone/>
            </a:pPr>
            <a:r>
              <a:rPr lang="zh-CN" altLang="en-US" sz="2000" dirty="0">
                <a:solidFill>
                  <a:srgbClr val="FF0000"/>
                </a:solidFill>
                <a:latin typeface="华文隶书" panose="02010800040101010101" pitchFamily="2" charset="-122"/>
                <a:ea typeface="华文隶书" panose="02010800040101010101" pitchFamily="2" charset="-122"/>
                <a:sym typeface="Arial" panose="020B0604020202020204" pitchFamily="34" charset="0"/>
              </a:rPr>
              <a:t>四是</a:t>
            </a:r>
            <a:r>
              <a:rPr lang="zh-CN" altLang="en-US" sz="2000" dirty="0">
                <a:latin typeface="华文隶书" panose="02010800040101010101" pitchFamily="2" charset="-122"/>
                <a:ea typeface="华文隶书" panose="02010800040101010101" pitchFamily="2" charset="-122"/>
                <a:sym typeface="Arial" panose="020B0604020202020204" pitchFamily="34" charset="0"/>
              </a:rPr>
              <a:t>安全生产基础薄弱、监管体制机制和法律制度不完善、安全保障能力不足、企业主体责任落实不力等问题十分突出。</a:t>
            </a:r>
            <a:endParaRPr lang="zh-CN" altLang="en-US" sz="2000" dirty="0">
              <a:latin typeface="华文隶书" pitchFamily="2" charset="-122"/>
              <a:ea typeface="华文隶书" pitchFamily="2" charset="-122"/>
            </a:endParaRPr>
          </a:p>
        </p:txBody>
      </p:sp>
    </p:spTree>
    <p:extLst>
      <p:ext uri="{BB962C8B-B14F-4D97-AF65-F5344CB8AC3E}">
        <p14:creationId xmlns:p14="http://schemas.microsoft.com/office/powerpoint/2010/main" val="251367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安全生产形势</a:t>
              </a:r>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标注 7"/>
          <p:cNvSpPr>
            <a:spLocks noChangeArrowheads="1"/>
          </p:cNvSpPr>
          <p:nvPr/>
        </p:nvSpPr>
        <p:spPr bwMode="auto">
          <a:xfrm>
            <a:off x="519528" y="1122719"/>
            <a:ext cx="7940904" cy="3709077"/>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buNone/>
            </a:pPr>
            <a:r>
              <a:rPr lang="zh-CN" altLang="en-US" sz="3000" dirty="0">
                <a:solidFill>
                  <a:srgbClr val="FF0000"/>
                </a:solidFill>
                <a:latin typeface="华文隶书" panose="02010800040101010101" pitchFamily="2" charset="-122"/>
                <a:ea typeface="华文隶书" panose="02010800040101010101" pitchFamily="2" charset="-122"/>
                <a:sym typeface="Arial" panose="020B0604020202020204" pitchFamily="34" charset="0"/>
              </a:rPr>
              <a:t>当前交通运输安全监管工作特点</a:t>
            </a:r>
            <a:r>
              <a:rPr lang="zh-CN" altLang="en-US" sz="3300" dirty="0">
                <a:solidFill>
                  <a:srgbClr val="FFFF00"/>
                </a:solidFill>
                <a:latin typeface="华文隶书" panose="02010800040101010101" pitchFamily="2" charset="-122"/>
                <a:ea typeface="华文隶书" panose="02010800040101010101" pitchFamily="2" charset="-122"/>
                <a:sym typeface="Arial" panose="020B0604020202020204" pitchFamily="34" charset="0"/>
              </a:rPr>
              <a:t>：</a:t>
            </a:r>
          </a:p>
          <a:p>
            <a:pPr>
              <a:buNone/>
            </a:pPr>
            <a:endParaRPr lang="zh-CN" altLang="en-US" sz="1050" dirty="0">
              <a:latin typeface="华文隶书" panose="02010800040101010101" pitchFamily="2" charset="-122"/>
              <a:ea typeface="华文隶书" panose="02010800040101010101" pitchFamily="2" charset="-122"/>
              <a:sym typeface="Arial" panose="020B0604020202020204" pitchFamily="34" charset="0"/>
            </a:endParaRPr>
          </a:p>
          <a:p>
            <a:r>
              <a:rPr lang="en-US" altLang="zh-CN" sz="2100" dirty="0">
                <a:latin typeface="华文隶书" panose="02010800040101010101" pitchFamily="2" charset="-122"/>
                <a:ea typeface="华文隶书" panose="02010800040101010101" pitchFamily="2" charset="-122"/>
                <a:sym typeface="Arial" panose="020B0604020202020204" pitchFamily="34" charset="0"/>
              </a:rPr>
              <a:t>1</a:t>
            </a:r>
            <a:r>
              <a:rPr lang="zh-CN" altLang="en-US" sz="2100" dirty="0">
                <a:latin typeface="华文隶书" panose="02010800040101010101" pitchFamily="2" charset="-122"/>
                <a:ea typeface="华文隶书" panose="02010800040101010101" pitchFamily="2" charset="-122"/>
                <a:sym typeface="Arial" panose="020B0604020202020204" pitchFamily="34" charset="0"/>
              </a:rPr>
              <a:t>、管理方式模式落后</a:t>
            </a:r>
            <a:r>
              <a:rPr lang="zh-CN" altLang="en-US" sz="2100" dirty="0">
                <a:solidFill>
                  <a:srgbClr val="00B0F0"/>
                </a:solidFill>
                <a:latin typeface="华文隶书" panose="02010800040101010101" pitchFamily="2" charset="-122"/>
                <a:ea typeface="华文隶书" panose="02010800040101010101" pitchFamily="2" charset="-122"/>
                <a:sym typeface="Arial" panose="020B0604020202020204" pitchFamily="34" charset="0"/>
              </a:rPr>
              <a:t>（开会、文件、运动式</a:t>
            </a:r>
            <a:r>
              <a:rPr lang="zh-CN" altLang="en-US" sz="2100" dirty="0" smtClean="0">
                <a:solidFill>
                  <a:srgbClr val="00B0F0"/>
                </a:solidFill>
                <a:latin typeface="华文隶书" panose="02010800040101010101" pitchFamily="2" charset="-122"/>
                <a:ea typeface="华文隶书" panose="02010800040101010101" pitchFamily="2" charset="-122"/>
                <a:sym typeface="Arial" panose="020B0604020202020204" pitchFamily="34" charset="0"/>
              </a:rPr>
              <a:t>保姆式监督检查）</a:t>
            </a:r>
            <a:endParaRPr lang="en-US" altLang="zh-CN" sz="2100" dirty="0" smtClean="0">
              <a:solidFill>
                <a:srgbClr val="00B0F0"/>
              </a:solidFill>
              <a:latin typeface="华文隶书" panose="02010800040101010101" pitchFamily="2" charset="-122"/>
              <a:ea typeface="华文隶书" panose="02010800040101010101" pitchFamily="2" charset="-122"/>
              <a:sym typeface="Arial" panose="020B0604020202020204" pitchFamily="34" charset="0"/>
            </a:endParaRPr>
          </a:p>
          <a:p>
            <a:pPr>
              <a:spcBef>
                <a:spcPts val="900"/>
              </a:spcBef>
            </a:pPr>
            <a:r>
              <a:rPr lang="en-US" altLang="zh-CN" sz="2100" dirty="0" smtClean="0">
                <a:latin typeface="华文隶书" panose="02010800040101010101" pitchFamily="2" charset="-122"/>
                <a:ea typeface="华文隶书" panose="02010800040101010101" pitchFamily="2" charset="-122"/>
                <a:sym typeface="Arial" panose="020B0604020202020204" pitchFamily="34" charset="0"/>
              </a:rPr>
              <a:t>2</a:t>
            </a:r>
            <a:r>
              <a:rPr lang="zh-CN" altLang="en-US" sz="2100" dirty="0">
                <a:latin typeface="华文隶书" panose="02010800040101010101" pitchFamily="2" charset="-122"/>
                <a:ea typeface="华文隶书" panose="02010800040101010101" pitchFamily="2" charset="-122"/>
                <a:sym typeface="Arial" panose="020B0604020202020204" pitchFamily="34" charset="0"/>
              </a:rPr>
              <a:t>、责任不落地</a:t>
            </a:r>
            <a:r>
              <a:rPr lang="zh-CN" altLang="en-US" sz="2100" dirty="0">
                <a:solidFill>
                  <a:srgbClr val="00B0F0"/>
                </a:solidFill>
                <a:latin typeface="华文隶书" panose="02010800040101010101" pitchFamily="2" charset="-122"/>
                <a:ea typeface="华文隶书" panose="02010800040101010101" pitchFamily="2" charset="-122"/>
                <a:sym typeface="Arial" panose="020B0604020202020204" pitchFamily="34" charset="0"/>
              </a:rPr>
              <a:t>（监管不规范，企业不</a:t>
            </a:r>
            <a:r>
              <a:rPr lang="zh-CN" altLang="en-US" sz="2100" dirty="0" smtClean="0">
                <a:solidFill>
                  <a:srgbClr val="00B0F0"/>
                </a:solidFill>
                <a:latin typeface="华文隶书" panose="02010800040101010101" pitchFamily="2" charset="-122"/>
                <a:ea typeface="华文隶书" panose="02010800040101010101" pitchFamily="2" charset="-122"/>
                <a:sym typeface="Arial" panose="020B0604020202020204" pitchFamily="34" charset="0"/>
              </a:rPr>
              <a:t>执行、体制</a:t>
            </a:r>
            <a:r>
              <a:rPr lang="zh-CN" altLang="en-US" sz="2100" dirty="0">
                <a:solidFill>
                  <a:srgbClr val="00B0F0"/>
                </a:solidFill>
                <a:latin typeface="华文隶书" panose="02010800040101010101" pitchFamily="2" charset="-122"/>
                <a:ea typeface="华文隶书" panose="02010800040101010101" pitchFamily="2" charset="-122"/>
                <a:sym typeface="Arial" panose="020B0604020202020204" pitchFamily="34" charset="0"/>
              </a:rPr>
              <a:t>面临的</a:t>
            </a:r>
            <a:r>
              <a:rPr lang="zh-CN" altLang="en-US" sz="2100" dirty="0" smtClean="0">
                <a:solidFill>
                  <a:srgbClr val="00B0F0"/>
                </a:solidFill>
                <a:latin typeface="华文隶书" panose="02010800040101010101" pitchFamily="2" charset="-122"/>
                <a:ea typeface="华文隶书" panose="02010800040101010101" pitchFamily="2" charset="-122"/>
                <a:sym typeface="Arial" panose="020B0604020202020204" pitchFamily="34" charset="0"/>
              </a:rPr>
              <a:t>新问题</a:t>
            </a:r>
            <a:r>
              <a:rPr lang="zh-CN" altLang="en-US" sz="2100" dirty="0">
                <a:solidFill>
                  <a:srgbClr val="00B0F0"/>
                </a:solidFill>
                <a:latin typeface="华文隶书" panose="02010800040101010101" pitchFamily="2" charset="-122"/>
                <a:ea typeface="华文隶书" panose="02010800040101010101" pitchFamily="2" charset="-122"/>
                <a:sym typeface="Arial" panose="020B0604020202020204" pitchFamily="34" charset="0"/>
              </a:rPr>
              <a:t>）</a:t>
            </a:r>
          </a:p>
          <a:p>
            <a:pPr>
              <a:spcBef>
                <a:spcPts val="900"/>
              </a:spcBef>
            </a:pPr>
            <a:r>
              <a:rPr lang="en-US" altLang="zh-CN" sz="2100" dirty="0">
                <a:latin typeface="华文隶书" panose="02010800040101010101" pitchFamily="2" charset="-122"/>
                <a:ea typeface="华文隶书" panose="02010800040101010101" pitchFamily="2" charset="-122"/>
                <a:sym typeface="Arial" panose="020B0604020202020204" pitchFamily="34" charset="0"/>
              </a:rPr>
              <a:t>3</a:t>
            </a:r>
            <a:r>
              <a:rPr lang="zh-CN" altLang="en-US" sz="2100" dirty="0">
                <a:latin typeface="华文隶书" panose="02010800040101010101" pitchFamily="2" charset="-122"/>
                <a:ea typeface="华文隶书" panose="02010800040101010101" pitchFamily="2" charset="-122"/>
                <a:sym typeface="Arial" panose="020B0604020202020204" pitchFamily="34" charset="0"/>
              </a:rPr>
              <a:t>、缺乏有效手段</a:t>
            </a:r>
            <a:r>
              <a:rPr lang="zh-CN" altLang="en-US" sz="2100" dirty="0">
                <a:solidFill>
                  <a:srgbClr val="00B0F0"/>
                </a:solidFill>
                <a:latin typeface="华文隶书" panose="02010800040101010101" pitchFamily="2" charset="-122"/>
                <a:ea typeface="华文隶书" panose="02010800040101010101" pitchFamily="2" charset="-122"/>
                <a:sym typeface="Arial" panose="020B0604020202020204" pitchFamily="34" charset="0"/>
              </a:rPr>
              <a:t>（尚不能有效防范事故）</a:t>
            </a:r>
            <a:endParaRPr lang="en-US" altLang="zh-CN" sz="2100" dirty="0">
              <a:solidFill>
                <a:srgbClr val="00B0F0"/>
              </a:solidFill>
              <a:latin typeface="华文隶书" panose="02010800040101010101" pitchFamily="2" charset="-122"/>
              <a:ea typeface="华文隶书" panose="02010800040101010101" pitchFamily="2" charset="-122"/>
              <a:sym typeface="Arial" panose="020B0604020202020204" pitchFamily="34" charset="0"/>
            </a:endParaRPr>
          </a:p>
          <a:p>
            <a:pPr>
              <a:lnSpc>
                <a:spcPct val="130000"/>
              </a:lnSpc>
              <a:spcBef>
                <a:spcPts val="900"/>
              </a:spcBef>
            </a:pPr>
            <a:r>
              <a:rPr lang="zh-CN" altLang="en-US" sz="2100" dirty="0" smtClean="0">
                <a:latin typeface="华文隶书" panose="02010800040101010101" pitchFamily="2" charset="-122"/>
                <a:ea typeface="华文隶书" panose="02010800040101010101" pitchFamily="2" charset="-122"/>
                <a:sym typeface="Arial" panose="020B0604020202020204" pitchFamily="34" charset="0"/>
              </a:rPr>
              <a:t>        此外</a:t>
            </a:r>
            <a:r>
              <a:rPr lang="zh-CN" altLang="en-US" sz="2100" dirty="0">
                <a:latin typeface="华文隶书" panose="02010800040101010101" pitchFamily="2" charset="-122"/>
                <a:ea typeface="华文隶书" panose="02010800040101010101" pitchFamily="2" charset="-122"/>
                <a:sym typeface="Arial" panose="020B0604020202020204" pitchFamily="34" charset="0"/>
              </a:rPr>
              <a:t>，与发达国家相比较，行业安全生产最大的特点是非法违法现象屡禁不止。</a:t>
            </a:r>
          </a:p>
        </p:txBody>
      </p:sp>
    </p:spTree>
    <p:extLst>
      <p:ext uri="{BB962C8B-B14F-4D97-AF65-F5344CB8AC3E}">
        <p14:creationId xmlns:p14="http://schemas.microsoft.com/office/powerpoint/2010/main" val="35014323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4543"/>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2"/>
          <p:cNvSpPr>
            <a:spLocks noGrp="1" noChangeArrowheads="1"/>
          </p:cNvSpPr>
          <p:nvPr>
            <p:ph type="title"/>
          </p:nvPr>
        </p:nvSpPr>
        <p:spPr>
          <a:xfrm>
            <a:off x="395536" y="352802"/>
            <a:ext cx="8229600" cy="857250"/>
          </a:xfrm>
        </p:spPr>
        <p:txBody>
          <a:bodyPr>
            <a:normAutofit/>
          </a:bodyPr>
          <a:lstStyle/>
          <a:p>
            <a:pPr algn="l"/>
            <a:r>
              <a:rPr lang="zh-CN" altLang="en-US"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rPr>
              <a:t>  目   录</a:t>
            </a:r>
            <a:endParaRPr lang="en-US" altLang="zh-CN"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endParaRPr>
          </a:p>
        </p:txBody>
      </p:sp>
      <p:grpSp>
        <p:nvGrpSpPr>
          <p:cNvPr id="2" name="组合 1"/>
          <p:cNvGrpSpPr/>
          <p:nvPr/>
        </p:nvGrpSpPr>
        <p:grpSpPr>
          <a:xfrm>
            <a:off x="1604988" y="1707656"/>
            <a:ext cx="5983944" cy="270393"/>
            <a:chOff x="1468252" y="1398046"/>
            <a:chExt cx="5983944" cy="380273"/>
          </a:xfrm>
        </p:grpSpPr>
        <p:sp>
          <p:nvSpPr>
            <p:cNvPr id="6152" name="Line 6"/>
            <p:cNvSpPr>
              <a:spLocks noChangeShapeType="1"/>
            </p:cNvSpPr>
            <p:nvPr/>
          </p:nvSpPr>
          <p:spPr bwMode="gray">
            <a:xfrm>
              <a:off x="1741017" y="1778319"/>
              <a:ext cx="5711179"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3" name="Rectangle 7"/>
            <p:cNvSpPr>
              <a:spLocks noChangeArrowheads="1"/>
            </p:cNvSpPr>
            <p:nvPr/>
          </p:nvSpPr>
          <p:spPr bwMode="gray">
            <a:xfrm rot="3419336">
              <a:off x="1471410" y="1394888"/>
              <a:ext cx="296526" cy="302841"/>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6154" name="Text Box 8"/>
          <p:cNvSpPr txBox="1">
            <a:spLocks noChangeArrowheads="1"/>
          </p:cNvSpPr>
          <p:nvPr/>
        </p:nvSpPr>
        <p:spPr bwMode="gray">
          <a:xfrm>
            <a:off x="1961273" y="1435265"/>
            <a:ext cx="6264696" cy="560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lvl="1" indent="0">
              <a:lnSpc>
                <a:spcPct val="150000"/>
              </a:lnSpc>
              <a:spcBef>
                <a:spcPts val="600"/>
              </a:spcBef>
            </a:pPr>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背景、形势和依据</a:t>
            </a:r>
            <a:endParaRPr lang="zh-CN" altLang="en-US"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3" name="组合 2"/>
          <p:cNvGrpSpPr/>
          <p:nvPr/>
        </p:nvGrpSpPr>
        <p:grpSpPr>
          <a:xfrm>
            <a:off x="1626329" y="2409092"/>
            <a:ext cx="5956339" cy="288030"/>
            <a:chOff x="1489591" y="2375850"/>
            <a:chExt cx="5956339" cy="405078"/>
          </a:xfrm>
        </p:grpSpPr>
        <p:sp>
          <p:nvSpPr>
            <p:cNvPr id="6156"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7"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grpSp>
        <p:nvGrpSpPr>
          <p:cNvPr id="27" name="组合 26"/>
          <p:cNvGrpSpPr/>
          <p:nvPr/>
        </p:nvGrpSpPr>
        <p:grpSpPr>
          <a:xfrm>
            <a:off x="1612392" y="3145873"/>
            <a:ext cx="5983944" cy="270391"/>
            <a:chOff x="1468252" y="1398047"/>
            <a:chExt cx="5983944" cy="380270"/>
          </a:xfrm>
          <a:solidFill>
            <a:schemeClr val="accent1"/>
          </a:solidFill>
        </p:grpSpPr>
        <p:sp>
          <p:nvSpPr>
            <p:cNvPr id="28" name="Line 6"/>
            <p:cNvSpPr>
              <a:spLocks noChangeShapeType="1"/>
            </p:cNvSpPr>
            <p:nvPr/>
          </p:nvSpPr>
          <p:spPr bwMode="gray">
            <a:xfrm>
              <a:off x="1741017" y="1778317"/>
              <a:ext cx="5711179" cy="0"/>
            </a:xfrm>
            <a:prstGeom prst="line">
              <a:avLst/>
            </a:prstGeom>
            <a:grpFill/>
            <a:ln w="25400">
              <a:solidFill>
                <a:schemeClr val="tx2"/>
              </a:solidFill>
              <a:prstDash val="sysDot"/>
              <a:round/>
              <a:headEn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Rectangle 7"/>
            <p:cNvSpPr>
              <a:spLocks noChangeArrowheads="1"/>
            </p:cNvSpPr>
            <p:nvPr/>
          </p:nvSpPr>
          <p:spPr bwMode="gray">
            <a:xfrm rot="3419336">
              <a:off x="1471410" y="1394889"/>
              <a:ext cx="296526" cy="302841"/>
            </a:xfrm>
            <a:prstGeom prst="rect">
              <a:avLst/>
            </a:prstGeom>
            <a:grp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0" name="Text Box 8"/>
          <p:cNvSpPr txBox="1">
            <a:spLocks noChangeArrowheads="1"/>
          </p:cNvSpPr>
          <p:nvPr/>
        </p:nvSpPr>
        <p:spPr bwMode="gray">
          <a:xfrm>
            <a:off x="2438092" y="2220899"/>
            <a:ext cx="1682276" cy="810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现状</a:t>
            </a:r>
            <a:r>
              <a:rPr lang="zh-CN" altLang="en-US" sz="2400" dirty="0">
                <a:solidFill>
                  <a:srgbClr val="0070C0"/>
                </a:solidFill>
                <a:latin typeface="微软雅黑" panose="020B0503020204020204" pitchFamily="34" charset="-122"/>
                <a:ea typeface="微软雅黑" panose="020B0503020204020204" pitchFamily="34" charset="-122"/>
                <a:cs typeface="Arial" charset="0"/>
              </a:rPr>
              <a:t>和业绩</a:t>
            </a:r>
          </a:p>
          <a:p>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21" name="组合 20"/>
          <p:cNvGrpSpPr/>
          <p:nvPr/>
        </p:nvGrpSpPr>
        <p:grpSpPr>
          <a:xfrm>
            <a:off x="1619672" y="3867896"/>
            <a:ext cx="5956339" cy="288030"/>
            <a:chOff x="1489591" y="2375850"/>
            <a:chExt cx="5956339" cy="405078"/>
          </a:xfrm>
        </p:grpSpPr>
        <p:sp>
          <p:nvSpPr>
            <p:cNvPr id="22"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4" name="Text Box 8"/>
          <p:cNvSpPr txBox="1">
            <a:spLocks noChangeArrowheads="1"/>
          </p:cNvSpPr>
          <p:nvPr/>
        </p:nvSpPr>
        <p:spPr bwMode="gray">
          <a:xfrm>
            <a:off x="2431435" y="3679703"/>
            <a:ext cx="5375594" cy="441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a:solidFill>
                  <a:srgbClr val="0070C0"/>
                </a:solidFill>
                <a:latin typeface="微软雅黑" panose="020B0503020204020204" pitchFamily="34" charset="-122"/>
                <a:ea typeface="微软雅黑" panose="020B0503020204020204" pitchFamily="34" charset="-122"/>
                <a:cs typeface="Arial" charset="0"/>
              </a:rPr>
              <a:t>企业安全生产标准化建设深度评价要求</a:t>
            </a:r>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sp>
        <p:nvSpPr>
          <p:cNvPr id="4" name="矩形 3"/>
          <p:cNvSpPr/>
          <p:nvPr/>
        </p:nvSpPr>
        <p:spPr>
          <a:xfrm>
            <a:off x="1971221" y="2824772"/>
            <a:ext cx="2800767" cy="581057"/>
          </a:xfrm>
          <a:prstGeom prst="rect">
            <a:avLst/>
          </a:prstGeom>
        </p:spPr>
        <p:txBody>
          <a:bodyPr wrap="none">
            <a:spAutoFit/>
          </a:bodyPr>
          <a:lstStyle/>
          <a:p>
            <a:pPr marL="457200" lvl="1" indent="0">
              <a:lnSpc>
                <a:spcPct val="150000"/>
              </a:lnSpc>
              <a:spcBef>
                <a:spcPts val="600"/>
              </a:spcBef>
            </a:pPr>
            <a:r>
              <a:rPr lang="zh-CN" altLang="en-US" sz="2400" dirty="0">
                <a:solidFill>
                  <a:srgbClr val="0070C0"/>
                </a:solidFill>
                <a:latin typeface="微软雅黑" panose="020B0503020204020204" pitchFamily="34" charset="-122"/>
                <a:ea typeface="微软雅黑" panose="020B0503020204020204" pitchFamily="34" charset="-122"/>
                <a:cs typeface="Arial" charset="0"/>
              </a:rPr>
              <a:t>主要内容和要求</a:t>
            </a:r>
          </a:p>
        </p:txBody>
      </p:sp>
    </p:spTree>
    <p:extLst>
      <p:ext uri="{BB962C8B-B14F-4D97-AF65-F5344CB8AC3E}">
        <p14:creationId xmlns:p14="http://schemas.microsoft.com/office/powerpoint/2010/main" val="22232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20"/>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企业安全生产标准化建设评价现状</a:t>
              </a:r>
              <a:endParaRPr lang="zh-CN" altLang="en-US" sz="2400" b="1" dirty="0">
                <a:latin typeface="微软雅黑" panose="020B0503020204020204" pitchFamily="34" charset="-122"/>
                <a:ea typeface="微软雅黑" panose="020B0503020204020204" pitchFamily="34" charset="-122"/>
              </a:endParaRPr>
            </a:p>
          </p:txBody>
        </p:sp>
      </p:grpSp>
      <p:sp>
        <p:nvSpPr>
          <p:cNvPr id="8" name="圆角矩形标注 7"/>
          <p:cNvSpPr>
            <a:spLocks noChangeArrowheads="1"/>
          </p:cNvSpPr>
          <p:nvPr/>
        </p:nvSpPr>
        <p:spPr bwMode="auto">
          <a:xfrm>
            <a:off x="554595" y="1122720"/>
            <a:ext cx="8137153" cy="3808656"/>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spcBef>
                <a:spcPts val="600"/>
              </a:spcBef>
              <a:buNone/>
            </a:pPr>
            <a:r>
              <a:rPr lang="en-US" altLang="zh-CN" sz="2200" dirty="0" smtClean="0">
                <a:latin typeface="华文隶书" panose="02010800040101010101" pitchFamily="2" charset="-122"/>
                <a:ea typeface="华文隶书" panose="02010800040101010101" pitchFamily="2" charset="-122"/>
              </a:rPr>
              <a:t>       </a:t>
            </a:r>
            <a:r>
              <a:rPr lang="zh-CN" altLang="zh-CN" sz="2400" dirty="0" smtClean="0">
                <a:latin typeface="华文隶书" panose="02010800040101010101" pitchFamily="2" charset="-122"/>
                <a:ea typeface="华文隶书" panose="02010800040101010101" pitchFamily="2" charset="-122"/>
              </a:rPr>
              <a:t>截至</a:t>
            </a:r>
            <a:r>
              <a:rPr lang="en-US" altLang="zh-CN" sz="2400" dirty="0" smtClean="0">
                <a:solidFill>
                  <a:srgbClr val="FF0000"/>
                </a:solidFill>
                <a:latin typeface="华文隶书" panose="02010800040101010101" pitchFamily="2" charset="-122"/>
                <a:ea typeface="华文隶书" panose="02010800040101010101" pitchFamily="2" charset="-122"/>
              </a:rPr>
              <a:t>2018</a:t>
            </a:r>
            <a:r>
              <a:rPr lang="zh-CN" altLang="zh-CN" sz="2400" dirty="0" smtClean="0">
                <a:solidFill>
                  <a:srgbClr val="FF0000"/>
                </a:solidFill>
                <a:latin typeface="华文隶书" panose="02010800040101010101" pitchFamily="2" charset="-122"/>
                <a:ea typeface="华文隶书" panose="02010800040101010101" pitchFamily="2" charset="-122"/>
              </a:rPr>
              <a:t>年</a:t>
            </a:r>
            <a:r>
              <a:rPr lang="en-US" altLang="zh-CN" sz="2400" dirty="0" smtClean="0">
                <a:solidFill>
                  <a:srgbClr val="FF0000"/>
                </a:solidFill>
                <a:latin typeface="华文隶书" panose="02010800040101010101" pitchFamily="2" charset="-122"/>
                <a:ea typeface="华文隶书" panose="02010800040101010101" pitchFamily="2" charset="-122"/>
              </a:rPr>
              <a:t>10</a:t>
            </a:r>
            <a:r>
              <a:rPr lang="zh-CN" altLang="en-US" sz="2400" dirty="0" smtClean="0">
                <a:solidFill>
                  <a:srgbClr val="FF0000"/>
                </a:solidFill>
                <a:latin typeface="华文隶书" panose="02010800040101010101" pitchFamily="2" charset="-122"/>
                <a:ea typeface="华文隶书" panose="02010800040101010101" pitchFamily="2" charset="-122"/>
              </a:rPr>
              <a:t>月</a:t>
            </a:r>
            <a:r>
              <a:rPr lang="zh-CN" altLang="zh-CN" sz="2400" dirty="0" smtClean="0">
                <a:solidFill>
                  <a:srgbClr val="FF0000"/>
                </a:solidFill>
                <a:latin typeface="华文隶书" panose="02010800040101010101" pitchFamily="2" charset="-122"/>
                <a:ea typeface="华文隶书" panose="02010800040101010101" pitchFamily="2" charset="-122"/>
              </a:rPr>
              <a:t>底</a:t>
            </a:r>
            <a:r>
              <a:rPr lang="zh-CN" altLang="zh-CN" sz="2400" dirty="0">
                <a:latin typeface="华文隶书" panose="02010800040101010101" pitchFamily="2" charset="-122"/>
                <a:ea typeface="华文隶书" panose="02010800040101010101" pitchFamily="2" charset="-122"/>
              </a:rPr>
              <a:t>，全国交通运输系统，共</a:t>
            </a:r>
            <a:r>
              <a:rPr lang="zh-CN" altLang="zh-CN" sz="2400" dirty="0" smtClean="0">
                <a:latin typeface="华文隶书" panose="02010800040101010101" pitchFamily="2" charset="-122"/>
                <a:ea typeface="华文隶书" panose="02010800040101010101" pitchFamily="2" charset="-122"/>
              </a:rPr>
              <a:t>认定</a:t>
            </a:r>
            <a:r>
              <a:rPr lang="zh-CN" altLang="en-US" sz="2400" dirty="0" smtClean="0">
                <a:latin typeface="华文隶书" panose="02010800040101010101" pitchFamily="2" charset="-122"/>
                <a:ea typeface="华文隶书" panose="02010800040101010101" pitchFamily="2" charset="-122"/>
              </a:rPr>
              <a:t>评价机构</a:t>
            </a:r>
            <a:r>
              <a:rPr lang="zh-CN" altLang="zh-CN" sz="2400" dirty="0" smtClean="0">
                <a:latin typeface="华文隶书" panose="02010800040101010101" pitchFamily="2" charset="-122"/>
                <a:ea typeface="华文隶书" panose="02010800040101010101" pitchFamily="2" charset="-122"/>
              </a:rPr>
              <a:t>约</a:t>
            </a:r>
            <a:r>
              <a:rPr lang="en-US" altLang="zh-CN" sz="2400" dirty="0" smtClean="0">
                <a:latin typeface="华文隶书" panose="02010800040101010101" pitchFamily="2" charset="-122"/>
                <a:ea typeface="华文隶书" panose="02010800040101010101" pitchFamily="2" charset="-122"/>
              </a:rPr>
              <a:t>1600</a:t>
            </a:r>
            <a:r>
              <a:rPr lang="zh-CN" altLang="en-US" sz="2400" dirty="0" smtClean="0">
                <a:latin typeface="华文隶书" panose="02010800040101010101" pitchFamily="2" charset="-122"/>
                <a:ea typeface="华文隶书" panose="02010800040101010101" pitchFamily="2" charset="-122"/>
              </a:rPr>
              <a:t>多</a:t>
            </a:r>
            <a:r>
              <a:rPr lang="zh-CN" altLang="zh-CN" sz="2400" dirty="0" smtClean="0">
                <a:latin typeface="华文隶书" panose="02010800040101010101" pitchFamily="2" charset="-122"/>
                <a:ea typeface="华文隶书" panose="02010800040101010101" pitchFamily="2" charset="-122"/>
              </a:rPr>
              <a:t>家</a:t>
            </a:r>
            <a:r>
              <a:rPr lang="zh-CN" altLang="zh-CN" sz="2400" dirty="0">
                <a:latin typeface="华文隶书" panose="02010800040101010101" pitchFamily="2" charset="-122"/>
                <a:ea typeface="华文隶书" panose="02010800040101010101" pitchFamily="2" charset="-122"/>
              </a:rPr>
              <a:t>（其中我部认定</a:t>
            </a:r>
            <a:r>
              <a:rPr lang="zh-CN" altLang="zh-CN" sz="2400" dirty="0" smtClean="0">
                <a:latin typeface="华文隶书" panose="02010800040101010101" pitchFamily="2" charset="-122"/>
                <a:ea typeface="华文隶书" panose="02010800040101010101" pitchFamily="2" charset="-122"/>
              </a:rPr>
              <a:t>一级</a:t>
            </a:r>
            <a:r>
              <a:rPr lang="zh-CN" altLang="en-US" sz="2400" dirty="0" smtClean="0">
                <a:latin typeface="华文隶书" panose="02010800040101010101" pitchFamily="2" charset="-122"/>
                <a:ea typeface="华文隶书" panose="02010800040101010101" pitchFamily="2" charset="-122"/>
              </a:rPr>
              <a:t>评价机构</a:t>
            </a:r>
            <a:r>
              <a:rPr lang="en-US" altLang="zh-CN" sz="2400" dirty="0" smtClean="0">
                <a:latin typeface="华文隶书" panose="02010800040101010101" pitchFamily="2" charset="-122"/>
                <a:ea typeface="华文隶书" panose="02010800040101010101" pitchFamily="2" charset="-122"/>
              </a:rPr>
              <a:t>42</a:t>
            </a:r>
            <a:r>
              <a:rPr lang="zh-CN" altLang="zh-CN" sz="2400" dirty="0" smtClean="0">
                <a:latin typeface="华文隶书" panose="02010800040101010101" pitchFamily="2" charset="-122"/>
                <a:ea typeface="华文隶书" panose="02010800040101010101" pitchFamily="2" charset="-122"/>
              </a:rPr>
              <a:t>家</a:t>
            </a:r>
            <a:r>
              <a:rPr lang="zh-CN" altLang="zh-CN" sz="2400" dirty="0">
                <a:latin typeface="华文隶书" panose="02010800040101010101" pitchFamily="2" charset="-122"/>
                <a:ea typeface="华文隶书" panose="02010800040101010101" pitchFamily="2" charset="-122"/>
              </a:rPr>
              <a:t>），各省培训发</a:t>
            </a:r>
            <a:r>
              <a:rPr lang="zh-CN" altLang="zh-CN" sz="2400" dirty="0" smtClean="0">
                <a:latin typeface="华文隶书" panose="02010800040101010101" pitchFamily="2" charset="-122"/>
                <a:ea typeface="华文隶书" panose="02010800040101010101" pitchFamily="2" charset="-122"/>
              </a:rPr>
              <a:t>证</a:t>
            </a:r>
            <a:r>
              <a:rPr lang="zh-CN" altLang="en-US" sz="2400" dirty="0" smtClean="0">
                <a:latin typeface="华文隶书" panose="02010800040101010101" pitchFamily="2" charset="-122"/>
                <a:ea typeface="华文隶书" panose="02010800040101010101" pitchFamily="2" charset="-122"/>
              </a:rPr>
              <a:t>评审员</a:t>
            </a:r>
            <a:r>
              <a:rPr lang="zh-CN" altLang="zh-CN" sz="2400" dirty="0" smtClean="0">
                <a:latin typeface="华文隶书" panose="02010800040101010101" pitchFamily="2" charset="-122"/>
                <a:ea typeface="华文隶书" panose="02010800040101010101" pitchFamily="2" charset="-122"/>
              </a:rPr>
              <a:t>约</a:t>
            </a:r>
            <a:r>
              <a:rPr lang="en-US" altLang="zh-CN" sz="2400" dirty="0" smtClean="0">
                <a:latin typeface="华文隶书" panose="02010800040101010101" pitchFamily="2" charset="-122"/>
                <a:ea typeface="华文隶书" panose="02010800040101010101" pitchFamily="2" charset="-122"/>
              </a:rPr>
              <a:t>2.5</a:t>
            </a:r>
            <a:r>
              <a:rPr lang="zh-CN" altLang="zh-CN" sz="2400" dirty="0" smtClean="0">
                <a:latin typeface="华文隶书" panose="02010800040101010101" pitchFamily="2" charset="-122"/>
                <a:ea typeface="华文隶书" panose="02010800040101010101" pitchFamily="2" charset="-122"/>
              </a:rPr>
              <a:t>万</a:t>
            </a:r>
            <a:r>
              <a:rPr lang="zh-CN" altLang="zh-CN" sz="2400" dirty="0">
                <a:latin typeface="华文隶书" panose="02010800040101010101" pitchFamily="2" charset="-122"/>
                <a:ea typeface="华文隶书" panose="02010800040101010101" pitchFamily="2" charset="-122"/>
              </a:rPr>
              <a:t>人，达标发证企业共</a:t>
            </a:r>
            <a:r>
              <a:rPr lang="zh-CN" altLang="zh-CN" sz="2400" dirty="0" smtClean="0">
                <a:latin typeface="华文隶书" panose="02010800040101010101" pitchFamily="2" charset="-122"/>
                <a:ea typeface="华文隶书" panose="02010800040101010101" pitchFamily="2" charset="-122"/>
              </a:rPr>
              <a:t>约</a:t>
            </a:r>
            <a:r>
              <a:rPr lang="en-US" altLang="zh-CN" sz="2400" dirty="0" smtClean="0">
                <a:latin typeface="华文隶书" panose="02010800040101010101" pitchFamily="2" charset="-122"/>
                <a:ea typeface="华文隶书" panose="02010800040101010101" pitchFamily="2" charset="-122"/>
              </a:rPr>
              <a:t>3</a:t>
            </a:r>
            <a:r>
              <a:rPr lang="zh-CN" altLang="zh-CN" sz="2400" dirty="0" smtClean="0">
                <a:latin typeface="华文隶书" panose="02010800040101010101" pitchFamily="2" charset="-122"/>
                <a:ea typeface="华文隶书" panose="02010800040101010101" pitchFamily="2" charset="-122"/>
              </a:rPr>
              <a:t>万</a:t>
            </a:r>
            <a:r>
              <a:rPr lang="zh-CN" altLang="zh-CN" sz="2400" dirty="0">
                <a:latin typeface="华文隶书" panose="02010800040101010101" pitchFamily="2" charset="-122"/>
                <a:ea typeface="华文隶书" panose="02010800040101010101" pitchFamily="2" charset="-122"/>
              </a:rPr>
              <a:t>家（</a:t>
            </a:r>
            <a:r>
              <a:rPr lang="zh-CN" altLang="zh-CN" sz="2400" dirty="0" smtClean="0">
                <a:latin typeface="华文隶书" panose="02010800040101010101" pitchFamily="2" charset="-122"/>
                <a:ea typeface="华文隶书" panose="02010800040101010101" pitchFamily="2" charset="-122"/>
              </a:rPr>
              <a:t>其中</a:t>
            </a:r>
            <a:r>
              <a:rPr lang="zh-CN" altLang="en-US" sz="2400" dirty="0" smtClean="0">
                <a:latin typeface="华文隶书" panose="02010800040101010101" pitchFamily="2" charset="-122"/>
                <a:ea typeface="华文隶书" panose="02010800040101010101" pitchFamily="2" charset="-122"/>
              </a:rPr>
              <a:t>，有效证书</a:t>
            </a:r>
            <a:r>
              <a:rPr lang="en-US" altLang="zh-CN" sz="2400" dirty="0" smtClean="0">
                <a:latin typeface="华文隶书" panose="02010800040101010101" pitchFamily="2" charset="-122"/>
                <a:ea typeface="华文隶书" panose="02010800040101010101" pitchFamily="2" charset="-122"/>
              </a:rPr>
              <a:t>1.7</a:t>
            </a:r>
            <a:r>
              <a:rPr lang="zh-CN" altLang="en-US" sz="2400" dirty="0" smtClean="0">
                <a:latin typeface="华文隶书" panose="02010800040101010101" pitchFamily="2" charset="-122"/>
                <a:ea typeface="华文隶书" panose="02010800040101010101" pitchFamily="2" charset="-122"/>
              </a:rPr>
              <a:t>万多张，</a:t>
            </a:r>
            <a:r>
              <a:rPr lang="zh-CN" altLang="zh-CN" sz="2400" dirty="0" smtClean="0">
                <a:latin typeface="华文隶书" panose="02010800040101010101" pitchFamily="2" charset="-122"/>
                <a:ea typeface="华文隶书" panose="02010800040101010101" pitchFamily="2" charset="-122"/>
              </a:rPr>
              <a:t>部</a:t>
            </a:r>
            <a:r>
              <a:rPr lang="zh-CN" altLang="zh-CN" sz="2400" dirty="0">
                <a:latin typeface="华文隶书" panose="02010800040101010101" pitchFamily="2" charset="-122"/>
                <a:ea typeface="华文隶书" panose="02010800040101010101" pitchFamily="2" charset="-122"/>
              </a:rPr>
              <a:t>发证的一级达标</a:t>
            </a:r>
            <a:r>
              <a:rPr lang="zh-CN" altLang="zh-CN" sz="2400" dirty="0" smtClean="0">
                <a:latin typeface="华文隶书" panose="02010800040101010101" pitchFamily="2" charset="-122"/>
                <a:ea typeface="华文隶书" panose="02010800040101010101" pitchFamily="2" charset="-122"/>
              </a:rPr>
              <a:t>企业</a:t>
            </a:r>
            <a:r>
              <a:rPr lang="zh-CN" altLang="en-US" sz="2400" dirty="0">
                <a:latin typeface="华文隶书" panose="02010800040101010101" pitchFamily="2" charset="-122"/>
                <a:ea typeface="华文隶书" panose="02010800040101010101" pitchFamily="2" charset="-122"/>
              </a:rPr>
              <a:t>近</a:t>
            </a:r>
            <a:r>
              <a:rPr lang="en-US" altLang="zh-CN" sz="2400" dirty="0" smtClean="0">
                <a:latin typeface="华文隶书" panose="02010800040101010101" pitchFamily="2" charset="-122"/>
                <a:ea typeface="华文隶书" panose="02010800040101010101" pitchFamily="2" charset="-122"/>
              </a:rPr>
              <a:t>2900</a:t>
            </a:r>
            <a:r>
              <a:rPr lang="zh-CN" altLang="zh-CN" sz="2400" dirty="0" smtClean="0">
                <a:latin typeface="华文隶书" panose="02010800040101010101" pitchFamily="2" charset="-122"/>
                <a:ea typeface="华文隶书" panose="02010800040101010101" pitchFamily="2" charset="-122"/>
              </a:rPr>
              <a:t>家</a:t>
            </a:r>
            <a:r>
              <a:rPr lang="zh-CN" altLang="zh-CN" sz="2400" dirty="0">
                <a:latin typeface="华文隶书" panose="02010800040101010101" pitchFamily="2" charset="-122"/>
                <a:ea typeface="华文隶书" panose="02010800040101010101" pitchFamily="2" charset="-122"/>
              </a:rPr>
              <a:t>）</a:t>
            </a:r>
            <a:r>
              <a:rPr lang="zh-CN" altLang="zh-CN" sz="2400" dirty="0" smtClean="0">
                <a:latin typeface="华文隶书" panose="02010800040101010101" pitchFamily="2" charset="-122"/>
                <a:ea typeface="华文隶书" panose="02010800040101010101" pitchFamily="2" charset="-122"/>
              </a:rPr>
              <a:t>。</a:t>
            </a:r>
            <a:r>
              <a:rPr lang="zh-CN" altLang="en-US" sz="2400" dirty="0" smtClean="0">
                <a:latin typeface="华文隶书" panose="02010800040101010101" pitchFamily="2" charset="-122"/>
                <a:ea typeface="华文隶书" panose="02010800040101010101" pitchFamily="2" charset="-122"/>
              </a:rPr>
              <a:t>覆盖道路运输、水路运输、港口营运、城市客运、交通工程建设和收费公路运营等所有专业类别，特别是客运和危货企业基本达标。</a:t>
            </a:r>
            <a:endParaRPr lang="zh-CN" altLang="zh-CN" sz="2400"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1975806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23</a:t>
            </a:fld>
            <a:endParaRPr lang="en-US" altLang="zh-CN" dirty="0"/>
          </a:p>
        </p:txBody>
      </p:sp>
      <p:sp>
        <p:nvSpPr>
          <p:cNvPr id="10" name="圆角矩形 9"/>
          <p:cNvSpPr>
            <a:spLocks noChangeArrowheads="1"/>
          </p:cNvSpPr>
          <p:nvPr/>
        </p:nvSpPr>
        <p:spPr bwMode="auto">
          <a:xfrm>
            <a:off x="323528" y="1028700"/>
            <a:ext cx="8496944"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100" dirty="0"/>
              <a:t>1</a:t>
            </a:r>
            <a:r>
              <a:rPr lang="zh-CN" altLang="en-US" sz="2100" dirty="0"/>
              <a:t>、各专业评价机构数量</a:t>
            </a:r>
            <a:endParaRPr lang="en-US" altLang="zh-CN" sz="2100" dirty="0"/>
          </a:p>
          <a:p>
            <a:pPr>
              <a:spcBef>
                <a:spcPts val="900"/>
              </a:spcBef>
            </a:pPr>
            <a:endParaRPr lang="en-US" altLang="zh-CN" sz="2100" dirty="0"/>
          </a:p>
          <a:p>
            <a:pPr>
              <a:spcBef>
                <a:spcPts val="900"/>
              </a:spcBef>
            </a:pPr>
            <a:endParaRPr lang="en-US" altLang="zh-CN" sz="2100" dirty="0"/>
          </a:p>
          <a:p>
            <a:pPr>
              <a:buNone/>
            </a:pPr>
            <a:endParaRPr lang="en-US" altLang="zh-CN" sz="2100" dirty="0"/>
          </a:p>
          <a:p>
            <a:endParaRPr lang="en-US" altLang="zh-CN" sz="2100" dirty="0"/>
          </a:p>
          <a:p>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9" name="图表 8"/>
          <p:cNvGraphicFramePr>
            <a:graphicFrameLocks/>
          </p:cNvGraphicFramePr>
          <p:nvPr>
            <p:extLst>
              <p:ext uri="{D42A27DB-BD31-4B8C-83A1-F6EECF244321}">
                <p14:modId xmlns:p14="http://schemas.microsoft.com/office/powerpoint/2010/main" val="4072412318"/>
              </p:ext>
            </p:extLst>
          </p:nvPr>
        </p:nvGraphicFramePr>
        <p:xfrm>
          <a:off x="554595" y="1681083"/>
          <a:ext cx="4458615" cy="30861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3567645822"/>
              </p:ext>
            </p:extLst>
          </p:nvPr>
        </p:nvGraphicFramePr>
        <p:xfrm>
          <a:off x="5796136" y="1383762"/>
          <a:ext cx="2675461" cy="3356136"/>
        </p:xfrm>
        <a:graphic>
          <a:graphicData uri="http://schemas.openxmlformats.org/drawingml/2006/table">
            <a:tbl>
              <a:tblPr>
                <a:tableStyleId>{5C22544A-7EE6-4342-B048-85BDC9FD1C3A}</a:tableStyleId>
              </a:tblPr>
              <a:tblGrid>
                <a:gridCol w="663744"/>
                <a:gridCol w="1221400"/>
                <a:gridCol w="790317"/>
              </a:tblGrid>
              <a:tr h="464344">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序号</a:t>
                      </a:r>
                      <a:endParaRPr lang="zh-CN" altLang="en-US" sz="1800" b="1" i="0" u="none" strike="noStrike" dirty="0">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业务类型</a:t>
                      </a:r>
                      <a:endParaRPr lang="zh-CN" altLang="en-US" sz="1800" b="1" i="0" u="none" strike="noStrike" dirty="0">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smtClean="0">
                          <a:effectLst/>
                          <a:latin typeface="华文隶书" panose="02010800040101010101" pitchFamily="2" charset="-122"/>
                          <a:ea typeface="华文隶书" panose="02010800040101010101" pitchFamily="2" charset="-122"/>
                        </a:rPr>
                        <a:t>数量</a:t>
                      </a:r>
                      <a:endParaRPr lang="en-US" altLang="zh-CN" sz="1800" u="none" strike="noStrike" dirty="0" smtClean="0">
                        <a:effectLst/>
                        <a:latin typeface="华文隶书" panose="02010800040101010101" pitchFamily="2" charset="-122"/>
                        <a:ea typeface="华文隶书" panose="02010800040101010101" pitchFamily="2" charset="-122"/>
                      </a:endParaRPr>
                    </a:p>
                    <a:p>
                      <a:pPr algn="ctr" fontAlgn="ctr"/>
                      <a:r>
                        <a:rPr lang="zh-CN" altLang="en-US" sz="1800" u="none" strike="noStrike" dirty="0" smtClean="0">
                          <a:effectLst/>
                          <a:latin typeface="华文隶书" panose="02010800040101010101" pitchFamily="2" charset="-122"/>
                          <a:ea typeface="华文隶书" panose="02010800040101010101" pitchFamily="2" charset="-122"/>
                        </a:rPr>
                        <a:t>小计</a:t>
                      </a:r>
                      <a:endParaRPr lang="zh-CN" altLang="en-US" sz="1800" b="1" i="0" u="none" strike="noStrike" dirty="0">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1</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道路运输</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645</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2</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水路运输</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195</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3</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a:effectLst/>
                          <a:latin typeface="华文隶书" panose="02010800040101010101" pitchFamily="2" charset="-122"/>
                          <a:ea typeface="华文隶书" panose="02010800040101010101" pitchFamily="2" charset="-122"/>
                        </a:rPr>
                        <a:t>港口运营</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133</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4</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城市客运</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417</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464344">
                <a:tc>
                  <a:txBody>
                    <a:bodyPr/>
                    <a:lstStyle/>
                    <a:p>
                      <a:pPr algn="ctr" fontAlgn="ctr"/>
                      <a:r>
                        <a:rPr lang="en-US" altLang="zh-CN" sz="1800" u="none" strike="noStrike">
                          <a:effectLst/>
                          <a:latin typeface="华文隶书" panose="02010800040101010101" pitchFamily="2" charset="-122"/>
                          <a:ea typeface="华文隶书" panose="02010800040101010101" pitchFamily="2" charset="-122"/>
                        </a:rPr>
                        <a:t>5</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交通运输工程建设</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225</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464344">
                <a:tc>
                  <a:txBody>
                    <a:bodyPr/>
                    <a:lstStyle/>
                    <a:p>
                      <a:pPr algn="ctr" fontAlgn="ctr"/>
                      <a:r>
                        <a:rPr lang="en-US" altLang="zh-CN" sz="1800" u="none" strike="noStrike">
                          <a:effectLst/>
                          <a:latin typeface="华文隶书" panose="02010800040101010101" pitchFamily="2" charset="-122"/>
                          <a:ea typeface="华文隶书" panose="02010800040101010101" pitchFamily="2" charset="-122"/>
                        </a:rPr>
                        <a:t>6</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收费公路运营</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4</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fontAlgn="ctr"/>
                      <a:r>
                        <a:rPr lang="en-US" altLang="zh-CN" sz="1800" u="none" strike="noStrike">
                          <a:effectLst/>
                          <a:latin typeface="华文隶书" panose="02010800040101010101" pitchFamily="2" charset="-122"/>
                          <a:ea typeface="华文隶书" panose="02010800040101010101" pitchFamily="2" charset="-122"/>
                        </a:rPr>
                        <a:t>7</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其他</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24</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fontAlgn="ctr"/>
                      <a:r>
                        <a:rPr lang="zh-CN" altLang="en-US" sz="1800" u="none" strike="noStrike">
                          <a:effectLst/>
                          <a:latin typeface="华文隶书" panose="02010800040101010101" pitchFamily="2" charset="-122"/>
                          <a:ea typeface="华文隶书" panose="02010800040101010101" pitchFamily="2" charset="-122"/>
                        </a:rPr>
                        <a:t>总计</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a:effectLst/>
                          <a:latin typeface="华文隶书" panose="02010800040101010101" pitchFamily="2" charset="-122"/>
                          <a:ea typeface="华文隶书" panose="02010800040101010101" pitchFamily="2" charset="-122"/>
                        </a:rPr>
                        <a:t>　</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1643</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bl>
          </a:graphicData>
        </a:graphic>
      </p:graphicFrame>
      <p:grpSp>
        <p:nvGrpSpPr>
          <p:cNvPr id="11" name="组合 10"/>
          <p:cNvGrpSpPr/>
          <p:nvPr/>
        </p:nvGrpSpPr>
        <p:grpSpPr>
          <a:xfrm>
            <a:off x="230161" y="205625"/>
            <a:ext cx="6181985" cy="662554"/>
            <a:chOff x="1631504" y="525400"/>
            <a:chExt cx="3350202" cy="763774"/>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评价机构</a:t>
              </a:r>
            </a:p>
          </p:txBody>
        </p:sp>
      </p:grpSp>
    </p:spTree>
    <p:extLst>
      <p:ext uri="{BB962C8B-B14F-4D97-AF65-F5344CB8AC3E}">
        <p14:creationId xmlns:p14="http://schemas.microsoft.com/office/powerpoint/2010/main" val="2278498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a:xfrm>
            <a:off x="230161" y="205625"/>
            <a:ext cx="6181985" cy="662554"/>
            <a:chOff x="1631504" y="525400"/>
            <a:chExt cx="3350202" cy="763774"/>
          </a:xfrm>
        </p:grpSpPr>
        <p:sp>
          <p:nvSpPr>
            <p:cNvPr id="11" name="等腰三角形 10"/>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等腰三角形 11"/>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评价机构</a:t>
              </a: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24</a:t>
            </a:fld>
            <a:endParaRPr lang="en-US" altLang="zh-CN" dirty="0"/>
          </a:p>
        </p:txBody>
      </p:sp>
      <p:sp>
        <p:nvSpPr>
          <p:cNvPr id="10" name="圆角矩形 9"/>
          <p:cNvSpPr>
            <a:spLocks noChangeArrowheads="1"/>
          </p:cNvSpPr>
          <p:nvPr/>
        </p:nvSpPr>
        <p:spPr bwMode="auto">
          <a:xfrm>
            <a:off x="323528" y="795104"/>
            <a:ext cx="8568952" cy="4118844"/>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2</a:t>
            </a:r>
            <a:r>
              <a:rPr lang="zh-CN" altLang="en-US" sz="2400" dirty="0">
                <a:latin typeface="华文隶书" panose="02010800040101010101" pitchFamily="2" charset="-122"/>
                <a:ea typeface="华文隶书" panose="02010800040101010101" pitchFamily="2" charset="-122"/>
              </a:rPr>
              <a:t>、各省市评价机构</a:t>
            </a:r>
            <a:r>
              <a:rPr lang="zh-CN" altLang="en-US" sz="2400" dirty="0">
                <a:solidFill>
                  <a:srgbClr val="FF0000"/>
                </a:solidFill>
                <a:latin typeface="华文隶书" panose="02010800040101010101" pitchFamily="2" charset="-122"/>
                <a:ea typeface="华文隶书" panose="02010800040101010101" pitchFamily="2" charset="-122"/>
              </a:rPr>
              <a:t>数量</a:t>
            </a:r>
            <a:endParaRPr lang="en-US" altLang="zh-CN" sz="2400" dirty="0">
              <a:solidFill>
                <a:srgbClr val="FF0000"/>
              </a:solidFill>
              <a:latin typeface="华文隶书" panose="02010800040101010101" pitchFamily="2" charset="-122"/>
              <a:ea typeface="华文隶书" panose="02010800040101010101" pitchFamily="2" charset="-122"/>
            </a:endParaRPr>
          </a:p>
          <a:p>
            <a:pPr>
              <a:spcBef>
                <a:spcPts val="900"/>
              </a:spcBef>
            </a:pPr>
            <a:endParaRPr lang="en-US" altLang="zh-CN" sz="2100" dirty="0"/>
          </a:p>
          <a:p>
            <a:pPr>
              <a:spcBef>
                <a:spcPts val="900"/>
              </a:spcBef>
            </a:pPr>
            <a:endParaRPr lang="en-US" altLang="zh-CN" sz="2100" dirty="0"/>
          </a:p>
          <a:p>
            <a:pPr>
              <a:buNone/>
            </a:pPr>
            <a:endParaRPr lang="en-US" altLang="zh-CN" sz="2100" dirty="0"/>
          </a:p>
          <a:p>
            <a:endParaRPr lang="en-US" altLang="zh-CN" sz="2100" dirty="0"/>
          </a:p>
          <a:p>
            <a:pPr>
              <a:buNone/>
            </a:pPr>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7" name="图表 6"/>
          <p:cNvGraphicFramePr>
            <a:graphicFrameLocks/>
          </p:cNvGraphicFramePr>
          <p:nvPr>
            <p:extLst>
              <p:ext uri="{D42A27DB-BD31-4B8C-83A1-F6EECF244321}">
                <p14:modId xmlns:p14="http://schemas.microsoft.com/office/powerpoint/2010/main" val="1060422367"/>
              </p:ext>
            </p:extLst>
          </p:nvPr>
        </p:nvGraphicFramePr>
        <p:xfrm>
          <a:off x="518972" y="1383240"/>
          <a:ext cx="8229492" cy="3457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9295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a:xfrm>
            <a:off x="230161" y="205625"/>
            <a:ext cx="6181985" cy="738664"/>
            <a:chOff x="1631504" y="525400"/>
            <a:chExt cx="3350202" cy="851512"/>
          </a:xfrm>
        </p:grpSpPr>
        <p:sp>
          <p:nvSpPr>
            <p:cNvPr id="11" name="等腰三角形 10"/>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等腰三角形 11"/>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现状</a:t>
              </a: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评价机构</a:t>
              </a:r>
              <a:endParaRPr lang="zh-CN" altLang="en-US" sz="2400" b="1" dirty="0">
                <a:latin typeface="微软雅黑" panose="020B0503020204020204" pitchFamily="34" charset="-122"/>
                <a:ea typeface="微软雅黑" panose="020B0503020204020204" pitchFamily="34" charset="-122"/>
              </a:endParaRP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25</a:t>
            </a:fld>
            <a:endParaRPr lang="en-US" altLang="zh-CN" dirty="0"/>
          </a:p>
        </p:txBody>
      </p:sp>
      <p:sp>
        <p:nvSpPr>
          <p:cNvPr id="10" name="圆角矩形 9"/>
          <p:cNvSpPr>
            <a:spLocks noChangeArrowheads="1"/>
          </p:cNvSpPr>
          <p:nvPr/>
        </p:nvSpPr>
        <p:spPr bwMode="auto">
          <a:xfrm>
            <a:off x="1331640" y="1028700"/>
            <a:ext cx="6534726"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3</a:t>
            </a:r>
            <a:r>
              <a:rPr lang="zh-CN" altLang="en-US" sz="2400" dirty="0">
                <a:latin typeface="华文隶书" panose="02010800040101010101" pitchFamily="2" charset="-122"/>
                <a:ea typeface="华文隶书" panose="02010800040101010101" pitchFamily="2" charset="-122"/>
              </a:rPr>
              <a:t>、各级别评价机构数量</a:t>
            </a:r>
            <a:endParaRPr lang="en-US" altLang="zh-CN" sz="2400" dirty="0">
              <a:latin typeface="华文隶书" panose="02010800040101010101" pitchFamily="2" charset="-122"/>
              <a:ea typeface="华文隶书" panose="02010800040101010101" pitchFamily="2" charset="-122"/>
            </a:endParaRPr>
          </a:p>
          <a:p>
            <a:pPr>
              <a:spcBef>
                <a:spcPts val="900"/>
              </a:spcBef>
            </a:pPr>
            <a:endParaRPr lang="en-US" altLang="zh-CN" sz="2100" dirty="0"/>
          </a:p>
          <a:p>
            <a:pPr>
              <a:spcBef>
                <a:spcPts val="900"/>
              </a:spcBef>
            </a:pPr>
            <a:endParaRPr lang="en-US" altLang="zh-CN" sz="2100" dirty="0"/>
          </a:p>
          <a:p>
            <a:pPr>
              <a:buNone/>
            </a:pPr>
            <a:endParaRPr lang="en-US" altLang="zh-CN" sz="2100" dirty="0"/>
          </a:p>
          <a:p>
            <a:endParaRPr lang="en-US" altLang="zh-CN" sz="2100" dirty="0"/>
          </a:p>
          <a:p>
            <a:pPr>
              <a:buNone/>
            </a:pPr>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7" name="图表 6"/>
          <p:cNvGraphicFramePr>
            <a:graphicFrameLocks/>
          </p:cNvGraphicFramePr>
          <p:nvPr>
            <p:extLst/>
          </p:nvPr>
        </p:nvGraphicFramePr>
        <p:xfrm>
          <a:off x="1371600" y="2000726"/>
          <a:ext cx="3848472" cy="26750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292269231"/>
              </p:ext>
            </p:extLst>
          </p:nvPr>
        </p:nvGraphicFramePr>
        <p:xfrm>
          <a:off x="5739149" y="2946805"/>
          <a:ext cx="1965386" cy="1650684"/>
        </p:xfrm>
        <a:graphic>
          <a:graphicData uri="http://schemas.openxmlformats.org/drawingml/2006/table">
            <a:tbl>
              <a:tblPr>
                <a:tableStyleId>{5C22544A-7EE6-4342-B048-85BDC9FD1C3A}</a:tableStyleId>
              </a:tblPr>
              <a:tblGrid>
                <a:gridCol w="594065"/>
                <a:gridCol w="648072"/>
                <a:gridCol w="723249"/>
              </a:tblGrid>
              <a:tr h="412671">
                <a:tc>
                  <a:txBody>
                    <a:bodyPr/>
                    <a:lstStyle/>
                    <a:p>
                      <a:pPr algn="ctr" fontAlgn="ctr"/>
                      <a:r>
                        <a:rPr lang="zh-CN" altLang="en-US" sz="2000" b="1" u="none" strike="noStrike" dirty="0">
                          <a:effectLst/>
                          <a:latin typeface="华文隶书" panose="02010800040101010101" pitchFamily="2" charset="-122"/>
                          <a:ea typeface="华文隶书" panose="02010800040101010101" pitchFamily="2" charset="-122"/>
                        </a:rPr>
                        <a:t>序号</a:t>
                      </a:r>
                      <a:endParaRPr lang="zh-CN" altLang="en-US" sz="2000" b="1" i="0" u="none" strike="noStrike" dirty="0">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2000" b="1" u="none" strike="noStrike">
                          <a:effectLst/>
                          <a:latin typeface="华文隶书" panose="02010800040101010101" pitchFamily="2" charset="-122"/>
                          <a:ea typeface="华文隶书" panose="02010800040101010101" pitchFamily="2" charset="-122"/>
                        </a:rPr>
                        <a:t>等级</a:t>
                      </a:r>
                      <a:endParaRPr lang="zh-CN" altLang="en-US" sz="2000" b="1" i="0" u="none" strike="noStrike">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2000" b="1" u="none" strike="noStrike">
                          <a:effectLst/>
                          <a:latin typeface="华文隶书" panose="02010800040101010101" pitchFamily="2" charset="-122"/>
                          <a:ea typeface="华文隶书" panose="02010800040101010101" pitchFamily="2" charset="-122"/>
                        </a:rPr>
                        <a:t>家数</a:t>
                      </a:r>
                      <a:endParaRPr lang="zh-CN" altLang="en-US" sz="2000" b="1" i="0" u="none" strike="noStrike">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r>
              <a:tr h="412671">
                <a:tc>
                  <a:txBody>
                    <a:bodyPr/>
                    <a:lstStyle/>
                    <a:p>
                      <a:pPr algn="ctr" fontAlgn="ctr"/>
                      <a:r>
                        <a:rPr lang="en-US" altLang="zh-CN" sz="2000" b="1" u="none" strike="noStrike">
                          <a:effectLst/>
                          <a:latin typeface="华文隶书" panose="02010800040101010101" pitchFamily="2" charset="-122"/>
                          <a:ea typeface="华文隶书" panose="02010800040101010101" pitchFamily="2" charset="-122"/>
                        </a:rPr>
                        <a:t>1</a:t>
                      </a:r>
                      <a:endParaRPr lang="en-US" altLang="zh-CN" sz="2000" b="1"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2000" b="1" u="none" strike="noStrike" dirty="0">
                          <a:effectLst/>
                          <a:latin typeface="华文隶书" panose="02010800040101010101" pitchFamily="2" charset="-122"/>
                          <a:ea typeface="华文隶书" panose="02010800040101010101" pitchFamily="2" charset="-122"/>
                        </a:rPr>
                        <a:t>一级</a:t>
                      </a:r>
                      <a:endParaRPr lang="zh-CN" altLang="en-US" sz="2000" b="1"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2000" b="1" u="none" strike="noStrike" dirty="0" smtClean="0">
                          <a:effectLst/>
                          <a:latin typeface="华文隶书" panose="02010800040101010101" pitchFamily="2" charset="-122"/>
                          <a:ea typeface="华文隶书" panose="02010800040101010101" pitchFamily="2" charset="-122"/>
                        </a:rPr>
                        <a:t>62</a:t>
                      </a:r>
                      <a:endParaRPr lang="en-US" altLang="zh-CN" sz="2000" b="1"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412671">
                <a:tc>
                  <a:txBody>
                    <a:bodyPr/>
                    <a:lstStyle/>
                    <a:p>
                      <a:pPr algn="ctr" fontAlgn="ctr"/>
                      <a:r>
                        <a:rPr lang="en-US" altLang="zh-CN" sz="2000" b="1" u="none" strike="noStrike">
                          <a:effectLst/>
                          <a:latin typeface="华文隶书" panose="02010800040101010101" pitchFamily="2" charset="-122"/>
                          <a:ea typeface="华文隶书" panose="02010800040101010101" pitchFamily="2" charset="-122"/>
                        </a:rPr>
                        <a:t>2</a:t>
                      </a:r>
                      <a:endParaRPr lang="en-US" altLang="zh-CN" sz="2000" b="1"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2000" b="1" u="none" strike="noStrike" dirty="0">
                          <a:effectLst/>
                          <a:latin typeface="华文隶书" panose="02010800040101010101" pitchFamily="2" charset="-122"/>
                          <a:ea typeface="华文隶书" panose="02010800040101010101" pitchFamily="2" charset="-122"/>
                        </a:rPr>
                        <a:t>二级</a:t>
                      </a:r>
                      <a:endParaRPr lang="zh-CN" altLang="en-US" sz="2000" b="1"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2000" b="1" u="none" strike="noStrike" dirty="0" smtClean="0">
                          <a:effectLst/>
                          <a:latin typeface="华文隶书" panose="02010800040101010101" pitchFamily="2" charset="-122"/>
                          <a:ea typeface="华文隶书" panose="02010800040101010101" pitchFamily="2" charset="-122"/>
                        </a:rPr>
                        <a:t>605</a:t>
                      </a:r>
                      <a:endParaRPr lang="en-US" altLang="zh-CN" sz="2000" b="1"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412671">
                <a:tc>
                  <a:txBody>
                    <a:bodyPr/>
                    <a:lstStyle/>
                    <a:p>
                      <a:pPr algn="ctr" fontAlgn="ctr"/>
                      <a:r>
                        <a:rPr lang="en-US" altLang="zh-CN" sz="2000" b="1" u="none" strike="noStrike">
                          <a:effectLst/>
                          <a:latin typeface="华文隶书" panose="02010800040101010101" pitchFamily="2" charset="-122"/>
                          <a:ea typeface="华文隶书" panose="02010800040101010101" pitchFamily="2" charset="-122"/>
                        </a:rPr>
                        <a:t>3</a:t>
                      </a:r>
                      <a:endParaRPr lang="en-US" altLang="zh-CN" sz="2000" b="1"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2000" b="1" u="none" strike="noStrike" dirty="0">
                          <a:effectLst/>
                          <a:latin typeface="华文隶书" panose="02010800040101010101" pitchFamily="2" charset="-122"/>
                          <a:ea typeface="华文隶书" panose="02010800040101010101" pitchFamily="2" charset="-122"/>
                        </a:rPr>
                        <a:t>三级</a:t>
                      </a:r>
                      <a:endParaRPr lang="zh-CN" altLang="en-US" sz="2000" b="1"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2000" b="1" u="none" strike="noStrike" dirty="0" smtClean="0">
                          <a:effectLst/>
                          <a:latin typeface="华文隶书" panose="02010800040101010101" pitchFamily="2" charset="-122"/>
                          <a:ea typeface="华文隶书" panose="02010800040101010101" pitchFamily="2" charset="-122"/>
                        </a:rPr>
                        <a:t>976</a:t>
                      </a:r>
                      <a:endParaRPr lang="en-US" altLang="zh-CN" sz="2000" b="1"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bl>
          </a:graphicData>
        </a:graphic>
      </p:graphicFrame>
    </p:spTree>
    <p:extLst>
      <p:ext uri="{BB962C8B-B14F-4D97-AF65-F5344CB8AC3E}">
        <p14:creationId xmlns:p14="http://schemas.microsoft.com/office/powerpoint/2010/main" val="3956405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230161" y="205625"/>
            <a:ext cx="6181985" cy="662554"/>
            <a:chOff x="1631504" y="525400"/>
            <a:chExt cx="3350202" cy="763774"/>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评价人员情况</a:t>
              </a: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26</a:t>
            </a:fld>
            <a:endParaRPr lang="en-US" altLang="zh-CN" dirty="0"/>
          </a:p>
        </p:txBody>
      </p:sp>
      <p:sp>
        <p:nvSpPr>
          <p:cNvPr id="10" name="圆角矩形 9"/>
          <p:cNvSpPr>
            <a:spLocks noChangeArrowheads="1"/>
          </p:cNvSpPr>
          <p:nvPr/>
        </p:nvSpPr>
        <p:spPr bwMode="auto">
          <a:xfrm>
            <a:off x="539552" y="1028700"/>
            <a:ext cx="8147248"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1</a:t>
            </a:r>
            <a:r>
              <a:rPr lang="zh-CN" altLang="en-US" sz="2400" dirty="0">
                <a:latin typeface="华文隶书" panose="02010800040101010101" pitchFamily="2" charset="-122"/>
                <a:ea typeface="华文隶书" panose="02010800040101010101" pitchFamily="2" charset="-122"/>
              </a:rPr>
              <a:t>、各专业评价人员数量</a:t>
            </a:r>
            <a:endParaRPr lang="en-US" altLang="zh-CN" sz="2400" dirty="0">
              <a:latin typeface="华文隶书" panose="02010800040101010101" pitchFamily="2" charset="-122"/>
              <a:ea typeface="华文隶书" panose="02010800040101010101" pitchFamily="2" charset="-122"/>
            </a:endParaRPr>
          </a:p>
          <a:p>
            <a:pPr>
              <a:spcBef>
                <a:spcPts val="900"/>
              </a:spcBef>
            </a:pPr>
            <a:endParaRPr lang="en-US" altLang="zh-CN" sz="2100" dirty="0"/>
          </a:p>
          <a:p>
            <a:pPr>
              <a:spcBef>
                <a:spcPts val="900"/>
              </a:spcBef>
            </a:pPr>
            <a:endParaRPr lang="en-US" altLang="zh-CN" sz="2100" dirty="0"/>
          </a:p>
          <a:p>
            <a:pPr>
              <a:buNone/>
            </a:pPr>
            <a:endParaRPr lang="en-US" altLang="zh-CN" sz="2100" dirty="0"/>
          </a:p>
          <a:p>
            <a:endParaRPr lang="en-US" altLang="zh-CN" sz="2100" dirty="0"/>
          </a:p>
          <a:p>
            <a:endParaRPr lang="en-US" altLang="zh-CN" sz="2100" dirty="0"/>
          </a:p>
          <a:p>
            <a:pPr>
              <a:buNone/>
            </a:pPr>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8" name="图表 7"/>
          <p:cNvGraphicFramePr>
            <a:graphicFrameLocks/>
          </p:cNvGraphicFramePr>
          <p:nvPr>
            <p:extLst>
              <p:ext uri="{D42A27DB-BD31-4B8C-83A1-F6EECF244321}">
                <p14:modId xmlns:p14="http://schemas.microsoft.com/office/powerpoint/2010/main" val="2300811455"/>
              </p:ext>
            </p:extLst>
          </p:nvPr>
        </p:nvGraphicFramePr>
        <p:xfrm>
          <a:off x="879032" y="1622495"/>
          <a:ext cx="4781862" cy="29618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538332285"/>
              </p:ext>
            </p:extLst>
          </p:nvPr>
        </p:nvGraphicFramePr>
        <p:xfrm>
          <a:off x="5760623" y="1835992"/>
          <a:ext cx="2750385" cy="2761776"/>
        </p:xfrm>
        <a:graphic>
          <a:graphicData uri="http://schemas.openxmlformats.org/drawingml/2006/table">
            <a:tbl>
              <a:tblPr>
                <a:tableStyleId>{5C22544A-7EE6-4342-B048-85BDC9FD1C3A}</a:tableStyleId>
              </a:tblPr>
              <a:tblGrid>
                <a:gridCol w="858120"/>
                <a:gridCol w="1034145"/>
                <a:gridCol w="858120"/>
              </a:tblGrid>
              <a:tr h="235744">
                <a:tc rowSpan="2">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序号</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rowSpan="2">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业务类型</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500" u="none" strike="noStrike">
                          <a:effectLst/>
                          <a:latin typeface="华文隶书" panose="02010800040101010101" pitchFamily="2" charset="-122"/>
                          <a:ea typeface="华文隶书" panose="02010800040101010101" pitchFamily="2" charset="-122"/>
                        </a:rPr>
                        <a:t>数量</a:t>
                      </a:r>
                      <a:endParaRPr lang="zh-CN" altLang="en-US"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800" u="none" strike="noStrike">
                          <a:effectLst/>
                          <a:latin typeface="华文隶书" panose="02010800040101010101" pitchFamily="2" charset="-122"/>
                          <a:ea typeface="华文隶书" panose="02010800040101010101" pitchFamily="2" charset="-122"/>
                        </a:rPr>
                        <a:t>小计</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1</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道路运输</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12589</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2</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水路运输</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dirty="0">
                          <a:effectLst/>
                          <a:latin typeface="华文隶书" panose="02010800040101010101" pitchFamily="2" charset="-122"/>
                          <a:ea typeface="华文隶书" panose="02010800040101010101" pitchFamily="2" charset="-122"/>
                        </a:rPr>
                        <a:t>2819</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3</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港口运营</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dirty="0">
                          <a:effectLst/>
                          <a:latin typeface="华文隶书" panose="02010800040101010101" pitchFamily="2" charset="-122"/>
                          <a:ea typeface="华文隶书" panose="02010800040101010101" pitchFamily="2" charset="-122"/>
                        </a:rPr>
                        <a:t>1810</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4</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城市客运</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dirty="0">
                          <a:effectLst/>
                          <a:latin typeface="华文隶书" panose="02010800040101010101" pitchFamily="2" charset="-122"/>
                          <a:ea typeface="华文隶书" panose="02010800040101010101" pitchFamily="2" charset="-122"/>
                        </a:rPr>
                        <a:t>5296</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4643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5</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dirty="0">
                          <a:effectLst/>
                          <a:latin typeface="华文隶书" panose="02010800040101010101" pitchFamily="2" charset="-122"/>
                          <a:ea typeface="华文隶书" panose="02010800040101010101" pitchFamily="2" charset="-122"/>
                        </a:rPr>
                        <a:t>交通运输工程建设</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dirty="0">
                          <a:effectLst/>
                          <a:latin typeface="华文隶书" panose="02010800040101010101" pitchFamily="2" charset="-122"/>
                          <a:ea typeface="华文隶书" panose="02010800040101010101" pitchFamily="2" charset="-122"/>
                        </a:rPr>
                        <a:t>4454</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6</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a:effectLst/>
                          <a:latin typeface="华文隶书" panose="02010800040101010101" pitchFamily="2" charset="-122"/>
                          <a:ea typeface="华文隶书" panose="02010800040101010101" pitchFamily="2" charset="-122"/>
                        </a:rPr>
                        <a:t>收费公路</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dirty="0">
                          <a:effectLst/>
                          <a:latin typeface="华文隶书" panose="02010800040101010101" pitchFamily="2" charset="-122"/>
                          <a:ea typeface="华文隶书" panose="02010800040101010101" pitchFamily="2" charset="-122"/>
                        </a:rPr>
                        <a:t>555</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35744">
                <a:tc>
                  <a:txBody>
                    <a:bodyPr/>
                    <a:lstStyle/>
                    <a:p>
                      <a:pPr algn="ctr" rtl="0" fontAlgn="ctr"/>
                      <a:r>
                        <a:rPr lang="en-US" altLang="zh-CN" sz="1800" u="none" strike="noStrike">
                          <a:effectLst/>
                          <a:latin typeface="华文隶书" panose="02010800040101010101" pitchFamily="2" charset="-122"/>
                          <a:ea typeface="华文隶书" panose="02010800040101010101" pitchFamily="2" charset="-122"/>
                        </a:rPr>
                        <a:t>7</a:t>
                      </a:r>
                      <a:endParaRPr lang="en-US" altLang="zh-CN"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zh-CN" altLang="en-US" sz="1800" u="none" strike="noStrike">
                          <a:effectLst/>
                          <a:latin typeface="华文隶书" panose="02010800040101010101" pitchFamily="2" charset="-122"/>
                          <a:ea typeface="华文隶书" panose="02010800040101010101" pitchFamily="2" charset="-122"/>
                        </a:rPr>
                        <a:t>其他</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rtl="0" fontAlgn="ctr"/>
                      <a:r>
                        <a:rPr lang="en-US" altLang="zh-CN" sz="1800" u="none" strike="noStrike" dirty="0">
                          <a:effectLst/>
                          <a:latin typeface="华文隶书" panose="02010800040101010101" pitchFamily="2" charset="-122"/>
                          <a:ea typeface="华文隶书" panose="02010800040101010101" pitchFamily="2" charset="-122"/>
                        </a:rPr>
                        <a:t>405</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bl>
          </a:graphicData>
        </a:graphic>
      </p:graphicFrame>
    </p:spTree>
    <p:extLst>
      <p:ext uri="{BB962C8B-B14F-4D97-AF65-F5344CB8AC3E}">
        <p14:creationId xmlns:p14="http://schemas.microsoft.com/office/powerpoint/2010/main" val="1547790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a:xfrm>
            <a:off x="230161" y="205625"/>
            <a:ext cx="6181985" cy="662554"/>
            <a:chOff x="1631504" y="525400"/>
            <a:chExt cx="3350202" cy="763774"/>
          </a:xfrm>
        </p:grpSpPr>
        <p:sp>
          <p:nvSpPr>
            <p:cNvPr id="11" name="等腰三角形 10"/>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等腰三角形 11"/>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评价人员情况</a:t>
              </a: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27</a:t>
            </a:fld>
            <a:endParaRPr lang="en-US" altLang="zh-CN" dirty="0"/>
          </a:p>
        </p:txBody>
      </p:sp>
      <p:sp>
        <p:nvSpPr>
          <p:cNvPr id="10" name="圆角矩形 9"/>
          <p:cNvSpPr>
            <a:spLocks noChangeArrowheads="1"/>
          </p:cNvSpPr>
          <p:nvPr/>
        </p:nvSpPr>
        <p:spPr bwMode="auto">
          <a:xfrm>
            <a:off x="1331640" y="897564"/>
            <a:ext cx="6534726" cy="4016384"/>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2</a:t>
            </a:r>
            <a:r>
              <a:rPr lang="zh-CN" altLang="en-US" sz="2400" dirty="0">
                <a:latin typeface="华文隶书" panose="02010800040101010101" pitchFamily="2" charset="-122"/>
                <a:ea typeface="华文隶书" panose="02010800040101010101" pitchFamily="2" charset="-122"/>
              </a:rPr>
              <a:t>、各省市评价人员数量</a:t>
            </a:r>
            <a:endParaRPr lang="en-US" altLang="zh-CN" sz="2400" dirty="0">
              <a:latin typeface="华文隶书" panose="02010800040101010101" pitchFamily="2" charset="-122"/>
              <a:ea typeface="华文隶书" panose="02010800040101010101" pitchFamily="2" charset="-122"/>
            </a:endParaRPr>
          </a:p>
          <a:p>
            <a:pPr>
              <a:spcBef>
                <a:spcPts val="900"/>
              </a:spcBef>
            </a:pPr>
            <a:endParaRPr lang="en-US" altLang="zh-CN" sz="2100" dirty="0"/>
          </a:p>
          <a:p>
            <a:pPr>
              <a:spcBef>
                <a:spcPts val="900"/>
              </a:spcBef>
            </a:pPr>
            <a:endParaRPr lang="en-US" altLang="zh-CN" sz="2100" dirty="0"/>
          </a:p>
          <a:p>
            <a:pPr>
              <a:spcBef>
                <a:spcPts val="900"/>
              </a:spcBef>
            </a:pPr>
            <a:endParaRPr lang="en-US" altLang="zh-CN" sz="2100" dirty="0"/>
          </a:p>
          <a:p>
            <a:pPr>
              <a:buNone/>
            </a:pPr>
            <a:endParaRPr lang="en-US" altLang="zh-CN" sz="2100" dirty="0"/>
          </a:p>
          <a:p>
            <a:endParaRPr lang="en-US" altLang="zh-CN" sz="2100" dirty="0"/>
          </a:p>
          <a:p>
            <a:pPr>
              <a:buNone/>
            </a:pPr>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8" name="图表 7"/>
          <p:cNvGraphicFramePr>
            <a:graphicFrameLocks/>
          </p:cNvGraphicFramePr>
          <p:nvPr>
            <p:extLst/>
          </p:nvPr>
        </p:nvGraphicFramePr>
        <p:xfrm>
          <a:off x="1476648" y="1341252"/>
          <a:ext cx="6218635" cy="32631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9550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230161" y="205625"/>
            <a:ext cx="6181985" cy="738664"/>
            <a:chOff x="1631504" y="525400"/>
            <a:chExt cx="3350202" cy="851512"/>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现状</a:t>
              </a: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评价人员情况</a:t>
              </a:r>
              <a:endParaRPr lang="zh-CN" altLang="en-US" sz="2400" b="1" dirty="0">
                <a:latin typeface="微软雅黑" panose="020B0503020204020204" pitchFamily="34" charset="-122"/>
                <a:ea typeface="微软雅黑" panose="020B0503020204020204" pitchFamily="34" charset="-122"/>
              </a:endParaRP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28</a:t>
            </a:fld>
            <a:endParaRPr lang="en-US" altLang="zh-CN" dirty="0"/>
          </a:p>
        </p:txBody>
      </p:sp>
      <p:sp>
        <p:nvSpPr>
          <p:cNvPr id="10" name="圆角矩形 9"/>
          <p:cNvSpPr>
            <a:spLocks noChangeArrowheads="1"/>
          </p:cNvSpPr>
          <p:nvPr/>
        </p:nvSpPr>
        <p:spPr bwMode="auto">
          <a:xfrm>
            <a:off x="1331640" y="1028700"/>
            <a:ext cx="6534726"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3</a:t>
            </a:r>
            <a:r>
              <a:rPr lang="zh-CN" altLang="en-US" sz="2400" dirty="0" smtClean="0">
                <a:latin typeface="华文隶书" panose="02010800040101010101" pitchFamily="2" charset="-122"/>
                <a:ea typeface="华文隶书" panose="02010800040101010101" pitchFamily="2" charset="-122"/>
              </a:rPr>
              <a:t>、</a:t>
            </a:r>
            <a:r>
              <a:rPr lang="zh-CN" altLang="en-US" sz="2400" dirty="0">
                <a:latin typeface="华文隶书" panose="02010800040101010101" pitchFamily="2" charset="-122"/>
                <a:ea typeface="华文隶书" panose="02010800040101010101" pitchFamily="2" charset="-122"/>
              </a:rPr>
              <a:t>评价人员文化程度</a:t>
            </a:r>
            <a:endParaRPr lang="en-US" altLang="zh-CN" sz="2400" dirty="0">
              <a:latin typeface="华文隶书" panose="02010800040101010101" pitchFamily="2" charset="-122"/>
              <a:ea typeface="华文隶书" panose="02010800040101010101" pitchFamily="2" charset="-122"/>
            </a:endParaRPr>
          </a:p>
          <a:p>
            <a:pPr>
              <a:spcBef>
                <a:spcPts val="900"/>
              </a:spcBef>
            </a:pPr>
            <a:endParaRPr lang="en-US" altLang="zh-CN" sz="2100" dirty="0"/>
          </a:p>
          <a:p>
            <a:pPr>
              <a:spcBef>
                <a:spcPts val="900"/>
              </a:spcBef>
            </a:pPr>
            <a:endParaRPr lang="en-US" altLang="zh-CN" sz="2100" dirty="0"/>
          </a:p>
          <a:p>
            <a:pPr>
              <a:buNone/>
            </a:pPr>
            <a:endParaRPr lang="en-US" altLang="zh-CN" sz="2100" dirty="0"/>
          </a:p>
          <a:p>
            <a:endParaRPr lang="en-US" altLang="zh-CN" sz="2100" dirty="0"/>
          </a:p>
          <a:p>
            <a:pPr>
              <a:buNone/>
            </a:pPr>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8" name="图表 7"/>
          <p:cNvGraphicFramePr>
            <a:graphicFrameLocks/>
          </p:cNvGraphicFramePr>
          <p:nvPr>
            <p:extLst/>
          </p:nvPr>
        </p:nvGraphicFramePr>
        <p:xfrm>
          <a:off x="1164087" y="1942623"/>
          <a:ext cx="4218003" cy="2641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p:cNvGraphicFramePr>
            <a:graphicFrameLocks noGrp="1"/>
          </p:cNvGraphicFramePr>
          <p:nvPr>
            <p:extLst/>
          </p:nvPr>
        </p:nvGraphicFramePr>
        <p:xfrm>
          <a:off x="5463006" y="2412180"/>
          <a:ext cx="2322444" cy="2172205"/>
        </p:xfrm>
        <a:graphic>
          <a:graphicData uri="http://schemas.openxmlformats.org/drawingml/2006/table">
            <a:tbl>
              <a:tblPr>
                <a:tableStyleId>{5C22544A-7EE6-4342-B048-85BDC9FD1C3A}</a:tableStyleId>
              </a:tblPr>
              <a:tblGrid>
                <a:gridCol w="459144"/>
                <a:gridCol w="810090"/>
                <a:gridCol w="1053210"/>
              </a:tblGrid>
              <a:tr h="310315">
                <a:tc>
                  <a:txBody>
                    <a:bodyPr/>
                    <a:lstStyle/>
                    <a:p>
                      <a:pPr algn="ctr" fontAlgn="ctr"/>
                      <a:r>
                        <a:rPr lang="zh-CN" altLang="en-US" sz="1500" u="none" strike="noStrike" dirty="0">
                          <a:effectLst/>
                          <a:latin typeface="华文隶书" panose="02010800040101010101" pitchFamily="2" charset="-122"/>
                          <a:ea typeface="华文隶书" panose="02010800040101010101" pitchFamily="2" charset="-122"/>
                        </a:rPr>
                        <a:t>序号</a:t>
                      </a:r>
                      <a:endParaRPr lang="zh-CN" altLang="en-US" sz="1500" b="1" i="0" u="none" strike="noStrike" dirty="0">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a:effectLst/>
                          <a:latin typeface="华文隶书" panose="02010800040101010101" pitchFamily="2" charset="-122"/>
                          <a:ea typeface="华文隶书" panose="02010800040101010101" pitchFamily="2" charset="-122"/>
                        </a:rPr>
                        <a:t>文化程度</a:t>
                      </a:r>
                      <a:endParaRPr lang="zh-CN" altLang="en-US" sz="1500" b="1" i="0" u="none" strike="noStrike">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dirty="0" smtClean="0">
                          <a:effectLst/>
                          <a:latin typeface="华文隶书" panose="02010800040101010101" pitchFamily="2" charset="-122"/>
                          <a:ea typeface="华文隶书" panose="02010800040101010101" pitchFamily="2" charset="-122"/>
                        </a:rPr>
                        <a:t>考评员数量</a:t>
                      </a:r>
                      <a:endParaRPr lang="zh-CN" altLang="en-US" sz="1500" b="1" i="0" u="none" strike="noStrike" dirty="0">
                        <a:solidFill>
                          <a:srgbClr val="666666"/>
                        </a:solidFill>
                        <a:effectLst/>
                        <a:latin typeface="华文隶书" panose="02010800040101010101" pitchFamily="2" charset="-122"/>
                        <a:ea typeface="华文隶书" panose="02010800040101010101" pitchFamily="2" charset="-122"/>
                      </a:endParaRPr>
                    </a:p>
                  </a:txBody>
                  <a:tcPr marL="7144" marR="7144" marT="7144" marB="0" anchor="ctr"/>
                </a:tc>
              </a:tr>
              <a:tr h="310315">
                <a:tc>
                  <a:txBody>
                    <a:bodyPr/>
                    <a:lstStyle/>
                    <a:p>
                      <a:pPr algn="ctr" fontAlgn="ctr"/>
                      <a:r>
                        <a:rPr lang="en-US" altLang="zh-CN" sz="1500" u="none" strike="noStrike" dirty="0">
                          <a:effectLst/>
                          <a:latin typeface="华文隶书" panose="02010800040101010101" pitchFamily="2" charset="-122"/>
                          <a:ea typeface="华文隶书" panose="02010800040101010101" pitchFamily="2" charset="-122"/>
                        </a:rPr>
                        <a:t>1</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dirty="0" smtClean="0">
                          <a:effectLst/>
                          <a:latin typeface="华文隶书" panose="02010800040101010101" pitchFamily="2" charset="-122"/>
                          <a:ea typeface="华文隶书" panose="02010800040101010101" pitchFamily="2" charset="-122"/>
                        </a:rPr>
                        <a:t>其他</a:t>
                      </a:r>
                      <a:r>
                        <a:rPr lang="zh-CN" altLang="en-US" sz="1500" u="none" strike="noStrike" dirty="0">
                          <a:effectLst/>
                          <a:latin typeface="华文隶书" panose="02010800040101010101" pitchFamily="2" charset="-122"/>
                          <a:ea typeface="华文隶书" panose="02010800040101010101" pitchFamily="2" charset="-122"/>
                        </a:rPr>
                        <a:t>　</a:t>
                      </a:r>
                      <a:endParaRPr lang="zh-CN" altLang="en-US"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500" u="none" strike="noStrike" dirty="0" smtClean="0">
                          <a:effectLst/>
                          <a:latin typeface="华文隶书" panose="02010800040101010101" pitchFamily="2" charset="-122"/>
                          <a:ea typeface="华文隶书" panose="02010800040101010101" pitchFamily="2" charset="-122"/>
                        </a:rPr>
                        <a:t>2160</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10315">
                <a:tc>
                  <a:txBody>
                    <a:bodyPr/>
                    <a:lstStyle/>
                    <a:p>
                      <a:pPr algn="ctr" fontAlgn="ctr"/>
                      <a:r>
                        <a:rPr lang="en-US" altLang="zh-CN" sz="1500" u="none" strike="noStrike">
                          <a:effectLst/>
                          <a:latin typeface="华文隶书" panose="02010800040101010101" pitchFamily="2" charset="-122"/>
                          <a:ea typeface="华文隶书" panose="02010800040101010101" pitchFamily="2" charset="-122"/>
                        </a:rPr>
                        <a:t>2</a:t>
                      </a:r>
                      <a:endParaRPr lang="en-US" altLang="zh-CN"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dirty="0">
                          <a:effectLst/>
                          <a:latin typeface="华文隶书" panose="02010800040101010101" pitchFamily="2" charset="-122"/>
                          <a:ea typeface="华文隶书" panose="02010800040101010101" pitchFamily="2" charset="-122"/>
                        </a:rPr>
                        <a:t>中专</a:t>
                      </a:r>
                      <a:endParaRPr lang="zh-CN" altLang="en-US"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500" u="none" strike="noStrike" dirty="0" smtClean="0">
                          <a:effectLst/>
                          <a:latin typeface="华文隶书" panose="02010800040101010101" pitchFamily="2" charset="-122"/>
                          <a:ea typeface="华文隶书" panose="02010800040101010101" pitchFamily="2" charset="-122"/>
                        </a:rPr>
                        <a:t>514</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10315">
                <a:tc>
                  <a:txBody>
                    <a:bodyPr/>
                    <a:lstStyle/>
                    <a:p>
                      <a:pPr algn="ctr" fontAlgn="ctr"/>
                      <a:r>
                        <a:rPr lang="en-US" altLang="zh-CN" sz="1500" u="none" strike="noStrike">
                          <a:effectLst/>
                          <a:latin typeface="华文隶书" panose="02010800040101010101" pitchFamily="2" charset="-122"/>
                          <a:ea typeface="华文隶书" panose="02010800040101010101" pitchFamily="2" charset="-122"/>
                        </a:rPr>
                        <a:t>3</a:t>
                      </a:r>
                      <a:endParaRPr lang="en-US" altLang="zh-CN"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dirty="0">
                          <a:effectLst/>
                          <a:latin typeface="华文隶书" panose="02010800040101010101" pitchFamily="2" charset="-122"/>
                          <a:ea typeface="华文隶书" panose="02010800040101010101" pitchFamily="2" charset="-122"/>
                        </a:rPr>
                        <a:t>博士生</a:t>
                      </a:r>
                      <a:endParaRPr lang="zh-CN" altLang="en-US"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500" u="none" strike="noStrike" dirty="0" smtClean="0">
                          <a:effectLst/>
                          <a:latin typeface="华文隶书" panose="02010800040101010101" pitchFamily="2" charset="-122"/>
                          <a:ea typeface="华文隶书" panose="02010800040101010101" pitchFamily="2" charset="-122"/>
                        </a:rPr>
                        <a:t>191</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10315">
                <a:tc>
                  <a:txBody>
                    <a:bodyPr/>
                    <a:lstStyle/>
                    <a:p>
                      <a:pPr algn="ctr" fontAlgn="ctr"/>
                      <a:r>
                        <a:rPr lang="en-US" altLang="zh-CN" sz="1500" u="none" strike="noStrike">
                          <a:effectLst/>
                          <a:latin typeface="华文隶书" panose="02010800040101010101" pitchFamily="2" charset="-122"/>
                          <a:ea typeface="华文隶书" panose="02010800040101010101" pitchFamily="2" charset="-122"/>
                        </a:rPr>
                        <a:t>4</a:t>
                      </a:r>
                      <a:endParaRPr lang="en-US" altLang="zh-CN"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a:effectLst/>
                          <a:latin typeface="华文隶书" panose="02010800040101010101" pitchFamily="2" charset="-122"/>
                          <a:ea typeface="华文隶书" panose="02010800040101010101" pitchFamily="2" charset="-122"/>
                        </a:rPr>
                        <a:t>大专</a:t>
                      </a:r>
                      <a:endParaRPr lang="zh-CN" altLang="en-US"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500" u="none" strike="noStrike" dirty="0" smtClean="0">
                          <a:effectLst/>
                          <a:latin typeface="华文隶书" panose="02010800040101010101" pitchFamily="2" charset="-122"/>
                          <a:ea typeface="华文隶书" panose="02010800040101010101" pitchFamily="2" charset="-122"/>
                        </a:rPr>
                        <a:t>8160</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10315">
                <a:tc>
                  <a:txBody>
                    <a:bodyPr/>
                    <a:lstStyle/>
                    <a:p>
                      <a:pPr algn="ctr" fontAlgn="ctr"/>
                      <a:r>
                        <a:rPr lang="en-US" altLang="zh-CN" sz="1500" u="none" strike="noStrike">
                          <a:effectLst/>
                          <a:latin typeface="华文隶书" panose="02010800040101010101" pitchFamily="2" charset="-122"/>
                          <a:ea typeface="华文隶书" panose="02010800040101010101" pitchFamily="2" charset="-122"/>
                        </a:rPr>
                        <a:t>5</a:t>
                      </a:r>
                      <a:endParaRPr lang="en-US" altLang="zh-CN"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a:effectLst/>
                          <a:latin typeface="华文隶书" panose="02010800040101010101" pitchFamily="2" charset="-122"/>
                          <a:ea typeface="华文隶书" panose="02010800040101010101" pitchFamily="2" charset="-122"/>
                        </a:rPr>
                        <a:t>本科</a:t>
                      </a:r>
                      <a:endParaRPr lang="zh-CN" altLang="en-US"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500" u="none" strike="noStrike" dirty="0" smtClean="0">
                          <a:effectLst/>
                          <a:latin typeface="华文隶书" panose="02010800040101010101" pitchFamily="2" charset="-122"/>
                          <a:ea typeface="华文隶书" panose="02010800040101010101" pitchFamily="2" charset="-122"/>
                        </a:rPr>
                        <a:t>11462</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10315">
                <a:tc>
                  <a:txBody>
                    <a:bodyPr/>
                    <a:lstStyle/>
                    <a:p>
                      <a:pPr algn="ctr" fontAlgn="ctr"/>
                      <a:r>
                        <a:rPr lang="en-US" altLang="zh-CN" sz="1500" u="none" strike="noStrike">
                          <a:effectLst/>
                          <a:latin typeface="华文隶书" panose="02010800040101010101" pitchFamily="2" charset="-122"/>
                          <a:ea typeface="华文隶书" panose="02010800040101010101" pitchFamily="2" charset="-122"/>
                        </a:rPr>
                        <a:t>6</a:t>
                      </a:r>
                      <a:endParaRPr lang="en-US" altLang="zh-CN"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500" u="none" strike="noStrike">
                          <a:effectLst/>
                          <a:latin typeface="华文隶书" panose="02010800040101010101" pitchFamily="2" charset="-122"/>
                          <a:ea typeface="华文隶书" panose="02010800040101010101" pitchFamily="2" charset="-122"/>
                        </a:rPr>
                        <a:t>研究生</a:t>
                      </a:r>
                      <a:endParaRPr lang="zh-CN" altLang="en-US" sz="15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500" u="none" strike="noStrike" dirty="0" smtClean="0">
                          <a:effectLst/>
                          <a:latin typeface="华文隶书" panose="02010800040101010101" pitchFamily="2" charset="-122"/>
                          <a:ea typeface="华文隶书" panose="02010800040101010101" pitchFamily="2" charset="-122"/>
                        </a:rPr>
                        <a:t>1736</a:t>
                      </a:r>
                      <a:endParaRPr lang="en-US" altLang="zh-CN" sz="15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bl>
          </a:graphicData>
        </a:graphic>
      </p:graphicFrame>
    </p:spTree>
    <p:extLst>
      <p:ext uri="{BB962C8B-B14F-4D97-AF65-F5344CB8AC3E}">
        <p14:creationId xmlns:p14="http://schemas.microsoft.com/office/powerpoint/2010/main" val="313014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230161" y="205625"/>
            <a:ext cx="6181985" cy="738664"/>
            <a:chOff x="1631504" y="525400"/>
            <a:chExt cx="3350202" cy="851512"/>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现状</a:t>
              </a: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建设评价业务开展情况</a:t>
              </a:r>
              <a:endParaRPr lang="zh-CN" altLang="en-US" sz="2400" b="1" dirty="0">
                <a:latin typeface="微软雅黑" panose="020B0503020204020204" pitchFamily="34" charset="-122"/>
                <a:ea typeface="微软雅黑" panose="020B0503020204020204" pitchFamily="34" charset="-122"/>
              </a:endParaRP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29</a:t>
            </a:fld>
            <a:endParaRPr lang="en-US" altLang="zh-CN" dirty="0"/>
          </a:p>
        </p:txBody>
      </p:sp>
      <p:sp>
        <p:nvSpPr>
          <p:cNvPr id="10" name="圆角矩形 9"/>
          <p:cNvSpPr>
            <a:spLocks noChangeArrowheads="1"/>
          </p:cNvSpPr>
          <p:nvPr/>
        </p:nvSpPr>
        <p:spPr bwMode="auto">
          <a:xfrm>
            <a:off x="457200" y="1028700"/>
            <a:ext cx="8229599"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1</a:t>
            </a:r>
            <a:r>
              <a:rPr lang="zh-CN" altLang="en-US" sz="2400" dirty="0">
                <a:latin typeface="华文隶书" panose="02010800040101010101" pitchFamily="2" charset="-122"/>
                <a:ea typeface="华文隶书" panose="02010800040101010101" pitchFamily="2" charset="-122"/>
              </a:rPr>
              <a:t>、业务开展情况（截止到</a:t>
            </a:r>
            <a:r>
              <a:rPr lang="en-US" altLang="zh-CN" sz="2400" dirty="0">
                <a:latin typeface="华文隶书" panose="02010800040101010101" pitchFamily="2" charset="-122"/>
                <a:ea typeface="华文隶书" panose="02010800040101010101" pitchFamily="2" charset="-122"/>
              </a:rPr>
              <a:t>10</a:t>
            </a:r>
            <a:r>
              <a:rPr lang="zh-CN" altLang="en-US" sz="2400" dirty="0">
                <a:latin typeface="华文隶书" panose="02010800040101010101" pitchFamily="2" charset="-122"/>
                <a:ea typeface="华文隶书" panose="02010800040101010101" pitchFamily="2" charset="-122"/>
              </a:rPr>
              <a:t>月</a:t>
            </a:r>
            <a:r>
              <a:rPr lang="en-US" sz="2400" dirty="0">
                <a:latin typeface="华文隶书" panose="02010800040101010101" pitchFamily="2" charset="-122"/>
                <a:ea typeface="华文隶书" panose="02010800040101010101" pitchFamily="2" charset="-122"/>
              </a:rPr>
              <a:t>31</a:t>
            </a:r>
            <a:r>
              <a:rPr lang="zh-CN" altLang="en-US" sz="2400" dirty="0">
                <a:latin typeface="华文隶书" panose="02010800040101010101" pitchFamily="2" charset="-122"/>
                <a:ea typeface="华文隶书" panose="02010800040101010101" pitchFamily="2" charset="-122"/>
              </a:rPr>
              <a:t>日）</a:t>
            </a:r>
            <a:endParaRPr lang="en-US" altLang="zh-CN" sz="2400" dirty="0">
              <a:latin typeface="华文隶书" panose="02010800040101010101" pitchFamily="2" charset="-122"/>
              <a:ea typeface="华文隶书" panose="02010800040101010101" pitchFamily="2" charset="-122"/>
            </a:endParaRPr>
          </a:p>
          <a:p>
            <a:pPr>
              <a:spcBef>
                <a:spcPts val="900"/>
              </a:spcBef>
            </a:pPr>
            <a:endParaRPr lang="zh-CN" altLang="en-US" sz="2100" dirty="0"/>
          </a:p>
          <a:p>
            <a:r>
              <a:rPr lang="en-US" sz="2100" dirty="0"/>
              <a:t>     </a:t>
            </a:r>
            <a:endParaRPr lang="en-US" altLang="zh-CN" sz="2100" dirty="0"/>
          </a:p>
          <a:p>
            <a:endParaRPr lang="en-US" altLang="zh-CN" sz="2100" dirty="0"/>
          </a:p>
          <a:p>
            <a:endParaRPr lang="en-US" altLang="zh-CN" sz="2100" dirty="0"/>
          </a:p>
          <a:p>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8" name="图表 7"/>
          <p:cNvGraphicFramePr>
            <a:graphicFrameLocks/>
          </p:cNvGraphicFramePr>
          <p:nvPr>
            <p:extLst>
              <p:ext uri="{D42A27DB-BD31-4B8C-83A1-F6EECF244321}">
                <p14:modId xmlns:p14="http://schemas.microsoft.com/office/powerpoint/2010/main" val="2895147118"/>
              </p:ext>
            </p:extLst>
          </p:nvPr>
        </p:nvGraphicFramePr>
        <p:xfrm>
          <a:off x="683568" y="1779662"/>
          <a:ext cx="4968552" cy="29523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69394905"/>
              </p:ext>
            </p:extLst>
          </p:nvPr>
        </p:nvGraphicFramePr>
        <p:xfrm>
          <a:off x="5796136" y="1931640"/>
          <a:ext cx="2592288" cy="2800352"/>
        </p:xfrm>
        <a:graphic>
          <a:graphicData uri="http://schemas.openxmlformats.org/drawingml/2006/table">
            <a:tbl>
              <a:tblPr>
                <a:tableStyleId>{5C22544A-7EE6-4342-B048-85BDC9FD1C3A}</a:tableStyleId>
              </a:tblPr>
              <a:tblGrid>
                <a:gridCol w="1296144"/>
                <a:gridCol w="1296144"/>
              </a:tblGrid>
              <a:tr h="555784">
                <a:tc>
                  <a:txBody>
                    <a:bodyPr/>
                    <a:lstStyle/>
                    <a:p>
                      <a:pPr algn="ctr" fontAlgn="ct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获证</a:t>
                      </a:r>
                      <a:r>
                        <a:rPr lang="zh-CN" altLang="en-US" sz="1800" u="none" strike="noStrike" dirty="0" smtClean="0">
                          <a:effectLst/>
                          <a:latin typeface="华文隶书" panose="02010800040101010101" pitchFamily="2" charset="-122"/>
                          <a:ea typeface="华文隶书" panose="02010800040101010101" pitchFamily="2" charset="-122"/>
                        </a:rPr>
                        <a:t>企</a:t>
                      </a:r>
                      <a:endParaRPr lang="en-US" altLang="zh-CN" sz="1800" u="none" strike="noStrike" dirty="0" smtClean="0">
                        <a:effectLst/>
                        <a:latin typeface="华文隶书" panose="02010800040101010101" pitchFamily="2" charset="-122"/>
                        <a:ea typeface="华文隶书" panose="02010800040101010101" pitchFamily="2" charset="-122"/>
                      </a:endParaRPr>
                    </a:p>
                    <a:p>
                      <a:pPr algn="ctr" fontAlgn="ctr"/>
                      <a:r>
                        <a:rPr lang="zh-CN" altLang="en-US" sz="1800" u="none" strike="noStrike" dirty="0" smtClean="0">
                          <a:effectLst/>
                          <a:latin typeface="华文隶书" panose="02010800040101010101" pitchFamily="2" charset="-122"/>
                          <a:ea typeface="华文隶书" panose="02010800040101010101" pitchFamily="2" charset="-122"/>
                        </a:rPr>
                        <a:t>业</a:t>
                      </a:r>
                      <a:r>
                        <a:rPr lang="zh-CN" altLang="en-US" sz="1800" u="none" strike="noStrike" dirty="0">
                          <a:effectLst/>
                          <a:latin typeface="华文隶书" panose="02010800040101010101" pitchFamily="2" charset="-122"/>
                          <a:ea typeface="华文隶书" panose="02010800040101010101" pitchFamily="2" charset="-122"/>
                        </a:rPr>
                        <a:t>数量</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81464">
                <a:tc>
                  <a:txBody>
                    <a:bodyPr/>
                    <a:lstStyle/>
                    <a:p>
                      <a:pPr algn="ctr" fontAlgn="ctr"/>
                      <a:r>
                        <a:rPr lang="zh-CN" altLang="en-US" sz="1800" u="none" strike="noStrike" kern="1200" dirty="0">
                          <a:solidFill>
                            <a:schemeClr val="dk1"/>
                          </a:solidFill>
                          <a:effectLst/>
                          <a:latin typeface="华文隶书" panose="02010800040101010101" pitchFamily="2" charset="-122"/>
                          <a:ea typeface="华文隶书" panose="02010800040101010101" pitchFamily="2" charset="-122"/>
                          <a:cs typeface="+mn-cs"/>
                        </a:rPr>
                        <a:t>道路运输</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22216</a:t>
                      </a:r>
                    </a:p>
                  </a:txBody>
                  <a:tcPr marL="7144" marR="7144" marT="7144" marB="0" anchor="ctr"/>
                </a:tc>
              </a:tr>
              <a:tr h="281464">
                <a:tc>
                  <a:txBody>
                    <a:bodyPr/>
                    <a:lstStyle/>
                    <a:p>
                      <a:pPr algn="ctr" fontAlgn="ctr"/>
                      <a:r>
                        <a:rPr lang="zh-CN" altLang="en-US" sz="1800" u="none" strike="noStrike" kern="1200" dirty="0">
                          <a:solidFill>
                            <a:schemeClr val="dk1"/>
                          </a:solidFill>
                          <a:effectLst/>
                          <a:latin typeface="华文隶书" panose="02010800040101010101" pitchFamily="2" charset="-122"/>
                          <a:ea typeface="华文隶书" panose="02010800040101010101" pitchFamily="2" charset="-122"/>
                          <a:cs typeface="+mn-cs"/>
                        </a:rPr>
                        <a:t>水路运输</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2451</a:t>
                      </a:r>
                    </a:p>
                  </a:txBody>
                  <a:tcPr marL="7144" marR="7144" marT="7144" marB="0" anchor="ctr"/>
                </a:tc>
              </a:tr>
              <a:tr h="281464">
                <a:tc>
                  <a:txBody>
                    <a:bodyPr/>
                    <a:lstStyle/>
                    <a:p>
                      <a:pPr algn="ctr" fontAlgn="ctr"/>
                      <a:r>
                        <a:rPr lang="zh-CN" altLang="en-US" sz="1800" u="none" strike="noStrike" kern="1200">
                          <a:solidFill>
                            <a:schemeClr val="dk1"/>
                          </a:solidFill>
                          <a:effectLst/>
                          <a:latin typeface="华文隶书" panose="02010800040101010101" pitchFamily="2" charset="-122"/>
                          <a:ea typeface="华文隶书" panose="02010800040101010101" pitchFamily="2" charset="-122"/>
                          <a:cs typeface="+mn-cs"/>
                        </a:rPr>
                        <a:t>港口营运</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1107</a:t>
                      </a:r>
                    </a:p>
                  </a:txBody>
                  <a:tcPr marL="7144" marR="7144" marT="7144" marB="0" anchor="ctr"/>
                </a:tc>
              </a:tr>
              <a:tr h="281464">
                <a:tc>
                  <a:txBody>
                    <a:bodyPr/>
                    <a:lstStyle/>
                    <a:p>
                      <a:pPr algn="ctr" fontAlgn="ctr"/>
                      <a:r>
                        <a:rPr lang="zh-CN" altLang="en-US" sz="1800" u="none" strike="noStrike" kern="1200">
                          <a:solidFill>
                            <a:schemeClr val="dk1"/>
                          </a:solidFill>
                          <a:effectLst/>
                          <a:latin typeface="华文隶书" panose="02010800040101010101" pitchFamily="2" charset="-122"/>
                          <a:ea typeface="华文隶书" panose="02010800040101010101" pitchFamily="2" charset="-122"/>
                          <a:cs typeface="+mn-cs"/>
                        </a:rPr>
                        <a:t>城市客运</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3446</a:t>
                      </a:r>
                    </a:p>
                  </a:txBody>
                  <a:tcPr marL="7144" marR="7144" marT="7144" marB="0" anchor="ctr"/>
                </a:tc>
              </a:tr>
              <a:tr h="555784">
                <a:tc>
                  <a:txBody>
                    <a:bodyPr/>
                    <a:lstStyle/>
                    <a:p>
                      <a:pPr algn="ctr" fontAlgn="ctr"/>
                      <a:r>
                        <a:rPr lang="zh-CN" altLang="en-US" sz="1800" u="none" strike="noStrike" kern="1200" dirty="0">
                          <a:solidFill>
                            <a:schemeClr val="dk1"/>
                          </a:solidFill>
                          <a:effectLst/>
                          <a:latin typeface="华文隶书" panose="02010800040101010101" pitchFamily="2" charset="-122"/>
                          <a:ea typeface="华文隶书" panose="02010800040101010101" pitchFamily="2" charset="-122"/>
                          <a:cs typeface="+mn-cs"/>
                        </a:rPr>
                        <a:t>交通</a:t>
                      </a:r>
                      <a:r>
                        <a:rPr lang="zh-CN" altLang="en-US" sz="1800" u="none" strike="noStrike" kern="1200" dirty="0" smtClean="0">
                          <a:solidFill>
                            <a:schemeClr val="dk1"/>
                          </a:solidFill>
                          <a:effectLst/>
                          <a:latin typeface="华文隶书" panose="02010800040101010101" pitchFamily="2" charset="-122"/>
                          <a:ea typeface="华文隶书" panose="02010800040101010101" pitchFamily="2" charset="-122"/>
                          <a:cs typeface="+mn-cs"/>
                        </a:rPr>
                        <a:t>工</a:t>
                      </a:r>
                      <a:endParaRPr lang="en-US" altLang="zh-CN" sz="1800" u="none" strike="noStrike" kern="1200" dirty="0" smtClean="0">
                        <a:solidFill>
                          <a:schemeClr val="dk1"/>
                        </a:solidFill>
                        <a:effectLst/>
                        <a:latin typeface="华文隶书" panose="02010800040101010101" pitchFamily="2" charset="-122"/>
                        <a:ea typeface="华文隶书" panose="02010800040101010101" pitchFamily="2" charset="-122"/>
                        <a:cs typeface="+mn-cs"/>
                      </a:endParaRPr>
                    </a:p>
                    <a:p>
                      <a:pPr algn="ctr" fontAlgn="ctr"/>
                      <a:r>
                        <a:rPr lang="zh-CN" altLang="en-US" sz="1800" u="none" strike="noStrike" kern="1200" dirty="0" smtClean="0">
                          <a:solidFill>
                            <a:schemeClr val="dk1"/>
                          </a:solidFill>
                          <a:effectLst/>
                          <a:latin typeface="华文隶书" panose="02010800040101010101" pitchFamily="2" charset="-122"/>
                          <a:ea typeface="华文隶书" panose="02010800040101010101" pitchFamily="2" charset="-122"/>
                          <a:cs typeface="+mn-cs"/>
                        </a:rPr>
                        <a:t>程</a:t>
                      </a:r>
                      <a:r>
                        <a:rPr lang="zh-CN" altLang="en-US" sz="1800" u="none" strike="noStrike" kern="1200" dirty="0">
                          <a:solidFill>
                            <a:schemeClr val="dk1"/>
                          </a:solidFill>
                          <a:effectLst/>
                          <a:latin typeface="华文隶书" panose="02010800040101010101" pitchFamily="2" charset="-122"/>
                          <a:ea typeface="华文隶书" panose="02010800040101010101" pitchFamily="2" charset="-122"/>
                          <a:cs typeface="+mn-cs"/>
                        </a:rPr>
                        <a:t>建设</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1527</a:t>
                      </a:r>
                    </a:p>
                  </a:txBody>
                  <a:tcPr marL="7144" marR="7144" marT="7144" marB="0" anchor="ctr"/>
                </a:tc>
              </a:tr>
              <a:tr h="281464">
                <a:tc>
                  <a:txBody>
                    <a:bodyPr/>
                    <a:lstStyle/>
                    <a:p>
                      <a:pPr algn="ctr" fontAlgn="ctr"/>
                      <a:r>
                        <a:rPr lang="zh-CN" altLang="en-US" sz="1800" u="none" strike="noStrike" kern="1200">
                          <a:solidFill>
                            <a:schemeClr val="dk1"/>
                          </a:solidFill>
                          <a:effectLst/>
                          <a:latin typeface="华文隶书" panose="02010800040101010101" pitchFamily="2" charset="-122"/>
                          <a:ea typeface="华文隶书" panose="02010800040101010101" pitchFamily="2" charset="-122"/>
                          <a:cs typeface="+mn-cs"/>
                        </a:rPr>
                        <a:t>其他</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69</a:t>
                      </a:r>
                    </a:p>
                  </a:txBody>
                  <a:tcPr marL="7144" marR="7144" marT="7144" marB="0" anchor="ctr"/>
                </a:tc>
              </a:tr>
              <a:tr h="281464">
                <a:tc>
                  <a:txBody>
                    <a:bodyPr/>
                    <a:lstStyle/>
                    <a:p>
                      <a:pPr algn="ctr" fontAlgn="ctr"/>
                      <a:r>
                        <a:rPr lang="zh-CN" altLang="en-US" sz="1800" u="none" strike="noStrike" kern="1200">
                          <a:solidFill>
                            <a:schemeClr val="dk1"/>
                          </a:solidFill>
                          <a:effectLst/>
                          <a:latin typeface="华文隶书" panose="02010800040101010101" pitchFamily="2" charset="-122"/>
                          <a:ea typeface="华文隶书" panose="02010800040101010101" pitchFamily="2" charset="-122"/>
                          <a:cs typeface="+mn-cs"/>
                        </a:rPr>
                        <a:t>合计</a:t>
                      </a:r>
                    </a:p>
                  </a:txBody>
                  <a:tcPr marL="7144" marR="7144" marT="7144" marB="0" anchor="ctr"/>
                </a:tc>
                <a:tc>
                  <a:txBody>
                    <a:bodyPr/>
                    <a:lstStyle/>
                    <a:p>
                      <a:pPr algn="ctr" fontAlgn="ctr"/>
                      <a:r>
                        <a:rPr lang="en-US" altLang="zh-CN" sz="1800" u="none" strike="noStrike" kern="1200" dirty="0">
                          <a:solidFill>
                            <a:schemeClr val="dk1"/>
                          </a:solidFill>
                          <a:effectLst/>
                          <a:latin typeface="华文隶书" panose="02010800040101010101" pitchFamily="2" charset="-122"/>
                          <a:ea typeface="华文隶书" panose="02010800040101010101" pitchFamily="2" charset="-122"/>
                          <a:cs typeface="+mn-cs"/>
                        </a:rPr>
                        <a:t>30816</a:t>
                      </a:r>
                    </a:p>
                  </a:txBody>
                  <a:tcPr marL="7144" marR="7144" marT="7144" marB="0" anchor="ctr"/>
                </a:tc>
              </a:tr>
            </a:tbl>
          </a:graphicData>
        </a:graphic>
      </p:graphicFrame>
    </p:spTree>
    <p:extLst>
      <p:ext uri="{BB962C8B-B14F-4D97-AF65-F5344CB8AC3E}">
        <p14:creationId xmlns:p14="http://schemas.microsoft.com/office/powerpoint/2010/main" val="1507533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建设评价业务开展情况</a:t>
              </a:r>
            </a:p>
          </p:txBody>
        </p:sp>
      </p:grpSp>
      <p:sp>
        <p:nvSpPr>
          <p:cNvPr id="8" name="圆角矩形 7"/>
          <p:cNvSpPr>
            <a:spLocks noChangeArrowheads="1"/>
          </p:cNvSpPr>
          <p:nvPr/>
        </p:nvSpPr>
        <p:spPr bwMode="auto">
          <a:xfrm>
            <a:off x="611188" y="878810"/>
            <a:ext cx="7993062" cy="4264690"/>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lvl="0">
              <a:spcBef>
                <a:spcPts val="1200"/>
              </a:spcBef>
              <a:spcAft>
                <a:spcPts val="0"/>
              </a:spcAft>
            </a:pPr>
            <a:r>
              <a:rPr lang="zh-CN" altLang="en-US" sz="2400" dirty="0" smtClean="0">
                <a:latin typeface="华文隶书" panose="02010800040101010101" pitchFamily="2" charset="-122"/>
                <a:ea typeface="华文隶书" panose="02010800040101010101" pitchFamily="2" charset="-122"/>
              </a:rPr>
              <a:t>业务</a:t>
            </a:r>
            <a:r>
              <a:rPr lang="zh-CN" altLang="en-US" sz="2400" dirty="0">
                <a:latin typeface="华文隶书" panose="02010800040101010101" pitchFamily="2" charset="-122"/>
                <a:ea typeface="华文隶书" panose="02010800040101010101" pitchFamily="2" charset="-122"/>
              </a:rPr>
              <a:t>开展情况（</a:t>
            </a:r>
            <a:r>
              <a:rPr lang="en-US" altLang="zh-CN" sz="2400" dirty="0" smtClean="0">
                <a:latin typeface="华文隶书" panose="02010800040101010101" pitchFamily="2" charset="-122"/>
                <a:ea typeface="华文隶书" panose="02010800040101010101" pitchFamily="2" charset="-122"/>
              </a:rPr>
              <a:t>2018</a:t>
            </a:r>
            <a:r>
              <a:rPr lang="zh-CN" altLang="en-US" sz="2400" dirty="0" smtClean="0">
                <a:latin typeface="华文隶书" panose="02010800040101010101" pitchFamily="2" charset="-122"/>
                <a:ea typeface="华文隶书" panose="02010800040101010101" pitchFamily="2" charset="-122"/>
              </a:rPr>
              <a:t>年</a:t>
            </a:r>
            <a:r>
              <a:rPr lang="en-US" altLang="zh-CN" sz="2400" dirty="0" smtClean="0">
                <a:latin typeface="华文隶书" panose="02010800040101010101" pitchFamily="2" charset="-122"/>
                <a:ea typeface="华文隶书" panose="02010800040101010101" pitchFamily="2" charset="-122"/>
              </a:rPr>
              <a:t>3</a:t>
            </a:r>
            <a:r>
              <a:rPr lang="zh-CN" altLang="en-US" sz="2400" dirty="0" smtClean="0">
                <a:latin typeface="华文隶书" panose="02010800040101010101" pitchFamily="2" charset="-122"/>
                <a:ea typeface="华文隶书" panose="02010800040101010101" pitchFamily="2" charset="-122"/>
              </a:rPr>
              <a:t>月）</a:t>
            </a:r>
            <a:endParaRPr lang="en-US" altLang="zh-CN" sz="2400" dirty="0">
              <a:latin typeface="华文隶书" panose="02010800040101010101" pitchFamily="2" charset="-122"/>
              <a:ea typeface="华文隶书" panose="02010800040101010101" pitchFamily="2" charset="-122"/>
            </a:endParaRPr>
          </a:p>
          <a:p>
            <a:pPr lvl="0">
              <a:spcBef>
                <a:spcPts val="1200"/>
              </a:spcBef>
              <a:spcAft>
                <a:spcPts val="0"/>
              </a:spcAft>
            </a:pPr>
            <a:endParaRPr lang="en-US" altLang="zh-CN" sz="2800" dirty="0"/>
          </a:p>
          <a:p>
            <a:endParaRPr lang="en-US" altLang="zh-CN" sz="2800" dirty="0"/>
          </a:p>
          <a:p>
            <a:endParaRPr lang="en-US" altLang="zh-CN" sz="2800" dirty="0"/>
          </a:p>
          <a:p>
            <a:endParaRPr lang="en-US" altLang="zh-CN" sz="2800" dirty="0"/>
          </a:p>
          <a:p>
            <a:endParaRPr lang="en-US" altLang="zh-CN" sz="2800" dirty="0" smtClean="0"/>
          </a:p>
          <a:p>
            <a:endParaRPr lang="zh-CN" altLang="en-US" sz="2800" dirty="0"/>
          </a:p>
          <a:p>
            <a:r>
              <a:rPr lang="en-US" altLang="zh-CN" sz="2800" dirty="0"/>
              <a:t>  </a:t>
            </a:r>
            <a:endParaRPr lang="zh-CN" altLang="en-US" sz="2800" dirty="0"/>
          </a:p>
        </p:txBody>
      </p:sp>
      <p:graphicFrame>
        <p:nvGraphicFramePr>
          <p:cNvPr id="4" name="图表 3"/>
          <p:cNvGraphicFramePr/>
          <p:nvPr>
            <p:extLst>
              <p:ext uri="{D42A27DB-BD31-4B8C-83A1-F6EECF244321}">
                <p14:modId xmlns:p14="http://schemas.microsoft.com/office/powerpoint/2010/main" val="1464104841"/>
              </p:ext>
            </p:extLst>
          </p:nvPr>
        </p:nvGraphicFramePr>
        <p:xfrm>
          <a:off x="3493820" y="1635646"/>
          <a:ext cx="4859950" cy="32560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1071414476"/>
              </p:ext>
            </p:extLst>
          </p:nvPr>
        </p:nvGraphicFramePr>
        <p:xfrm>
          <a:off x="908158" y="1736880"/>
          <a:ext cx="2615952" cy="2966720"/>
        </p:xfrm>
        <a:graphic>
          <a:graphicData uri="http://schemas.openxmlformats.org/drawingml/2006/table">
            <a:tbl>
              <a:tblPr firstRow="1" bandRow="1">
                <a:tableStyleId>{5C22544A-7EE6-4342-B048-85BDC9FD1C3A}</a:tableStyleId>
              </a:tblPr>
              <a:tblGrid>
                <a:gridCol w="1481960"/>
                <a:gridCol w="1133992"/>
              </a:tblGrid>
              <a:tr h="370840">
                <a:tc>
                  <a:txBody>
                    <a:bodyPr/>
                    <a:lstStyle/>
                    <a:p>
                      <a:endParaRPr lang="zh-CN" altLang="en-US" dirty="0"/>
                    </a:p>
                  </a:txBody>
                  <a:tcPr/>
                </a:tc>
                <a:tc>
                  <a:txBody>
                    <a:bodyPr/>
                    <a:lstStyle/>
                    <a:p>
                      <a:r>
                        <a:rPr lang="zh-CN" altLang="en-US" sz="1600" dirty="0" smtClean="0">
                          <a:latin typeface="华文隶书" panose="02010800040101010101" pitchFamily="2" charset="-122"/>
                          <a:ea typeface="华文隶书" panose="02010800040101010101" pitchFamily="2" charset="-122"/>
                        </a:rPr>
                        <a:t>发证数量</a:t>
                      </a:r>
                      <a:endParaRPr lang="zh-CN" altLang="en-US" sz="16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道路运输</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12995</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水路运输</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1715</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港口营运</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449</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城市客运</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1130</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交通工程建设</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1289</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其他</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44</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总数</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17175</a:t>
                      </a:r>
                      <a:endParaRPr lang="zh-CN" altLang="en-US" sz="1800" dirty="0">
                        <a:latin typeface="华文隶书" panose="02010800040101010101" pitchFamily="2" charset="-122"/>
                        <a:ea typeface="华文隶书" panose="02010800040101010101" pitchFamily="2" charset="-122"/>
                      </a:endParaRPr>
                    </a:p>
                  </a:txBody>
                  <a:tcPr/>
                </a:tc>
              </a:tr>
            </a:tbl>
          </a:graphicData>
        </a:graphic>
      </p:graphicFrame>
    </p:spTree>
    <p:extLst>
      <p:ext uri="{BB962C8B-B14F-4D97-AF65-F5344CB8AC3E}">
        <p14:creationId xmlns:p14="http://schemas.microsoft.com/office/powerpoint/2010/main" val="5681266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230161" y="205625"/>
            <a:ext cx="6181985" cy="738664"/>
            <a:chOff x="1631504" y="525400"/>
            <a:chExt cx="3350202" cy="851512"/>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现状</a:t>
              </a: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建设评价业务开展情况</a:t>
              </a:r>
              <a:endParaRPr lang="zh-CN" altLang="en-US" sz="2400" b="1" dirty="0">
                <a:latin typeface="微软雅黑" panose="020B0503020204020204" pitchFamily="34" charset="-122"/>
                <a:ea typeface="微软雅黑" panose="020B0503020204020204" pitchFamily="34" charset="-122"/>
              </a:endParaRP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31</a:t>
            </a:fld>
            <a:endParaRPr lang="en-US" altLang="zh-CN" dirty="0"/>
          </a:p>
        </p:txBody>
      </p:sp>
      <p:sp>
        <p:nvSpPr>
          <p:cNvPr id="10" name="圆角矩形 9"/>
          <p:cNvSpPr>
            <a:spLocks noChangeArrowheads="1"/>
          </p:cNvSpPr>
          <p:nvPr/>
        </p:nvSpPr>
        <p:spPr bwMode="auto">
          <a:xfrm>
            <a:off x="800286" y="1028700"/>
            <a:ext cx="7660145"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100" dirty="0">
                <a:latin typeface="华文隶书" panose="02010800040101010101" pitchFamily="2" charset="-122"/>
                <a:ea typeface="华文隶书" panose="02010800040101010101" pitchFamily="2" charset="-122"/>
              </a:rPr>
              <a:t>2</a:t>
            </a:r>
            <a:r>
              <a:rPr lang="zh-CN" altLang="en-US" sz="2100" dirty="0">
                <a:latin typeface="华文隶书" panose="02010800040101010101" pitchFamily="2" charset="-122"/>
                <a:ea typeface="华文隶书" panose="02010800040101010101" pitchFamily="2" charset="-122"/>
              </a:rPr>
              <a:t>、各级别证书情况（截止到</a:t>
            </a:r>
            <a:r>
              <a:rPr lang="en-US" sz="2100" dirty="0">
                <a:latin typeface="华文隶书" panose="02010800040101010101" pitchFamily="2" charset="-122"/>
                <a:ea typeface="华文隶书" panose="02010800040101010101" pitchFamily="2" charset="-122"/>
              </a:rPr>
              <a:t>10</a:t>
            </a:r>
            <a:r>
              <a:rPr lang="zh-CN" altLang="en-US" sz="2100" dirty="0">
                <a:latin typeface="华文隶书" panose="02010800040101010101" pitchFamily="2" charset="-122"/>
                <a:ea typeface="华文隶书" panose="02010800040101010101" pitchFamily="2" charset="-122"/>
              </a:rPr>
              <a:t>月</a:t>
            </a:r>
            <a:r>
              <a:rPr lang="en-US" sz="2100" dirty="0">
                <a:latin typeface="华文隶书" panose="02010800040101010101" pitchFamily="2" charset="-122"/>
                <a:ea typeface="华文隶书" panose="02010800040101010101" pitchFamily="2" charset="-122"/>
              </a:rPr>
              <a:t>31</a:t>
            </a:r>
            <a:r>
              <a:rPr lang="zh-CN" altLang="en-US" sz="2100" dirty="0">
                <a:latin typeface="华文隶书" panose="02010800040101010101" pitchFamily="2" charset="-122"/>
                <a:ea typeface="华文隶书" panose="02010800040101010101" pitchFamily="2" charset="-122"/>
              </a:rPr>
              <a:t>日）</a:t>
            </a:r>
            <a:endParaRPr lang="en-US" altLang="zh-CN" sz="2100" dirty="0">
              <a:latin typeface="华文隶书" panose="02010800040101010101" pitchFamily="2" charset="-122"/>
              <a:ea typeface="华文隶书" panose="02010800040101010101" pitchFamily="2" charset="-122"/>
            </a:endParaRPr>
          </a:p>
          <a:p>
            <a:pPr>
              <a:spcBef>
                <a:spcPts val="900"/>
              </a:spcBef>
            </a:pPr>
            <a:endParaRPr lang="zh-CN" altLang="en-US" sz="2100" dirty="0"/>
          </a:p>
          <a:p>
            <a:r>
              <a:rPr lang="en-US" sz="2100" dirty="0"/>
              <a:t>      </a:t>
            </a:r>
            <a:endParaRPr lang="en-US" altLang="zh-CN" sz="2100" dirty="0"/>
          </a:p>
          <a:p>
            <a:pPr>
              <a:buNone/>
            </a:pPr>
            <a:endParaRPr lang="en-US" altLang="zh-CN" sz="2100" dirty="0"/>
          </a:p>
          <a:p>
            <a:endParaRPr lang="en-US" altLang="zh-CN" sz="2100" dirty="0"/>
          </a:p>
          <a:p>
            <a:pPr>
              <a:buNone/>
            </a:pPr>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9" name="图表 8"/>
          <p:cNvGraphicFramePr>
            <a:graphicFrameLocks/>
          </p:cNvGraphicFramePr>
          <p:nvPr>
            <p:extLst>
              <p:ext uri="{D42A27DB-BD31-4B8C-83A1-F6EECF244321}">
                <p14:modId xmlns:p14="http://schemas.microsoft.com/office/powerpoint/2010/main" val="697294974"/>
              </p:ext>
            </p:extLst>
          </p:nvPr>
        </p:nvGraphicFramePr>
        <p:xfrm>
          <a:off x="1403648" y="1775665"/>
          <a:ext cx="4320479" cy="2991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2633259530"/>
              </p:ext>
            </p:extLst>
          </p:nvPr>
        </p:nvGraphicFramePr>
        <p:xfrm>
          <a:off x="6660232" y="1995686"/>
          <a:ext cx="1661998" cy="1373524"/>
        </p:xfrm>
        <a:graphic>
          <a:graphicData uri="http://schemas.openxmlformats.org/drawingml/2006/table">
            <a:tbl>
              <a:tblPr>
                <a:tableStyleId>{5C22544A-7EE6-4342-B048-85BDC9FD1C3A}</a:tableStyleId>
              </a:tblPr>
              <a:tblGrid>
                <a:gridCol w="590810"/>
                <a:gridCol w="1071188"/>
              </a:tblGrid>
              <a:tr h="343381">
                <a:tc>
                  <a:txBody>
                    <a:bodyPr/>
                    <a:lstStyle/>
                    <a:p>
                      <a:pPr algn="ctr" fontAlgn="ct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获证数量</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43381">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一级</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2872</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43381">
                <a:tc>
                  <a:txBody>
                    <a:bodyPr/>
                    <a:lstStyle/>
                    <a:p>
                      <a:pPr algn="ctr" fontAlgn="ctr"/>
                      <a:r>
                        <a:rPr lang="zh-CN" altLang="en-US" sz="1800" u="none" strike="noStrike">
                          <a:effectLst/>
                          <a:latin typeface="华文隶书" panose="02010800040101010101" pitchFamily="2" charset="-122"/>
                          <a:ea typeface="华文隶书" panose="02010800040101010101" pitchFamily="2" charset="-122"/>
                        </a:rPr>
                        <a:t>二级</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7916</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343381">
                <a:tc>
                  <a:txBody>
                    <a:bodyPr/>
                    <a:lstStyle/>
                    <a:p>
                      <a:pPr algn="ctr" fontAlgn="ctr"/>
                      <a:r>
                        <a:rPr lang="zh-CN" altLang="en-US" sz="1800" u="none" strike="noStrike">
                          <a:effectLst/>
                          <a:latin typeface="华文隶书" panose="02010800040101010101" pitchFamily="2" charset="-122"/>
                          <a:ea typeface="华文隶书" panose="02010800040101010101" pitchFamily="2" charset="-122"/>
                        </a:rPr>
                        <a:t>三级</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en-US" altLang="zh-CN" sz="1800" u="none" strike="noStrike" dirty="0">
                          <a:effectLst/>
                          <a:latin typeface="华文隶书" panose="02010800040101010101" pitchFamily="2" charset="-122"/>
                          <a:ea typeface="华文隶书" panose="02010800040101010101" pitchFamily="2" charset="-122"/>
                        </a:rPr>
                        <a:t>20028</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bl>
          </a:graphicData>
        </a:graphic>
      </p:graphicFrame>
    </p:spTree>
    <p:extLst>
      <p:ext uri="{BB962C8B-B14F-4D97-AF65-F5344CB8AC3E}">
        <p14:creationId xmlns:p14="http://schemas.microsoft.com/office/powerpoint/2010/main" val="2605420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建设评价业务开展情况</a:t>
              </a:r>
            </a:p>
          </p:txBody>
        </p:sp>
      </p:grpSp>
      <p:sp>
        <p:nvSpPr>
          <p:cNvPr id="8" name="圆角矩形 7"/>
          <p:cNvSpPr>
            <a:spLocks noChangeArrowheads="1"/>
          </p:cNvSpPr>
          <p:nvPr/>
        </p:nvSpPr>
        <p:spPr bwMode="auto">
          <a:xfrm>
            <a:off x="611188" y="878810"/>
            <a:ext cx="7993062" cy="4264690"/>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lvl="0">
              <a:spcBef>
                <a:spcPts val="1200"/>
              </a:spcBef>
              <a:spcAft>
                <a:spcPts val="0"/>
              </a:spcAft>
            </a:pPr>
            <a:r>
              <a:rPr lang="zh-CN" altLang="en-US" sz="2400" dirty="0" smtClean="0">
                <a:latin typeface="华文隶书" panose="02010800040101010101" pitchFamily="2" charset="-122"/>
                <a:ea typeface="华文隶书" panose="02010800040101010101" pitchFamily="2" charset="-122"/>
              </a:rPr>
              <a:t>业务</a:t>
            </a:r>
            <a:r>
              <a:rPr lang="zh-CN" altLang="en-US" sz="2400" dirty="0">
                <a:latin typeface="华文隶书" panose="02010800040101010101" pitchFamily="2" charset="-122"/>
                <a:ea typeface="华文隶书" panose="02010800040101010101" pitchFamily="2" charset="-122"/>
              </a:rPr>
              <a:t>开展情况（</a:t>
            </a:r>
            <a:r>
              <a:rPr lang="en-US" altLang="zh-CN" sz="2400" dirty="0" smtClean="0">
                <a:latin typeface="华文隶书" panose="02010800040101010101" pitchFamily="2" charset="-122"/>
                <a:ea typeface="华文隶书" panose="02010800040101010101" pitchFamily="2" charset="-122"/>
              </a:rPr>
              <a:t>2018</a:t>
            </a:r>
            <a:r>
              <a:rPr lang="zh-CN" altLang="en-US" sz="2400" dirty="0" smtClean="0">
                <a:latin typeface="华文隶书" panose="02010800040101010101" pitchFamily="2" charset="-122"/>
                <a:ea typeface="华文隶书" panose="02010800040101010101" pitchFamily="2" charset="-122"/>
              </a:rPr>
              <a:t>年</a:t>
            </a:r>
            <a:r>
              <a:rPr lang="en-US" altLang="zh-CN" sz="2400" dirty="0" smtClean="0">
                <a:latin typeface="华文隶书" panose="02010800040101010101" pitchFamily="2" charset="-122"/>
                <a:ea typeface="华文隶书" panose="02010800040101010101" pitchFamily="2" charset="-122"/>
              </a:rPr>
              <a:t>3</a:t>
            </a:r>
            <a:r>
              <a:rPr lang="zh-CN" altLang="en-US" sz="2400" dirty="0" smtClean="0">
                <a:latin typeface="华文隶书" panose="02010800040101010101" pitchFamily="2" charset="-122"/>
                <a:ea typeface="华文隶书" panose="02010800040101010101" pitchFamily="2" charset="-122"/>
              </a:rPr>
              <a:t>月）</a:t>
            </a:r>
            <a:endParaRPr lang="en-US" altLang="zh-CN" sz="2400" dirty="0">
              <a:latin typeface="华文隶书" panose="02010800040101010101" pitchFamily="2" charset="-122"/>
              <a:ea typeface="华文隶书" panose="02010800040101010101" pitchFamily="2" charset="-122"/>
            </a:endParaRPr>
          </a:p>
          <a:p>
            <a:pPr lvl="0">
              <a:spcBef>
                <a:spcPts val="1200"/>
              </a:spcBef>
              <a:spcAft>
                <a:spcPts val="0"/>
              </a:spcAft>
            </a:pPr>
            <a:endParaRPr lang="en-US" altLang="zh-CN" sz="2800" dirty="0"/>
          </a:p>
          <a:p>
            <a:endParaRPr lang="en-US" altLang="zh-CN" sz="2800" dirty="0"/>
          </a:p>
          <a:p>
            <a:endParaRPr lang="en-US" altLang="zh-CN" sz="2800" dirty="0"/>
          </a:p>
          <a:p>
            <a:endParaRPr lang="en-US" altLang="zh-CN" sz="2800" dirty="0"/>
          </a:p>
          <a:p>
            <a:endParaRPr lang="en-US" altLang="zh-CN" sz="2800" dirty="0" smtClean="0"/>
          </a:p>
          <a:p>
            <a:endParaRPr lang="zh-CN" altLang="en-US" sz="2800" dirty="0"/>
          </a:p>
          <a:p>
            <a:r>
              <a:rPr lang="en-US" altLang="zh-CN" sz="2800" dirty="0"/>
              <a:t>  </a:t>
            </a:r>
            <a:endParaRPr lang="zh-CN" altLang="en-US" sz="2800" dirty="0"/>
          </a:p>
        </p:txBody>
      </p:sp>
      <p:graphicFrame>
        <p:nvGraphicFramePr>
          <p:cNvPr id="4" name="图表 3"/>
          <p:cNvGraphicFramePr/>
          <p:nvPr>
            <p:extLst>
              <p:ext uri="{D42A27DB-BD31-4B8C-83A1-F6EECF244321}">
                <p14:modId xmlns:p14="http://schemas.microsoft.com/office/powerpoint/2010/main" val="3050441604"/>
              </p:ext>
            </p:extLst>
          </p:nvPr>
        </p:nvGraphicFramePr>
        <p:xfrm>
          <a:off x="3493820" y="1635646"/>
          <a:ext cx="4859950" cy="32560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2492763952"/>
              </p:ext>
            </p:extLst>
          </p:nvPr>
        </p:nvGraphicFramePr>
        <p:xfrm>
          <a:off x="909564" y="2434206"/>
          <a:ext cx="2615952" cy="1854200"/>
        </p:xfrm>
        <a:graphic>
          <a:graphicData uri="http://schemas.openxmlformats.org/drawingml/2006/table">
            <a:tbl>
              <a:tblPr firstRow="1" bandRow="1">
                <a:tableStyleId>{5C22544A-7EE6-4342-B048-85BDC9FD1C3A}</a:tableStyleId>
              </a:tblPr>
              <a:tblGrid>
                <a:gridCol w="1481960"/>
                <a:gridCol w="1133992"/>
              </a:tblGrid>
              <a:tr h="370840">
                <a:tc>
                  <a:txBody>
                    <a:bodyPr/>
                    <a:lstStyle/>
                    <a:p>
                      <a:endParaRPr lang="zh-CN" altLang="en-US" dirty="0"/>
                    </a:p>
                  </a:txBody>
                  <a:tcPr/>
                </a:tc>
                <a:tc>
                  <a:txBody>
                    <a:bodyPr/>
                    <a:lstStyle/>
                    <a:p>
                      <a:r>
                        <a:rPr lang="zh-CN" altLang="en-US" sz="1600" dirty="0" smtClean="0">
                          <a:latin typeface="华文隶书" panose="02010800040101010101" pitchFamily="2" charset="-122"/>
                          <a:ea typeface="华文隶书" panose="02010800040101010101" pitchFamily="2" charset="-122"/>
                        </a:rPr>
                        <a:t>发证数量</a:t>
                      </a:r>
                      <a:endParaRPr lang="zh-CN" altLang="en-US" sz="16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一级</a:t>
                      </a:r>
                      <a:endParaRPr lang="zh-CN" altLang="en-US" sz="1600" dirty="0">
                        <a:latin typeface="华文隶书" panose="02010800040101010101" pitchFamily="2" charset="-122"/>
                        <a:ea typeface="华文隶书" panose="02010800040101010101" pitchFamily="2" charset="-122"/>
                      </a:endParaRPr>
                    </a:p>
                  </a:txBody>
                  <a:tcPr/>
                </a:tc>
                <a:tc>
                  <a:txBody>
                    <a:bodyPr/>
                    <a:lstStyle/>
                    <a:p>
                      <a:pPr marL="0" marR="0" lvl="0" indent="0" algn="ctr" defTabSz="710032" rtl="0" eaLnBrk="1" fontAlgn="auto" latinLnBrk="0" hangingPunct="1">
                        <a:lnSpc>
                          <a:spcPct val="100000"/>
                        </a:lnSpc>
                        <a:spcBef>
                          <a:spcPts val="0"/>
                        </a:spcBef>
                        <a:spcAft>
                          <a:spcPts val="0"/>
                        </a:spcAft>
                        <a:buClrTx/>
                        <a:buSzTx/>
                        <a:buFontTx/>
                        <a:buNone/>
                        <a:tabLst/>
                        <a:defRPr/>
                      </a:pPr>
                      <a:r>
                        <a:rPr lang="en-US" altLang="zh-CN" sz="1800" dirty="0" smtClean="0">
                          <a:latin typeface="华文隶书" panose="02010800040101010101" pitchFamily="2" charset="-122"/>
                          <a:ea typeface="华文隶书" panose="02010800040101010101" pitchFamily="2" charset="-122"/>
                        </a:rPr>
                        <a:t>449</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二级</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1715</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三级</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12995</a:t>
                      </a:r>
                      <a:endParaRPr lang="zh-CN" altLang="en-US" sz="1800" dirty="0">
                        <a:latin typeface="华文隶书" panose="02010800040101010101" pitchFamily="2" charset="-122"/>
                        <a:ea typeface="华文隶书" panose="02010800040101010101" pitchFamily="2" charset="-122"/>
                      </a:endParaRPr>
                    </a:p>
                  </a:txBody>
                  <a:tcPr/>
                </a:tc>
              </a:tr>
              <a:tr h="370840">
                <a:tc>
                  <a:txBody>
                    <a:bodyPr/>
                    <a:lstStyle/>
                    <a:p>
                      <a:r>
                        <a:rPr lang="zh-CN" altLang="en-US" sz="1600" dirty="0" smtClean="0">
                          <a:latin typeface="华文隶书" panose="02010800040101010101" pitchFamily="2" charset="-122"/>
                          <a:ea typeface="华文隶书" panose="02010800040101010101" pitchFamily="2" charset="-122"/>
                        </a:rPr>
                        <a:t>总数</a:t>
                      </a:r>
                      <a:endParaRPr lang="zh-CN" altLang="en-US" sz="1600" dirty="0">
                        <a:latin typeface="华文隶书" panose="02010800040101010101" pitchFamily="2" charset="-122"/>
                        <a:ea typeface="华文隶书" panose="02010800040101010101" pitchFamily="2" charset="-122"/>
                      </a:endParaRPr>
                    </a:p>
                  </a:txBody>
                  <a:tcPr/>
                </a:tc>
                <a:tc>
                  <a:txBody>
                    <a:bodyPr/>
                    <a:lstStyle/>
                    <a:p>
                      <a:pPr algn="ctr"/>
                      <a:r>
                        <a:rPr lang="en-US" altLang="zh-CN" sz="1800" dirty="0" smtClean="0">
                          <a:latin typeface="华文隶书" panose="02010800040101010101" pitchFamily="2" charset="-122"/>
                          <a:ea typeface="华文隶书" panose="02010800040101010101" pitchFamily="2" charset="-122"/>
                        </a:rPr>
                        <a:t>17175</a:t>
                      </a:r>
                      <a:endParaRPr lang="zh-CN" altLang="en-US" sz="1800" dirty="0">
                        <a:latin typeface="华文隶书" panose="02010800040101010101" pitchFamily="2" charset="-122"/>
                        <a:ea typeface="华文隶书" panose="02010800040101010101" pitchFamily="2" charset="-122"/>
                      </a:endParaRPr>
                    </a:p>
                  </a:txBody>
                  <a:tcPr/>
                </a:tc>
              </a:tr>
            </a:tbl>
          </a:graphicData>
        </a:graphic>
      </p:graphicFrame>
    </p:spTree>
    <p:extLst>
      <p:ext uri="{BB962C8B-B14F-4D97-AF65-F5344CB8AC3E}">
        <p14:creationId xmlns:p14="http://schemas.microsoft.com/office/powerpoint/2010/main" val="17189708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230161" y="205625"/>
            <a:ext cx="6181985" cy="738664"/>
            <a:chOff x="1631504" y="525400"/>
            <a:chExt cx="3350202" cy="851512"/>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现状</a:t>
              </a: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建设评价业务开展情况</a:t>
              </a:r>
              <a:endParaRPr lang="zh-CN" altLang="en-US" sz="2400" b="1" dirty="0">
                <a:latin typeface="微软雅黑" panose="020B0503020204020204" pitchFamily="34" charset="-122"/>
                <a:ea typeface="微软雅黑" panose="020B0503020204020204" pitchFamily="34" charset="-122"/>
              </a:endParaRP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33</a:t>
            </a:fld>
            <a:endParaRPr lang="en-US" altLang="zh-CN" dirty="0"/>
          </a:p>
        </p:txBody>
      </p:sp>
      <p:sp>
        <p:nvSpPr>
          <p:cNvPr id="10" name="圆角矩形 9"/>
          <p:cNvSpPr>
            <a:spLocks noChangeArrowheads="1"/>
          </p:cNvSpPr>
          <p:nvPr/>
        </p:nvSpPr>
        <p:spPr bwMode="auto">
          <a:xfrm>
            <a:off x="683568" y="860954"/>
            <a:ext cx="7776863" cy="4052994"/>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400" dirty="0">
                <a:latin typeface="华文隶书" panose="02010800040101010101" pitchFamily="2" charset="-122"/>
                <a:ea typeface="华文隶书" panose="02010800040101010101" pitchFamily="2" charset="-122"/>
              </a:rPr>
              <a:t>3</a:t>
            </a:r>
            <a:r>
              <a:rPr lang="zh-CN" altLang="en-US" sz="2400" dirty="0">
                <a:latin typeface="华文隶书" panose="02010800040101010101" pitchFamily="2" charset="-122"/>
                <a:ea typeface="华文隶书" panose="02010800040101010101" pitchFamily="2" charset="-122"/>
              </a:rPr>
              <a:t>、各区域各专业证书情况（截止到</a:t>
            </a:r>
            <a:r>
              <a:rPr lang="en-US" sz="2400" dirty="0">
                <a:latin typeface="华文隶书" panose="02010800040101010101" pitchFamily="2" charset="-122"/>
                <a:ea typeface="华文隶书" panose="02010800040101010101" pitchFamily="2" charset="-122"/>
              </a:rPr>
              <a:t>10</a:t>
            </a:r>
            <a:r>
              <a:rPr lang="zh-CN" altLang="en-US" sz="2400" dirty="0">
                <a:latin typeface="华文隶书" panose="02010800040101010101" pitchFamily="2" charset="-122"/>
                <a:ea typeface="华文隶书" panose="02010800040101010101" pitchFamily="2" charset="-122"/>
              </a:rPr>
              <a:t>月</a:t>
            </a:r>
            <a:r>
              <a:rPr lang="en-US" sz="2400" dirty="0">
                <a:latin typeface="华文隶书" panose="02010800040101010101" pitchFamily="2" charset="-122"/>
                <a:ea typeface="华文隶书" panose="02010800040101010101" pitchFamily="2" charset="-122"/>
              </a:rPr>
              <a:t>31</a:t>
            </a:r>
            <a:r>
              <a:rPr lang="zh-CN" altLang="en-US" sz="2400" dirty="0">
                <a:latin typeface="华文隶书" panose="02010800040101010101" pitchFamily="2" charset="-122"/>
                <a:ea typeface="华文隶书" panose="02010800040101010101" pitchFamily="2" charset="-122"/>
              </a:rPr>
              <a:t>日）</a:t>
            </a:r>
            <a:endParaRPr lang="en-US" altLang="zh-CN" sz="2400" dirty="0">
              <a:latin typeface="华文隶书" panose="02010800040101010101" pitchFamily="2" charset="-122"/>
              <a:ea typeface="华文隶书" panose="02010800040101010101" pitchFamily="2" charset="-122"/>
            </a:endParaRPr>
          </a:p>
          <a:p>
            <a:pPr>
              <a:spcBef>
                <a:spcPts val="900"/>
              </a:spcBef>
            </a:pPr>
            <a:endParaRPr lang="zh-CN" altLang="en-US" sz="2100" dirty="0"/>
          </a:p>
          <a:p>
            <a:r>
              <a:rPr lang="en-US" sz="2100" dirty="0"/>
              <a:t>      </a:t>
            </a:r>
            <a:endParaRPr lang="en-US" altLang="zh-CN" sz="2100" dirty="0"/>
          </a:p>
          <a:p>
            <a:pPr>
              <a:buNone/>
            </a:pPr>
            <a:endParaRPr lang="en-US" altLang="zh-CN" sz="2100" dirty="0"/>
          </a:p>
          <a:p>
            <a:pPr>
              <a:buNone/>
            </a:pPr>
            <a:endParaRPr lang="en-US" altLang="zh-CN" sz="2100" dirty="0"/>
          </a:p>
          <a:p>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8" name="图表 7"/>
          <p:cNvGraphicFramePr>
            <a:graphicFrameLocks/>
          </p:cNvGraphicFramePr>
          <p:nvPr>
            <p:extLst>
              <p:ext uri="{D42A27DB-BD31-4B8C-83A1-F6EECF244321}">
                <p14:modId xmlns:p14="http://schemas.microsoft.com/office/powerpoint/2010/main" val="1143520998"/>
              </p:ext>
            </p:extLst>
          </p:nvPr>
        </p:nvGraphicFramePr>
        <p:xfrm>
          <a:off x="1115616" y="1713309"/>
          <a:ext cx="6624736" cy="2802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52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62554"/>
            <a:chOff x="1631504" y="525400"/>
            <a:chExt cx="3350202" cy="76377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63774"/>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a:latin typeface="微软雅黑" panose="020B0503020204020204" pitchFamily="34" charset="-122"/>
                  <a:ea typeface="微软雅黑" panose="020B0503020204020204" pitchFamily="34" charset="-122"/>
                </a:rPr>
                <a:t>现状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建设评价业务开展情况</a:t>
              </a:r>
            </a:p>
          </p:txBody>
        </p:sp>
      </p:grpSp>
      <p:sp>
        <p:nvSpPr>
          <p:cNvPr id="8" name="圆角矩形 7"/>
          <p:cNvSpPr>
            <a:spLocks noChangeArrowheads="1"/>
          </p:cNvSpPr>
          <p:nvPr/>
        </p:nvSpPr>
        <p:spPr bwMode="auto">
          <a:xfrm>
            <a:off x="611188" y="878810"/>
            <a:ext cx="7993062" cy="4264690"/>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lvl="0">
              <a:spcBef>
                <a:spcPts val="1200"/>
              </a:spcBef>
              <a:spcAft>
                <a:spcPts val="0"/>
              </a:spcAft>
            </a:pPr>
            <a:r>
              <a:rPr lang="zh-CN" altLang="en-US" sz="2400" dirty="0" smtClean="0">
                <a:latin typeface="华文隶书" panose="02010800040101010101" pitchFamily="2" charset="-122"/>
                <a:ea typeface="华文隶书" panose="02010800040101010101" pitchFamily="2" charset="-122"/>
              </a:rPr>
              <a:t>业务</a:t>
            </a:r>
            <a:r>
              <a:rPr lang="zh-CN" altLang="en-US" sz="2400" dirty="0">
                <a:latin typeface="华文隶书" panose="02010800040101010101" pitchFamily="2" charset="-122"/>
                <a:ea typeface="华文隶书" panose="02010800040101010101" pitchFamily="2" charset="-122"/>
              </a:rPr>
              <a:t>开展情况（</a:t>
            </a:r>
            <a:r>
              <a:rPr lang="en-US" altLang="zh-CN" sz="2400" dirty="0" smtClean="0">
                <a:latin typeface="华文隶书" panose="02010800040101010101" pitchFamily="2" charset="-122"/>
                <a:ea typeface="华文隶书" panose="02010800040101010101" pitchFamily="2" charset="-122"/>
              </a:rPr>
              <a:t>2018</a:t>
            </a:r>
            <a:r>
              <a:rPr lang="zh-CN" altLang="en-US" sz="2400" dirty="0" smtClean="0">
                <a:latin typeface="华文隶书" panose="02010800040101010101" pitchFamily="2" charset="-122"/>
                <a:ea typeface="华文隶书" panose="02010800040101010101" pitchFamily="2" charset="-122"/>
              </a:rPr>
              <a:t>年</a:t>
            </a:r>
            <a:r>
              <a:rPr lang="en-US" altLang="zh-CN" sz="2400" dirty="0" smtClean="0">
                <a:latin typeface="华文隶书" panose="02010800040101010101" pitchFamily="2" charset="-122"/>
                <a:ea typeface="华文隶书" panose="02010800040101010101" pitchFamily="2" charset="-122"/>
              </a:rPr>
              <a:t>3</a:t>
            </a:r>
            <a:r>
              <a:rPr lang="zh-CN" altLang="en-US" sz="2400" dirty="0" smtClean="0">
                <a:latin typeface="华文隶书" panose="02010800040101010101" pitchFamily="2" charset="-122"/>
                <a:ea typeface="华文隶书" panose="02010800040101010101" pitchFamily="2" charset="-122"/>
              </a:rPr>
              <a:t>月）</a:t>
            </a:r>
            <a:endParaRPr lang="en-US" altLang="zh-CN" sz="2400" dirty="0">
              <a:latin typeface="华文隶书" panose="02010800040101010101" pitchFamily="2" charset="-122"/>
              <a:ea typeface="华文隶书" panose="02010800040101010101" pitchFamily="2" charset="-122"/>
            </a:endParaRPr>
          </a:p>
          <a:p>
            <a:pPr lvl="0">
              <a:spcBef>
                <a:spcPts val="1200"/>
              </a:spcBef>
              <a:spcAft>
                <a:spcPts val="0"/>
              </a:spcAft>
            </a:pPr>
            <a:endParaRPr lang="en-US" altLang="zh-CN" sz="2800" dirty="0"/>
          </a:p>
          <a:p>
            <a:endParaRPr lang="en-US" altLang="zh-CN" sz="2800" dirty="0"/>
          </a:p>
          <a:p>
            <a:endParaRPr lang="en-US" altLang="zh-CN" sz="2800" dirty="0"/>
          </a:p>
          <a:p>
            <a:endParaRPr lang="en-US" altLang="zh-CN" sz="2800" dirty="0"/>
          </a:p>
          <a:p>
            <a:endParaRPr lang="en-US" altLang="zh-CN" sz="2800" dirty="0" smtClean="0"/>
          </a:p>
          <a:p>
            <a:endParaRPr lang="zh-CN" altLang="en-US" sz="2800" dirty="0"/>
          </a:p>
          <a:p>
            <a:r>
              <a:rPr lang="en-US" altLang="zh-CN" sz="2800" dirty="0"/>
              <a:t>  </a:t>
            </a:r>
            <a:endParaRPr lang="zh-CN" altLang="en-US" sz="2800" dirty="0"/>
          </a:p>
        </p:txBody>
      </p:sp>
      <p:graphicFrame>
        <p:nvGraphicFramePr>
          <p:cNvPr id="2" name="表格 1"/>
          <p:cNvGraphicFramePr>
            <a:graphicFrameLocks noGrp="1"/>
          </p:cNvGraphicFramePr>
          <p:nvPr>
            <p:extLst>
              <p:ext uri="{D42A27DB-BD31-4B8C-83A1-F6EECF244321}">
                <p14:modId xmlns:p14="http://schemas.microsoft.com/office/powerpoint/2010/main" val="2731762701"/>
              </p:ext>
            </p:extLst>
          </p:nvPr>
        </p:nvGraphicFramePr>
        <p:xfrm>
          <a:off x="969437" y="2067694"/>
          <a:ext cx="7293369" cy="2407920"/>
        </p:xfrm>
        <a:graphic>
          <a:graphicData uri="http://schemas.openxmlformats.org/drawingml/2006/table">
            <a:tbl>
              <a:tblPr firstRow="1" bandRow="1">
                <a:tableStyleId>{5C22544A-7EE6-4342-B048-85BDC9FD1C3A}</a:tableStyleId>
              </a:tblPr>
              <a:tblGrid>
                <a:gridCol w="867231"/>
                <a:gridCol w="1071023"/>
                <a:gridCol w="1071023"/>
                <a:gridCol w="1071023"/>
                <a:gridCol w="1071023"/>
                <a:gridCol w="1071023"/>
                <a:gridCol w="1071023"/>
              </a:tblGrid>
              <a:tr h="370840">
                <a:tc>
                  <a:txBody>
                    <a:bodyPr/>
                    <a:lstStyle/>
                    <a:p>
                      <a:endParaRPr lang="zh-CN" altLang="en-US" dirty="0">
                        <a:latin typeface="华文隶书" panose="02010800040101010101" pitchFamily="2" charset="-122"/>
                        <a:ea typeface="华文隶书" panose="02010800040101010101" pitchFamily="2" charset="-122"/>
                      </a:endParaRPr>
                    </a:p>
                  </a:txBody>
                  <a:tcPr/>
                </a:tc>
                <a:tc>
                  <a:txBody>
                    <a:bodyPr/>
                    <a:lstStyle/>
                    <a:p>
                      <a:pPr algn="ctr">
                        <a:lnSpc>
                          <a:spcPct val="80000"/>
                        </a:lnSpc>
                      </a:pPr>
                      <a:r>
                        <a:rPr lang="zh-CN" altLang="en-US" sz="2000" dirty="0" smtClean="0">
                          <a:latin typeface="华文隶书" panose="02010800040101010101" pitchFamily="2" charset="-122"/>
                          <a:ea typeface="华文隶书" panose="02010800040101010101" pitchFamily="2" charset="-122"/>
                        </a:rPr>
                        <a:t>道路</a:t>
                      </a:r>
                      <a:endParaRPr lang="en-US" altLang="zh-CN" sz="2000" dirty="0" smtClean="0">
                        <a:latin typeface="华文隶书" panose="02010800040101010101" pitchFamily="2" charset="-122"/>
                        <a:ea typeface="华文隶书" panose="02010800040101010101" pitchFamily="2" charset="-122"/>
                      </a:endParaRPr>
                    </a:p>
                    <a:p>
                      <a:pPr algn="ctr">
                        <a:lnSpc>
                          <a:spcPct val="80000"/>
                        </a:lnSpc>
                      </a:pPr>
                      <a:r>
                        <a:rPr lang="zh-CN" altLang="en-US" sz="2000" dirty="0" smtClean="0">
                          <a:latin typeface="华文隶书" panose="02010800040101010101" pitchFamily="2" charset="-122"/>
                          <a:ea typeface="华文隶书" panose="02010800040101010101" pitchFamily="2" charset="-122"/>
                        </a:rPr>
                        <a:t>运输</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lnSpc>
                          <a:spcPct val="80000"/>
                        </a:lnSpc>
                      </a:pPr>
                      <a:r>
                        <a:rPr lang="zh-CN" altLang="en-US" sz="2000" dirty="0" smtClean="0">
                          <a:latin typeface="华文隶书" panose="02010800040101010101" pitchFamily="2" charset="-122"/>
                          <a:ea typeface="华文隶书" panose="02010800040101010101" pitchFamily="2" charset="-122"/>
                        </a:rPr>
                        <a:t>水路</a:t>
                      </a:r>
                      <a:endParaRPr lang="en-US" altLang="zh-CN" sz="2000" dirty="0" smtClean="0">
                        <a:latin typeface="华文隶书" panose="02010800040101010101" pitchFamily="2" charset="-122"/>
                        <a:ea typeface="华文隶书" panose="02010800040101010101" pitchFamily="2" charset="-122"/>
                      </a:endParaRPr>
                    </a:p>
                    <a:p>
                      <a:pPr algn="ctr">
                        <a:lnSpc>
                          <a:spcPct val="80000"/>
                        </a:lnSpc>
                      </a:pPr>
                      <a:r>
                        <a:rPr lang="zh-CN" altLang="en-US" sz="2000" dirty="0" smtClean="0">
                          <a:latin typeface="华文隶书" panose="02010800040101010101" pitchFamily="2" charset="-122"/>
                          <a:ea typeface="华文隶书" panose="02010800040101010101" pitchFamily="2" charset="-122"/>
                        </a:rPr>
                        <a:t>运输</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lnSpc>
                          <a:spcPct val="80000"/>
                        </a:lnSpc>
                      </a:pPr>
                      <a:r>
                        <a:rPr lang="zh-CN" altLang="en-US" sz="2000" dirty="0" smtClean="0">
                          <a:latin typeface="华文隶书" panose="02010800040101010101" pitchFamily="2" charset="-122"/>
                          <a:ea typeface="华文隶书" panose="02010800040101010101" pitchFamily="2" charset="-122"/>
                        </a:rPr>
                        <a:t>港口</a:t>
                      </a:r>
                      <a:endParaRPr lang="en-US" altLang="zh-CN" sz="2000" dirty="0" smtClean="0">
                        <a:latin typeface="华文隶书" panose="02010800040101010101" pitchFamily="2" charset="-122"/>
                        <a:ea typeface="华文隶书" panose="02010800040101010101" pitchFamily="2" charset="-122"/>
                      </a:endParaRPr>
                    </a:p>
                    <a:p>
                      <a:pPr algn="ctr">
                        <a:lnSpc>
                          <a:spcPct val="80000"/>
                        </a:lnSpc>
                      </a:pPr>
                      <a:r>
                        <a:rPr lang="zh-CN" altLang="en-US" sz="2000" dirty="0" smtClean="0">
                          <a:latin typeface="华文隶书" panose="02010800040101010101" pitchFamily="2" charset="-122"/>
                          <a:ea typeface="华文隶书" panose="02010800040101010101" pitchFamily="2" charset="-122"/>
                        </a:rPr>
                        <a:t>营运</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lnSpc>
                          <a:spcPct val="80000"/>
                        </a:lnSpc>
                      </a:pPr>
                      <a:r>
                        <a:rPr lang="zh-CN" altLang="en-US" sz="2000" dirty="0" smtClean="0">
                          <a:latin typeface="华文隶书" panose="02010800040101010101" pitchFamily="2" charset="-122"/>
                          <a:ea typeface="华文隶书" panose="02010800040101010101" pitchFamily="2" charset="-122"/>
                        </a:rPr>
                        <a:t>城市</a:t>
                      </a:r>
                      <a:endParaRPr lang="en-US" altLang="zh-CN" sz="2000" dirty="0" smtClean="0">
                        <a:latin typeface="华文隶书" panose="02010800040101010101" pitchFamily="2" charset="-122"/>
                        <a:ea typeface="华文隶书" panose="02010800040101010101" pitchFamily="2" charset="-122"/>
                      </a:endParaRPr>
                    </a:p>
                    <a:p>
                      <a:pPr algn="ctr">
                        <a:lnSpc>
                          <a:spcPct val="80000"/>
                        </a:lnSpc>
                      </a:pPr>
                      <a:r>
                        <a:rPr lang="zh-CN" altLang="en-US" sz="2000" dirty="0" smtClean="0">
                          <a:latin typeface="华文隶书" panose="02010800040101010101" pitchFamily="2" charset="-122"/>
                          <a:ea typeface="华文隶书" panose="02010800040101010101" pitchFamily="2" charset="-122"/>
                        </a:rPr>
                        <a:t>客运</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lnSpc>
                          <a:spcPct val="80000"/>
                        </a:lnSpc>
                      </a:pPr>
                      <a:r>
                        <a:rPr lang="zh-CN" altLang="en-US" sz="2000" dirty="0" smtClean="0">
                          <a:latin typeface="华文隶书" panose="02010800040101010101" pitchFamily="2" charset="-122"/>
                          <a:ea typeface="华文隶书" panose="02010800040101010101" pitchFamily="2" charset="-122"/>
                        </a:rPr>
                        <a:t>工程</a:t>
                      </a:r>
                      <a:endParaRPr lang="en-US" altLang="zh-CN" sz="2000" dirty="0" smtClean="0">
                        <a:latin typeface="华文隶书" panose="02010800040101010101" pitchFamily="2" charset="-122"/>
                        <a:ea typeface="华文隶书" panose="02010800040101010101" pitchFamily="2" charset="-122"/>
                      </a:endParaRPr>
                    </a:p>
                    <a:p>
                      <a:pPr algn="ctr">
                        <a:lnSpc>
                          <a:spcPct val="80000"/>
                        </a:lnSpc>
                      </a:pPr>
                      <a:r>
                        <a:rPr lang="zh-CN" altLang="en-US" sz="2000" dirty="0" smtClean="0">
                          <a:latin typeface="华文隶书" panose="02010800040101010101" pitchFamily="2" charset="-122"/>
                          <a:ea typeface="华文隶书" panose="02010800040101010101" pitchFamily="2" charset="-122"/>
                        </a:rPr>
                        <a:t>建设</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lnSpc>
                          <a:spcPct val="80000"/>
                        </a:lnSpc>
                      </a:pPr>
                      <a:r>
                        <a:rPr lang="zh-CN" altLang="en-US" sz="2000" dirty="0" smtClean="0">
                          <a:latin typeface="华文隶书" panose="02010800040101010101" pitchFamily="2" charset="-122"/>
                          <a:ea typeface="华文隶书" panose="02010800040101010101" pitchFamily="2" charset="-122"/>
                        </a:rPr>
                        <a:t>其他</a:t>
                      </a:r>
                      <a:endParaRPr lang="zh-CN" altLang="en-US" sz="2000" dirty="0">
                        <a:latin typeface="华文隶书" panose="02010800040101010101" pitchFamily="2" charset="-122"/>
                        <a:ea typeface="华文隶书" panose="02010800040101010101" pitchFamily="2" charset="-122"/>
                      </a:endParaRPr>
                    </a:p>
                  </a:txBody>
                  <a:tcPr anchor="ctr"/>
                </a:tc>
              </a:tr>
              <a:tr h="370840">
                <a:tc>
                  <a:txBody>
                    <a:bodyPr/>
                    <a:lstStyle/>
                    <a:p>
                      <a:pPr algn="ctr">
                        <a:spcBef>
                          <a:spcPts val="1200"/>
                        </a:spcBef>
                        <a:spcAft>
                          <a:spcPts val="1200"/>
                        </a:spcAft>
                      </a:pPr>
                      <a:r>
                        <a:rPr lang="zh-CN" altLang="en-US" sz="2000" dirty="0" smtClean="0">
                          <a:latin typeface="华文隶书" panose="02010800040101010101" pitchFamily="2" charset="-122"/>
                          <a:ea typeface="华文隶书" panose="02010800040101010101" pitchFamily="2" charset="-122"/>
                        </a:rPr>
                        <a:t>一级</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449</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50</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99</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103</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526</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0</a:t>
                      </a:r>
                      <a:endParaRPr lang="zh-CN" altLang="en-US" sz="2400" dirty="0">
                        <a:latin typeface="华文隶书" panose="02010800040101010101" pitchFamily="2" charset="-122"/>
                        <a:ea typeface="华文隶书" panose="02010800040101010101" pitchFamily="2" charset="-122"/>
                      </a:endParaRPr>
                    </a:p>
                  </a:txBody>
                  <a:tcPr/>
                </a:tc>
              </a:tr>
              <a:tr h="370840">
                <a:tc>
                  <a:txBody>
                    <a:bodyPr/>
                    <a:lstStyle/>
                    <a:p>
                      <a:pPr algn="ctr">
                        <a:spcBef>
                          <a:spcPts val="1200"/>
                        </a:spcBef>
                        <a:spcAft>
                          <a:spcPts val="1200"/>
                        </a:spcAft>
                      </a:pPr>
                      <a:r>
                        <a:rPr lang="zh-CN" altLang="en-US" sz="2000" dirty="0" smtClean="0">
                          <a:latin typeface="华文隶书" panose="02010800040101010101" pitchFamily="2" charset="-122"/>
                          <a:ea typeface="华文隶书" panose="02010800040101010101" pitchFamily="2" charset="-122"/>
                        </a:rPr>
                        <a:t>二级</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2463</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201</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107</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301</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589</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41</a:t>
                      </a:r>
                      <a:endParaRPr lang="zh-CN" altLang="en-US" sz="2400" dirty="0">
                        <a:latin typeface="华文隶书" panose="02010800040101010101" pitchFamily="2" charset="-122"/>
                        <a:ea typeface="华文隶书" panose="02010800040101010101" pitchFamily="2" charset="-122"/>
                      </a:endParaRPr>
                    </a:p>
                  </a:txBody>
                  <a:tcPr/>
                </a:tc>
              </a:tr>
              <a:tr h="370840">
                <a:tc>
                  <a:txBody>
                    <a:bodyPr/>
                    <a:lstStyle/>
                    <a:p>
                      <a:pPr algn="ctr">
                        <a:spcBef>
                          <a:spcPts val="1200"/>
                        </a:spcBef>
                        <a:spcAft>
                          <a:spcPts val="1200"/>
                        </a:spcAft>
                      </a:pPr>
                      <a:r>
                        <a:rPr lang="zh-CN" altLang="en-US" sz="2000" dirty="0" smtClean="0">
                          <a:latin typeface="华文隶书" panose="02010800040101010101" pitchFamily="2" charset="-122"/>
                          <a:ea typeface="华文隶书" panose="02010800040101010101" pitchFamily="2" charset="-122"/>
                        </a:rPr>
                        <a:t>三级</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r>
                        <a:rPr lang="en-US" altLang="zh-CN" sz="2400" kern="1200" dirty="0" smtClean="0">
                          <a:solidFill>
                            <a:schemeClr val="dk1"/>
                          </a:solidFill>
                          <a:latin typeface="华文隶书" panose="02010800040101010101" pitchFamily="2" charset="-122"/>
                          <a:ea typeface="华文隶书" panose="02010800040101010101" pitchFamily="2" charset="-122"/>
                          <a:cs typeface="+mn-cs"/>
                        </a:rPr>
                        <a:t>10033</a:t>
                      </a:r>
                      <a:endParaRPr lang="zh-CN" altLang="en-US" sz="2400" kern="1200" dirty="0">
                        <a:solidFill>
                          <a:schemeClr val="dk1"/>
                        </a:solidFill>
                        <a:latin typeface="华文隶书" panose="02010800040101010101" pitchFamily="2" charset="-122"/>
                        <a:ea typeface="华文隶书" panose="02010800040101010101" pitchFamily="2" charset="-122"/>
                        <a:cs typeface="+mn-cs"/>
                      </a:endParaRPr>
                    </a:p>
                  </a:txBody>
                  <a:tcPr/>
                </a:tc>
                <a:tc>
                  <a:txBody>
                    <a:bodyPr/>
                    <a:lstStyle/>
                    <a:p>
                      <a:pPr algn="ctr"/>
                      <a:r>
                        <a:rPr lang="en-US" altLang="zh-CN" sz="2400" kern="1200" dirty="0" smtClean="0">
                          <a:solidFill>
                            <a:schemeClr val="dk1"/>
                          </a:solidFill>
                          <a:latin typeface="华文隶书" panose="02010800040101010101" pitchFamily="2" charset="-122"/>
                          <a:ea typeface="华文隶书" panose="02010800040101010101" pitchFamily="2" charset="-122"/>
                          <a:cs typeface="+mn-cs"/>
                        </a:rPr>
                        <a:t>1014</a:t>
                      </a:r>
                      <a:endParaRPr lang="zh-CN" altLang="en-US" sz="2400" kern="1200" dirty="0">
                        <a:solidFill>
                          <a:schemeClr val="dk1"/>
                        </a:solidFill>
                        <a:latin typeface="华文隶书" panose="02010800040101010101" pitchFamily="2" charset="-122"/>
                        <a:ea typeface="华文隶书" panose="02010800040101010101" pitchFamily="2" charset="-122"/>
                        <a:cs typeface="+mn-cs"/>
                      </a:endParaRPr>
                    </a:p>
                  </a:txBody>
                  <a:tcPr/>
                </a:tc>
                <a:tc>
                  <a:txBody>
                    <a:bodyPr/>
                    <a:lstStyle/>
                    <a:p>
                      <a:pPr algn="ctr"/>
                      <a:r>
                        <a:rPr lang="en-US" altLang="zh-CN" sz="2400" kern="1200" dirty="0" smtClean="0">
                          <a:solidFill>
                            <a:schemeClr val="dk1"/>
                          </a:solidFill>
                          <a:latin typeface="华文隶书" panose="02010800040101010101" pitchFamily="2" charset="-122"/>
                          <a:ea typeface="华文隶书" panose="02010800040101010101" pitchFamily="2" charset="-122"/>
                          <a:cs typeface="+mn-cs"/>
                        </a:rPr>
                        <a:t>243</a:t>
                      </a:r>
                      <a:endParaRPr lang="zh-CN" altLang="en-US" sz="2400" kern="1200" dirty="0">
                        <a:solidFill>
                          <a:schemeClr val="dk1"/>
                        </a:solidFill>
                        <a:latin typeface="华文隶书" panose="02010800040101010101" pitchFamily="2" charset="-122"/>
                        <a:ea typeface="华文隶书" panose="02010800040101010101" pitchFamily="2" charset="-122"/>
                        <a:cs typeface="+mn-cs"/>
                      </a:endParaRPr>
                    </a:p>
                  </a:txBody>
                  <a:tcPr/>
                </a:tc>
                <a:tc>
                  <a:txBody>
                    <a:bodyPr/>
                    <a:lstStyle/>
                    <a:p>
                      <a:pPr algn="ctr"/>
                      <a:r>
                        <a:rPr lang="en-US" altLang="zh-CN" sz="2400" kern="1200" dirty="0" smtClean="0">
                          <a:solidFill>
                            <a:schemeClr val="dk1"/>
                          </a:solidFill>
                          <a:latin typeface="华文隶书" panose="02010800040101010101" pitchFamily="2" charset="-122"/>
                          <a:ea typeface="华文隶书" panose="02010800040101010101" pitchFamily="2" charset="-122"/>
                          <a:cs typeface="+mn-cs"/>
                        </a:rPr>
                        <a:t>732</a:t>
                      </a:r>
                      <a:endParaRPr lang="zh-CN" altLang="en-US" sz="2400" kern="1200" dirty="0">
                        <a:solidFill>
                          <a:schemeClr val="dk1"/>
                        </a:solidFill>
                        <a:latin typeface="华文隶书" panose="02010800040101010101" pitchFamily="2" charset="-122"/>
                        <a:ea typeface="华文隶书" panose="02010800040101010101" pitchFamily="2" charset="-122"/>
                        <a:cs typeface="+mn-cs"/>
                      </a:endParaRPr>
                    </a:p>
                  </a:txBody>
                  <a:tcPr/>
                </a:tc>
                <a:tc>
                  <a:txBody>
                    <a:bodyPr/>
                    <a:lstStyle/>
                    <a:p>
                      <a:pPr algn="ctr"/>
                      <a:r>
                        <a:rPr lang="en-US" altLang="zh-CN" sz="2400" kern="1200" dirty="0" smtClean="0">
                          <a:solidFill>
                            <a:schemeClr val="dk1"/>
                          </a:solidFill>
                          <a:latin typeface="华文隶书" panose="02010800040101010101" pitchFamily="2" charset="-122"/>
                          <a:ea typeface="华文隶书" panose="02010800040101010101" pitchFamily="2" charset="-122"/>
                          <a:cs typeface="+mn-cs"/>
                        </a:rPr>
                        <a:t>174</a:t>
                      </a:r>
                      <a:endParaRPr lang="zh-CN" altLang="en-US" sz="2400" kern="1200" dirty="0">
                        <a:solidFill>
                          <a:schemeClr val="dk1"/>
                        </a:solidFill>
                        <a:latin typeface="华文隶书" panose="02010800040101010101" pitchFamily="2" charset="-122"/>
                        <a:ea typeface="华文隶书" panose="02010800040101010101" pitchFamily="2" charset="-122"/>
                        <a:cs typeface="+mn-cs"/>
                      </a:endParaRPr>
                    </a:p>
                  </a:txBody>
                  <a:tcPr/>
                </a:tc>
                <a:tc>
                  <a:txBody>
                    <a:bodyPr/>
                    <a:lstStyle/>
                    <a:p>
                      <a:pPr algn="ctr"/>
                      <a:r>
                        <a:rPr lang="en-US" altLang="zh-CN" sz="2400" kern="1200" dirty="0" smtClean="0">
                          <a:solidFill>
                            <a:schemeClr val="dk1"/>
                          </a:solidFill>
                          <a:latin typeface="华文隶书" panose="02010800040101010101" pitchFamily="2" charset="-122"/>
                          <a:ea typeface="华文隶书" panose="02010800040101010101" pitchFamily="2" charset="-122"/>
                          <a:cs typeface="+mn-cs"/>
                        </a:rPr>
                        <a:t>3</a:t>
                      </a:r>
                      <a:endParaRPr lang="zh-CN" altLang="en-US" sz="2400" kern="1200" dirty="0">
                        <a:solidFill>
                          <a:schemeClr val="dk1"/>
                        </a:solidFill>
                        <a:latin typeface="华文隶书" panose="02010800040101010101" pitchFamily="2" charset="-122"/>
                        <a:ea typeface="华文隶书" panose="02010800040101010101" pitchFamily="2" charset="-122"/>
                        <a:cs typeface="+mn-cs"/>
                      </a:endParaRPr>
                    </a:p>
                  </a:txBody>
                  <a:tcPr/>
                </a:tc>
              </a:tr>
              <a:tr h="370840">
                <a:tc>
                  <a:txBody>
                    <a:bodyPr/>
                    <a:lstStyle/>
                    <a:p>
                      <a:pPr algn="ctr">
                        <a:spcBef>
                          <a:spcPts val="1200"/>
                        </a:spcBef>
                        <a:spcAft>
                          <a:spcPts val="1200"/>
                        </a:spcAft>
                      </a:pPr>
                      <a:r>
                        <a:rPr lang="zh-CN" altLang="en-US" sz="2000" dirty="0" smtClean="0">
                          <a:latin typeface="华文隶书" panose="02010800040101010101" pitchFamily="2" charset="-122"/>
                          <a:ea typeface="华文隶书" panose="02010800040101010101" pitchFamily="2" charset="-122"/>
                        </a:rPr>
                        <a:t>合计</a:t>
                      </a:r>
                      <a:endParaRPr lang="zh-CN" altLang="en-US" sz="20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12995</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1715</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449</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1136</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1289</a:t>
                      </a:r>
                      <a:endParaRPr lang="zh-CN" altLang="en-US" sz="2400" dirty="0">
                        <a:latin typeface="华文隶书" panose="02010800040101010101" pitchFamily="2" charset="-122"/>
                        <a:ea typeface="华文隶书" panose="02010800040101010101" pitchFamily="2" charset="-122"/>
                      </a:endParaRPr>
                    </a:p>
                  </a:txBody>
                  <a:tcPr/>
                </a:tc>
                <a:tc>
                  <a:txBody>
                    <a:bodyPr/>
                    <a:lstStyle/>
                    <a:p>
                      <a:pPr algn="ctr">
                        <a:spcBef>
                          <a:spcPts val="1200"/>
                        </a:spcBef>
                        <a:spcAft>
                          <a:spcPts val="1200"/>
                        </a:spcAft>
                      </a:pPr>
                      <a:r>
                        <a:rPr lang="en-US" altLang="zh-CN" sz="2400" dirty="0" smtClean="0">
                          <a:latin typeface="华文隶书" panose="02010800040101010101" pitchFamily="2" charset="-122"/>
                          <a:ea typeface="华文隶书" panose="02010800040101010101" pitchFamily="2" charset="-122"/>
                        </a:rPr>
                        <a:t>44</a:t>
                      </a:r>
                      <a:endParaRPr lang="zh-CN" altLang="en-US" sz="2400" dirty="0">
                        <a:latin typeface="华文隶书" panose="02010800040101010101" pitchFamily="2" charset="-122"/>
                        <a:ea typeface="华文隶书" panose="02010800040101010101" pitchFamily="2" charset="-122"/>
                      </a:endParaRPr>
                    </a:p>
                  </a:txBody>
                  <a:tcPr/>
                </a:tc>
              </a:tr>
            </a:tbl>
          </a:graphicData>
        </a:graphic>
      </p:graphicFrame>
    </p:spTree>
    <p:extLst>
      <p:ext uri="{BB962C8B-B14F-4D97-AF65-F5344CB8AC3E}">
        <p14:creationId xmlns:p14="http://schemas.microsoft.com/office/powerpoint/2010/main" val="9478102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230161" y="205625"/>
            <a:ext cx="6181985" cy="738664"/>
            <a:chOff x="1631504" y="525400"/>
            <a:chExt cx="3350202" cy="851512"/>
          </a:xfrm>
        </p:grpSpPr>
        <p:sp>
          <p:nvSpPr>
            <p:cNvPr id="12" name="等腰三角形 11"/>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等腰三角形 12"/>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1940472" y="525400"/>
              <a:ext cx="3041234" cy="851512"/>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800" b="1" dirty="0" smtClean="0">
                  <a:latin typeface="微软雅黑" panose="020B0503020204020204" pitchFamily="34" charset="-122"/>
                  <a:ea typeface="微软雅黑" panose="020B0503020204020204" pitchFamily="34" charset="-122"/>
                </a:rPr>
                <a:t>现状</a:t>
              </a: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建设评价业务开展情况</a:t>
              </a:r>
              <a:endParaRPr lang="zh-CN" altLang="en-US" sz="2400" b="1" dirty="0">
                <a:latin typeface="微软雅黑" panose="020B0503020204020204" pitchFamily="34" charset="-122"/>
                <a:ea typeface="微软雅黑" panose="020B0503020204020204" pitchFamily="34" charset="-122"/>
              </a:endParaRP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35</a:t>
            </a:fld>
            <a:endParaRPr lang="en-US" altLang="zh-CN" dirty="0"/>
          </a:p>
        </p:txBody>
      </p:sp>
      <p:sp>
        <p:nvSpPr>
          <p:cNvPr id="10" name="圆角矩形 9"/>
          <p:cNvSpPr>
            <a:spLocks noChangeArrowheads="1"/>
          </p:cNvSpPr>
          <p:nvPr/>
        </p:nvSpPr>
        <p:spPr bwMode="auto">
          <a:xfrm>
            <a:off x="539552" y="1028700"/>
            <a:ext cx="8147248" cy="3885248"/>
          </a:xfrm>
          <a:prstGeom prst="roundRect">
            <a:avLst>
              <a:gd name="adj" fmla="val 9463"/>
            </a:avLst>
          </a:prstGeom>
          <a:noFill/>
          <a:ln w="9525" algn="ctr">
            <a:solidFill>
              <a:srgbClr val="292989"/>
            </a:solidFill>
            <a:round/>
            <a:headEnd/>
            <a:tailEnd/>
          </a:ln>
          <a:effectLst>
            <a:outerShdw dist="20000" dir="5400000" rotWithShape="0">
              <a:srgbClr val="000000">
                <a:alpha val="37999"/>
              </a:srgbClr>
            </a:outerShdw>
          </a:effectLst>
        </p:spPr>
        <p:txBody>
          <a:bodyPr anchor="ctr"/>
          <a:lstStyle/>
          <a:p>
            <a:pPr>
              <a:spcBef>
                <a:spcPts val="900"/>
              </a:spcBef>
            </a:pPr>
            <a:r>
              <a:rPr lang="en-US" altLang="zh-CN" sz="2100" dirty="0"/>
              <a:t>1</a:t>
            </a:r>
            <a:r>
              <a:rPr lang="zh-CN" altLang="en-US" sz="2100" dirty="0"/>
              <a:t>、一级证书各专业分步情况（截止到</a:t>
            </a:r>
            <a:r>
              <a:rPr lang="en-US" sz="2100" dirty="0"/>
              <a:t>10</a:t>
            </a:r>
            <a:r>
              <a:rPr lang="zh-CN" altLang="en-US" sz="2100" dirty="0"/>
              <a:t>月</a:t>
            </a:r>
            <a:r>
              <a:rPr lang="en-US" sz="2100" dirty="0"/>
              <a:t>31</a:t>
            </a:r>
            <a:r>
              <a:rPr lang="zh-CN" altLang="en-US" sz="2100" dirty="0"/>
              <a:t>日）</a:t>
            </a:r>
            <a:endParaRPr lang="en-US" altLang="zh-CN" sz="2100" dirty="0"/>
          </a:p>
          <a:p>
            <a:pPr>
              <a:spcBef>
                <a:spcPts val="900"/>
              </a:spcBef>
            </a:pPr>
            <a:endParaRPr lang="zh-CN" altLang="en-US" sz="2100" dirty="0"/>
          </a:p>
          <a:p>
            <a:r>
              <a:rPr lang="en-US" sz="2100" dirty="0"/>
              <a:t>      </a:t>
            </a:r>
            <a:endParaRPr lang="en-US" altLang="zh-CN" sz="2100" dirty="0"/>
          </a:p>
          <a:p>
            <a:pPr>
              <a:buNone/>
            </a:pPr>
            <a:endParaRPr lang="en-US" altLang="zh-CN" sz="2100" dirty="0"/>
          </a:p>
          <a:p>
            <a:endParaRPr lang="en-US" altLang="zh-CN" sz="2100" dirty="0"/>
          </a:p>
          <a:p>
            <a:endParaRPr lang="en-US" altLang="zh-CN" sz="2100" dirty="0"/>
          </a:p>
          <a:p>
            <a:endParaRPr lang="en-US" altLang="zh-CN" sz="2100" dirty="0"/>
          </a:p>
          <a:p>
            <a:endParaRPr lang="en-US" altLang="zh-CN" sz="2100" dirty="0"/>
          </a:p>
          <a:p>
            <a:endParaRPr lang="zh-CN" altLang="en-US" sz="2100" dirty="0"/>
          </a:p>
          <a:p>
            <a:pPr>
              <a:buNone/>
            </a:pPr>
            <a:r>
              <a:rPr lang="en-US" altLang="zh-CN" sz="2100" dirty="0"/>
              <a:t> </a:t>
            </a:r>
            <a:endParaRPr lang="zh-CN" altLang="en-US" sz="2100" dirty="0"/>
          </a:p>
        </p:txBody>
      </p:sp>
      <p:graphicFrame>
        <p:nvGraphicFramePr>
          <p:cNvPr id="8" name="图表 7"/>
          <p:cNvGraphicFramePr>
            <a:graphicFrameLocks/>
          </p:cNvGraphicFramePr>
          <p:nvPr>
            <p:extLst>
              <p:ext uri="{D42A27DB-BD31-4B8C-83A1-F6EECF244321}">
                <p14:modId xmlns:p14="http://schemas.microsoft.com/office/powerpoint/2010/main" val="1964816827"/>
              </p:ext>
            </p:extLst>
          </p:nvPr>
        </p:nvGraphicFramePr>
        <p:xfrm>
          <a:off x="879031" y="1777841"/>
          <a:ext cx="4557065" cy="2806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150331803"/>
              </p:ext>
            </p:extLst>
          </p:nvPr>
        </p:nvGraphicFramePr>
        <p:xfrm>
          <a:off x="5696017" y="2237150"/>
          <a:ext cx="2730861" cy="2427448"/>
        </p:xfrm>
        <a:graphic>
          <a:graphicData uri="http://schemas.openxmlformats.org/drawingml/2006/table">
            <a:tbl>
              <a:tblPr>
                <a:tableStyleId>{5C22544A-7EE6-4342-B048-85BDC9FD1C3A}</a:tableStyleId>
              </a:tblPr>
              <a:tblGrid>
                <a:gridCol w="1541615"/>
                <a:gridCol w="1189246"/>
              </a:tblGrid>
              <a:tr h="528440">
                <a:tc>
                  <a:txBody>
                    <a:bodyPr/>
                    <a:lstStyle/>
                    <a:p>
                      <a:pPr algn="l" fontAlgn="ct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ctr" fontAlgn="ctr"/>
                      <a:r>
                        <a:rPr lang="zh-CN" altLang="en-US" sz="1800" u="none" strike="noStrike" dirty="0">
                          <a:effectLst/>
                          <a:latin typeface="华文隶书" panose="02010800040101010101" pitchFamily="2" charset="-122"/>
                          <a:ea typeface="华文隶书" panose="02010800040101010101" pitchFamily="2" charset="-122"/>
                        </a:rPr>
                        <a:t>一级获</a:t>
                      </a:r>
                      <a:r>
                        <a:rPr lang="zh-CN" altLang="en-US" sz="1800" u="none" strike="noStrike" dirty="0" smtClean="0">
                          <a:effectLst/>
                          <a:latin typeface="华文隶书" panose="02010800040101010101" pitchFamily="2" charset="-122"/>
                          <a:ea typeface="华文隶书" panose="02010800040101010101" pitchFamily="2" charset="-122"/>
                        </a:rPr>
                        <a:t>证</a:t>
                      </a:r>
                      <a:endParaRPr lang="en-US" altLang="zh-CN" sz="1800" u="none" strike="noStrike" dirty="0" smtClean="0">
                        <a:effectLst/>
                        <a:latin typeface="华文隶书" panose="02010800040101010101" pitchFamily="2" charset="-122"/>
                        <a:ea typeface="华文隶书" panose="02010800040101010101" pitchFamily="2" charset="-122"/>
                      </a:endParaRPr>
                    </a:p>
                    <a:p>
                      <a:pPr algn="ctr" fontAlgn="ctr"/>
                      <a:r>
                        <a:rPr lang="zh-CN" altLang="en-US" sz="1800" u="none" strike="noStrike" dirty="0" smtClean="0">
                          <a:effectLst/>
                          <a:latin typeface="华文隶书" panose="02010800040101010101" pitchFamily="2" charset="-122"/>
                          <a:ea typeface="华文隶书" panose="02010800040101010101" pitchFamily="2" charset="-122"/>
                        </a:rPr>
                        <a:t>企业</a:t>
                      </a:r>
                      <a:r>
                        <a:rPr lang="zh-CN" altLang="en-US" sz="1800" u="none" strike="noStrike" dirty="0">
                          <a:effectLst/>
                          <a:latin typeface="华文隶书" panose="02010800040101010101" pitchFamily="2" charset="-122"/>
                          <a:ea typeface="华文隶书" panose="02010800040101010101" pitchFamily="2" charset="-122"/>
                        </a:rPr>
                        <a:t>数量</a:t>
                      </a:r>
                      <a:endParaRPr lang="zh-CN" altLang="en-US"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71519">
                <a:tc>
                  <a:txBody>
                    <a:bodyPr/>
                    <a:lstStyle/>
                    <a:p>
                      <a:pPr algn="l" fontAlgn="ctr"/>
                      <a:r>
                        <a:rPr lang="zh-CN" altLang="en-US" sz="1800" u="none" strike="noStrike">
                          <a:effectLst/>
                          <a:latin typeface="华文隶书" panose="02010800040101010101" pitchFamily="2" charset="-122"/>
                          <a:ea typeface="华文隶书" panose="02010800040101010101" pitchFamily="2" charset="-122"/>
                        </a:rPr>
                        <a:t>道路运输</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r" fontAlgn="ctr"/>
                      <a:r>
                        <a:rPr lang="en-US" altLang="zh-CN" sz="1800" u="none" strike="noStrike" dirty="0">
                          <a:effectLst/>
                          <a:latin typeface="华文隶书" panose="02010800040101010101" pitchFamily="2" charset="-122"/>
                          <a:ea typeface="华文隶书" panose="02010800040101010101" pitchFamily="2" charset="-122"/>
                        </a:rPr>
                        <a:t>1382</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71519">
                <a:tc>
                  <a:txBody>
                    <a:bodyPr/>
                    <a:lstStyle/>
                    <a:p>
                      <a:pPr algn="l" fontAlgn="ctr"/>
                      <a:r>
                        <a:rPr lang="zh-CN" altLang="en-US" sz="1800" u="none" strike="noStrike">
                          <a:effectLst/>
                          <a:latin typeface="华文隶书" panose="02010800040101010101" pitchFamily="2" charset="-122"/>
                          <a:ea typeface="华文隶书" panose="02010800040101010101" pitchFamily="2" charset="-122"/>
                        </a:rPr>
                        <a:t>水路运输</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r" fontAlgn="ctr"/>
                      <a:r>
                        <a:rPr lang="en-US" altLang="zh-CN" sz="1800" u="none" strike="noStrike" dirty="0">
                          <a:effectLst/>
                          <a:latin typeface="华文隶书" panose="02010800040101010101" pitchFamily="2" charset="-122"/>
                          <a:ea typeface="华文隶书" panose="02010800040101010101" pitchFamily="2" charset="-122"/>
                        </a:rPr>
                        <a:t>89</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71519">
                <a:tc>
                  <a:txBody>
                    <a:bodyPr/>
                    <a:lstStyle/>
                    <a:p>
                      <a:pPr algn="l" fontAlgn="ctr"/>
                      <a:r>
                        <a:rPr lang="zh-CN" altLang="en-US" sz="1800" u="none" strike="noStrike">
                          <a:effectLst/>
                          <a:latin typeface="华文隶书" panose="02010800040101010101" pitchFamily="2" charset="-122"/>
                          <a:ea typeface="华文隶书" panose="02010800040101010101" pitchFamily="2" charset="-122"/>
                        </a:rPr>
                        <a:t>港口营运</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r" fontAlgn="ctr"/>
                      <a:r>
                        <a:rPr lang="en-US" altLang="zh-CN" sz="1800" u="none" strike="noStrike" dirty="0">
                          <a:effectLst/>
                          <a:latin typeface="华文隶书" panose="02010800040101010101" pitchFamily="2" charset="-122"/>
                          <a:ea typeface="华文隶书" panose="02010800040101010101" pitchFamily="2" charset="-122"/>
                        </a:rPr>
                        <a:t>217</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71519">
                <a:tc>
                  <a:txBody>
                    <a:bodyPr/>
                    <a:lstStyle/>
                    <a:p>
                      <a:pPr algn="l" fontAlgn="ctr"/>
                      <a:r>
                        <a:rPr lang="zh-CN" altLang="en-US" sz="1800" u="none" strike="noStrike">
                          <a:effectLst/>
                          <a:latin typeface="华文隶书" panose="02010800040101010101" pitchFamily="2" charset="-122"/>
                          <a:ea typeface="华文隶书" panose="02010800040101010101" pitchFamily="2" charset="-122"/>
                        </a:rPr>
                        <a:t>城市客运</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r" fontAlgn="ctr"/>
                      <a:r>
                        <a:rPr lang="en-US" altLang="zh-CN" sz="1800" u="none" strike="noStrike" dirty="0">
                          <a:effectLst/>
                          <a:latin typeface="华文隶书" panose="02010800040101010101" pitchFamily="2" charset="-122"/>
                          <a:ea typeface="华文隶书" panose="02010800040101010101" pitchFamily="2" charset="-122"/>
                        </a:rPr>
                        <a:t>338</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464344">
                <a:tc>
                  <a:txBody>
                    <a:bodyPr/>
                    <a:lstStyle/>
                    <a:p>
                      <a:pPr algn="l" fontAlgn="ctr"/>
                      <a:r>
                        <a:rPr lang="zh-CN" altLang="en-US" sz="1800" u="none" strike="noStrike">
                          <a:effectLst/>
                          <a:latin typeface="华文隶书" panose="02010800040101010101" pitchFamily="2" charset="-122"/>
                          <a:ea typeface="华文隶书" panose="02010800040101010101" pitchFamily="2" charset="-122"/>
                        </a:rPr>
                        <a:t>交通工程建设</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r" fontAlgn="ctr"/>
                      <a:r>
                        <a:rPr lang="en-US" altLang="zh-CN" sz="1800" u="none" strike="noStrike" dirty="0">
                          <a:effectLst/>
                          <a:latin typeface="华文隶书" panose="02010800040101010101" pitchFamily="2" charset="-122"/>
                          <a:ea typeface="华文隶书" panose="02010800040101010101" pitchFamily="2" charset="-122"/>
                        </a:rPr>
                        <a:t>652</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r h="271519">
                <a:tc>
                  <a:txBody>
                    <a:bodyPr/>
                    <a:lstStyle/>
                    <a:p>
                      <a:pPr algn="l" fontAlgn="ctr"/>
                      <a:r>
                        <a:rPr lang="zh-CN" altLang="en-US" sz="1800" u="none" strike="noStrike">
                          <a:effectLst/>
                          <a:latin typeface="华文隶书" panose="02010800040101010101" pitchFamily="2" charset="-122"/>
                          <a:ea typeface="华文隶书" panose="02010800040101010101" pitchFamily="2" charset="-122"/>
                        </a:rPr>
                        <a:t>合计</a:t>
                      </a:r>
                      <a:endParaRPr lang="zh-CN" altLang="en-US" sz="1800" b="0" i="0" u="none" strike="noStrike">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c>
                  <a:txBody>
                    <a:bodyPr/>
                    <a:lstStyle/>
                    <a:p>
                      <a:pPr algn="r" fontAlgn="ctr"/>
                      <a:r>
                        <a:rPr lang="en-US" altLang="zh-CN" sz="1800" u="none" strike="noStrike" dirty="0">
                          <a:effectLst/>
                          <a:latin typeface="华文隶书" panose="02010800040101010101" pitchFamily="2" charset="-122"/>
                          <a:ea typeface="华文隶书" panose="02010800040101010101" pitchFamily="2" charset="-122"/>
                        </a:rPr>
                        <a:t>2678</a:t>
                      </a:r>
                      <a:endParaRPr lang="en-US" altLang="zh-CN" sz="1800" b="0" i="0" u="none" strike="noStrike" dirty="0">
                        <a:solidFill>
                          <a:srgbClr val="000000"/>
                        </a:solidFill>
                        <a:effectLst/>
                        <a:latin typeface="华文隶书" panose="02010800040101010101" pitchFamily="2" charset="-122"/>
                        <a:ea typeface="华文隶书" panose="02010800040101010101" pitchFamily="2" charset="-122"/>
                      </a:endParaRPr>
                    </a:p>
                  </a:txBody>
                  <a:tcPr marL="7144" marR="7144" marT="7144" marB="0" anchor="ctr"/>
                </a:tc>
              </a:tr>
            </a:tbl>
          </a:graphicData>
        </a:graphic>
      </p:graphicFrame>
    </p:spTree>
    <p:extLst>
      <p:ext uri="{BB962C8B-B14F-4D97-AF65-F5344CB8AC3E}">
        <p14:creationId xmlns:p14="http://schemas.microsoft.com/office/powerpoint/2010/main" val="4125726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组合 11"/>
          <p:cNvGrpSpPr/>
          <p:nvPr/>
        </p:nvGrpSpPr>
        <p:grpSpPr>
          <a:xfrm>
            <a:off x="251520" y="248060"/>
            <a:ext cx="6181985" cy="589478"/>
            <a:chOff x="1631504" y="525400"/>
            <a:chExt cx="3350202" cy="679534"/>
          </a:xfrm>
        </p:grpSpPr>
        <p:sp>
          <p:nvSpPr>
            <p:cNvPr id="14" name="等腰三角形 13"/>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等腰三角形 14"/>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文本框 15"/>
            <p:cNvSpPr txBox="1"/>
            <p:nvPr/>
          </p:nvSpPr>
          <p:spPr>
            <a:xfrm>
              <a:off x="1940472" y="525400"/>
              <a:ext cx="3041234" cy="603154"/>
            </a:xfrm>
            <a:prstGeom prst="rect">
              <a:avLst/>
            </a:prstGeom>
            <a:noFill/>
          </p:spPr>
          <p:txBody>
            <a:bodyPr wrap="square" rtlCol="0">
              <a:spAutoFit/>
            </a:bodyPr>
            <a:lstStyle/>
            <a:p>
              <a:pPr eaLnBrk="0" hangingPunct="0">
                <a:buNone/>
              </a:pPr>
              <a:r>
                <a:rPr lang="zh-CN" altLang="en-US" sz="2700" dirty="0" smtClean="0">
                  <a:latin typeface="华文隶书" panose="02010800040101010101" pitchFamily="2" charset="-122"/>
                  <a:ea typeface="华文隶书" panose="02010800040101010101" pitchFamily="2" charset="-122"/>
                </a:rPr>
                <a:t>     </a:t>
              </a:r>
              <a:r>
                <a:rPr lang="zh-CN" altLang="en-US" sz="2800" dirty="0" smtClean="0">
                  <a:latin typeface="华文隶书" panose="02010800040101010101" pitchFamily="2" charset="-122"/>
                  <a:ea typeface="华文隶书" panose="02010800040101010101" pitchFamily="2" charset="-122"/>
                </a:rPr>
                <a:t>开展</a:t>
              </a:r>
              <a:r>
                <a:rPr lang="zh-CN" altLang="en-US" sz="2800" dirty="0">
                  <a:latin typeface="华文隶书" panose="02010800040101010101" pitchFamily="2" charset="-122"/>
                  <a:ea typeface="华文隶书" panose="02010800040101010101" pitchFamily="2" charset="-122"/>
                </a:rPr>
                <a:t>标准化建设的作用</a:t>
              </a: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36</a:t>
            </a:fld>
            <a:endParaRPr lang="en-US" altLang="zh-CN" dirty="0"/>
          </a:p>
        </p:txBody>
      </p:sp>
      <p:sp>
        <p:nvSpPr>
          <p:cNvPr id="8" name="Rectangle 3"/>
          <p:cNvSpPr>
            <a:spLocks noChangeArrowheads="1"/>
          </p:cNvSpPr>
          <p:nvPr/>
        </p:nvSpPr>
        <p:spPr bwMode="auto">
          <a:xfrm>
            <a:off x="1601392" y="1289447"/>
            <a:ext cx="5831681" cy="623248"/>
          </a:xfrm>
          <a:prstGeom prst="rect">
            <a:avLst/>
          </a:prstGeom>
          <a:noFill/>
          <a:ln w="9525">
            <a:noFill/>
            <a:miter lim="800000"/>
            <a:headEnd/>
            <a:tailEnd/>
          </a:ln>
          <a:effectLst/>
        </p:spPr>
        <p:txBody>
          <a:bodyPr>
            <a:spAutoFit/>
          </a:bodyPr>
          <a:lstStyle/>
          <a:p>
            <a:pPr>
              <a:buFontTx/>
              <a:buNone/>
            </a:pPr>
            <a:endParaRPr lang="zh-CN" altLang="en-US" sz="2400" b="1">
              <a:solidFill>
                <a:srgbClr val="FF0000"/>
              </a:solidFill>
              <a:latin typeface="Arial" charset="0"/>
              <a:ea typeface="楷体_GB2312" pitchFamily="49" charset="-122"/>
            </a:endParaRPr>
          </a:p>
          <a:p>
            <a:endParaRPr lang="zh-CN" altLang="en-US" sz="1050" b="1">
              <a:latin typeface="Arial" charset="0"/>
              <a:ea typeface="仿宋_GB2312" pitchFamily="49" charset="-122"/>
            </a:endParaRPr>
          </a:p>
        </p:txBody>
      </p:sp>
      <p:sp>
        <p:nvSpPr>
          <p:cNvPr id="9" name="圆角矩形 8"/>
          <p:cNvSpPr/>
          <p:nvPr/>
        </p:nvSpPr>
        <p:spPr>
          <a:xfrm>
            <a:off x="525532" y="1387871"/>
            <a:ext cx="1160860" cy="2700338"/>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pPr>
            <a:r>
              <a:rPr lang="zh-CN" altLang="en-US" sz="2100" b="1" dirty="0">
                <a:solidFill>
                  <a:srgbClr val="FF0000"/>
                </a:solidFill>
                <a:latin typeface="Times New Roman" pitchFamily="18" charset="0"/>
                <a:ea typeface="华文隶书" pitchFamily="2" charset="-122"/>
              </a:rPr>
              <a:t>开展企业安全生产标准化建设有四个方面的作用</a:t>
            </a:r>
          </a:p>
        </p:txBody>
      </p:sp>
      <p:sp>
        <p:nvSpPr>
          <p:cNvPr id="10" name="圆角矩形标注 9"/>
          <p:cNvSpPr>
            <a:spLocks noChangeArrowheads="1"/>
          </p:cNvSpPr>
          <p:nvPr/>
        </p:nvSpPr>
        <p:spPr bwMode="auto">
          <a:xfrm>
            <a:off x="2339752" y="1084660"/>
            <a:ext cx="6347047" cy="1757363"/>
          </a:xfrm>
          <a:prstGeom prst="wedgeRoundRectCallout">
            <a:avLst>
              <a:gd name="adj1" fmla="val -59097"/>
              <a:gd name="adj2" fmla="val -1759"/>
              <a:gd name="adj3" fmla="val 16667"/>
            </a:avLst>
          </a:prstGeom>
          <a:noFill/>
          <a:ln w="25400" algn="ctr">
            <a:solidFill>
              <a:srgbClr val="FF0000"/>
            </a:solidFill>
            <a:miter lim="800000"/>
            <a:headEnd/>
            <a:tailEnd/>
          </a:ln>
        </p:spPr>
        <p:txBody>
          <a:bodyPr anchor="ctr"/>
          <a:lstStyle/>
          <a:p>
            <a:pPr>
              <a:buNone/>
            </a:pPr>
            <a:r>
              <a:rPr lang="zh-CN" altLang="en-US" sz="2200" b="1" dirty="0">
                <a:latin typeface="华文隶书" panose="02010800040101010101" pitchFamily="2" charset="-122"/>
                <a:ea typeface="华文隶书" panose="02010800040101010101" pitchFamily="2" charset="-122"/>
              </a:rPr>
              <a:t>是落实企业安全生产主体责任的必要途径。企业是安全生产的责任主体，也是安全生产标准化建设的主体，通过加强企业每个岗位和环节的安全生产标准化建设，不断提高安全管理水平，将促进企业安全生产主体责任落实到位。</a:t>
            </a:r>
            <a:endParaRPr lang="zh-CN" altLang="zh-CN" sz="2200" dirty="0">
              <a:latin typeface="华文隶书" panose="02010800040101010101" pitchFamily="2" charset="-122"/>
              <a:ea typeface="华文隶书" panose="02010800040101010101" pitchFamily="2" charset="-122"/>
            </a:endParaRPr>
          </a:p>
        </p:txBody>
      </p:sp>
      <p:sp>
        <p:nvSpPr>
          <p:cNvPr id="13" name="圆角矩形标注 2"/>
          <p:cNvSpPr>
            <a:spLocks noChangeArrowheads="1"/>
          </p:cNvSpPr>
          <p:nvPr/>
        </p:nvSpPr>
        <p:spPr bwMode="auto">
          <a:xfrm>
            <a:off x="2339752" y="2949178"/>
            <a:ext cx="6347047" cy="1890713"/>
          </a:xfrm>
          <a:prstGeom prst="wedgeRoundRectCallout">
            <a:avLst>
              <a:gd name="adj1" fmla="val -59097"/>
              <a:gd name="adj2" fmla="val -13792"/>
              <a:gd name="adj3" fmla="val 16667"/>
            </a:avLst>
          </a:prstGeom>
          <a:noFill/>
          <a:ln w="25400" algn="ctr">
            <a:solidFill>
              <a:srgbClr val="FF0000"/>
            </a:solidFill>
            <a:miter lim="800000"/>
            <a:headEnd/>
            <a:tailEnd/>
          </a:ln>
        </p:spPr>
        <p:txBody>
          <a:bodyPr anchor="ctr"/>
          <a:lstStyle/>
          <a:p>
            <a:pPr>
              <a:buNone/>
            </a:pPr>
            <a:r>
              <a:rPr lang="zh-CN" altLang="en-US" sz="2200" b="1" dirty="0">
                <a:latin typeface="华文隶书" panose="02010800040101010101" pitchFamily="2" charset="-122"/>
                <a:ea typeface="华文隶书" panose="02010800040101010101" pitchFamily="2" charset="-122"/>
              </a:rPr>
              <a:t>是强化企业安全生产基础工作的长效制度。安全生产标准化建设涵盖了增强机制体制、人员素质、装备设施、作业管理、岗位责任落实等各个方面，是一项长期的、基础性的系统工程，有利于全面促进企业提高安全生产保障水平。</a:t>
            </a:r>
            <a:endParaRPr lang="zh-CN" altLang="zh-CN" sz="2200" b="1"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3102029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251520" y="248060"/>
            <a:ext cx="6181985" cy="589478"/>
            <a:chOff x="1631504" y="525400"/>
            <a:chExt cx="3350202" cy="679534"/>
          </a:xfrm>
        </p:grpSpPr>
        <p:sp>
          <p:nvSpPr>
            <p:cNvPr id="14" name="等腰三角形 13"/>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等腰三角形 14"/>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文本框 15"/>
            <p:cNvSpPr txBox="1"/>
            <p:nvPr/>
          </p:nvSpPr>
          <p:spPr>
            <a:xfrm>
              <a:off x="1940472" y="525400"/>
              <a:ext cx="3041234" cy="603154"/>
            </a:xfrm>
            <a:prstGeom prst="rect">
              <a:avLst/>
            </a:prstGeom>
            <a:noFill/>
          </p:spPr>
          <p:txBody>
            <a:bodyPr wrap="square" rtlCol="0">
              <a:spAutoFit/>
            </a:bodyPr>
            <a:lstStyle/>
            <a:p>
              <a:pPr eaLnBrk="0" hangingPunct="0">
                <a:buNone/>
              </a:pPr>
              <a:r>
                <a:rPr lang="zh-CN" altLang="en-US" sz="2700" dirty="0" smtClean="0">
                  <a:latin typeface="华文隶书" panose="02010800040101010101" pitchFamily="2" charset="-122"/>
                  <a:ea typeface="华文隶书" panose="02010800040101010101" pitchFamily="2" charset="-122"/>
                </a:rPr>
                <a:t>     </a:t>
              </a:r>
              <a:r>
                <a:rPr lang="zh-CN" altLang="en-US" sz="2800" dirty="0" smtClean="0">
                  <a:latin typeface="华文隶书" panose="02010800040101010101" pitchFamily="2" charset="-122"/>
                  <a:ea typeface="华文隶书" panose="02010800040101010101" pitchFamily="2" charset="-122"/>
                </a:rPr>
                <a:t>开展</a:t>
              </a:r>
              <a:r>
                <a:rPr lang="zh-CN" altLang="en-US" sz="2800" dirty="0">
                  <a:latin typeface="华文隶书" panose="02010800040101010101" pitchFamily="2" charset="-122"/>
                  <a:ea typeface="华文隶书" panose="02010800040101010101" pitchFamily="2" charset="-122"/>
                </a:rPr>
                <a:t>标准化建设的作用</a:t>
              </a:r>
            </a:p>
          </p:txBody>
        </p:sp>
      </p:grpSp>
      <p:sp>
        <p:nvSpPr>
          <p:cNvPr id="4" name="日期占位符 3"/>
          <p:cNvSpPr>
            <a:spLocks noGrp="1"/>
          </p:cNvSpPr>
          <p:nvPr>
            <p:ph type="dt" sz="half" idx="10"/>
          </p:nvPr>
        </p:nvSpPr>
        <p:spPr/>
        <p:txBody>
          <a:bodyPr/>
          <a:lstStyle/>
          <a:p>
            <a:fld id="{CAB28661-8EA5-4306-A550-CCF0A7B92750}" type="datetime1">
              <a:rPr lang="zh-CN" altLang="en-US"/>
              <a:pPr/>
              <a:t>2019/7/26</a:t>
            </a:fld>
            <a:endParaRPr lang="en-US" altLang="zh-CN" dirty="0"/>
          </a:p>
        </p:txBody>
      </p:sp>
      <p:sp>
        <p:nvSpPr>
          <p:cNvPr id="6" name="灯片编号占位符 5"/>
          <p:cNvSpPr>
            <a:spLocks noGrp="1"/>
          </p:cNvSpPr>
          <p:nvPr>
            <p:ph type="sldNum" sz="quarter" idx="12"/>
          </p:nvPr>
        </p:nvSpPr>
        <p:spPr>
          <a:ln/>
        </p:spPr>
        <p:txBody>
          <a:bodyPr/>
          <a:lstStyle/>
          <a:p>
            <a:fld id="{7B9B923E-2D43-4A55-A71E-230C54304FFB}" type="slidenum">
              <a:rPr lang="zh-CN" altLang="en-US"/>
              <a:pPr/>
              <a:t>37</a:t>
            </a:fld>
            <a:endParaRPr lang="en-US" altLang="zh-CN" dirty="0"/>
          </a:p>
        </p:txBody>
      </p:sp>
      <p:sp>
        <p:nvSpPr>
          <p:cNvPr id="8" name="Rectangle 3"/>
          <p:cNvSpPr>
            <a:spLocks noChangeArrowheads="1"/>
          </p:cNvSpPr>
          <p:nvPr/>
        </p:nvSpPr>
        <p:spPr bwMode="auto">
          <a:xfrm>
            <a:off x="1601392" y="1289447"/>
            <a:ext cx="5831681" cy="623248"/>
          </a:xfrm>
          <a:prstGeom prst="rect">
            <a:avLst/>
          </a:prstGeom>
          <a:noFill/>
          <a:ln w="9525">
            <a:noFill/>
            <a:miter lim="800000"/>
            <a:headEnd/>
            <a:tailEnd/>
          </a:ln>
          <a:effectLst/>
        </p:spPr>
        <p:txBody>
          <a:bodyPr>
            <a:spAutoFit/>
          </a:bodyPr>
          <a:lstStyle/>
          <a:p>
            <a:pPr>
              <a:buFontTx/>
              <a:buNone/>
            </a:pPr>
            <a:endParaRPr lang="zh-CN" altLang="en-US" sz="2400" b="1">
              <a:solidFill>
                <a:srgbClr val="FF0000"/>
              </a:solidFill>
              <a:latin typeface="Arial" charset="0"/>
              <a:ea typeface="楷体_GB2312" pitchFamily="49" charset="-122"/>
            </a:endParaRPr>
          </a:p>
          <a:p>
            <a:endParaRPr lang="zh-CN" altLang="en-US" sz="1050" b="1">
              <a:latin typeface="Arial" charset="0"/>
              <a:ea typeface="仿宋_GB2312" pitchFamily="49" charset="-122"/>
            </a:endParaRPr>
          </a:p>
        </p:txBody>
      </p:sp>
      <p:sp>
        <p:nvSpPr>
          <p:cNvPr id="9" name="圆角矩形 8"/>
          <p:cNvSpPr/>
          <p:nvPr/>
        </p:nvSpPr>
        <p:spPr>
          <a:xfrm>
            <a:off x="737081" y="1520429"/>
            <a:ext cx="1160860" cy="2700338"/>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pPr>
            <a:r>
              <a:rPr lang="zh-CN" altLang="en-US" sz="2100" b="1" dirty="0">
                <a:solidFill>
                  <a:srgbClr val="FF0000"/>
                </a:solidFill>
                <a:latin typeface="Times New Roman" pitchFamily="18" charset="0"/>
                <a:ea typeface="华文隶书" pitchFamily="2" charset="-122"/>
              </a:rPr>
              <a:t>开展企业安全生产标准化建设有四个方面的作用</a:t>
            </a:r>
          </a:p>
        </p:txBody>
      </p:sp>
      <p:sp>
        <p:nvSpPr>
          <p:cNvPr id="11" name="圆角矩形标注 10"/>
          <p:cNvSpPr>
            <a:spLocks noChangeArrowheads="1"/>
          </p:cNvSpPr>
          <p:nvPr/>
        </p:nvSpPr>
        <p:spPr bwMode="auto">
          <a:xfrm>
            <a:off x="2483768" y="1113235"/>
            <a:ext cx="6336704" cy="1757363"/>
          </a:xfrm>
          <a:prstGeom prst="wedgeRoundRectCallout">
            <a:avLst>
              <a:gd name="adj1" fmla="val -59097"/>
              <a:gd name="adj2" fmla="val -1759"/>
              <a:gd name="adj3" fmla="val 16667"/>
            </a:avLst>
          </a:prstGeom>
          <a:noFill/>
          <a:ln w="25400" algn="ctr">
            <a:solidFill>
              <a:srgbClr val="FF0000"/>
            </a:solidFill>
            <a:miter lim="800000"/>
            <a:headEnd/>
            <a:tailEnd/>
          </a:ln>
        </p:spPr>
        <p:txBody>
          <a:bodyPr anchor="ctr"/>
          <a:lstStyle/>
          <a:p>
            <a:pPr>
              <a:buNone/>
            </a:pPr>
            <a:r>
              <a:rPr lang="zh-CN" altLang="en-US" sz="2200" b="1" dirty="0">
                <a:latin typeface="华文隶书" panose="02010800040101010101" pitchFamily="2" charset="-122"/>
                <a:ea typeface="华文隶书" panose="02010800040101010101" pitchFamily="2" charset="-122"/>
              </a:rPr>
              <a:t>是政府实施安全生产分类指导、分级监管的重要依据。实施安全生产标准化建设考评，将企业划分为不同等级，能够客观真实地反映出各地区企业安全生产状况和不同安全生产水平的企业数量，为加强安全监管提供有效的基础数据。</a:t>
            </a:r>
          </a:p>
        </p:txBody>
      </p:sp>
      <p:sp>
        <p:nvSpPr>
          <p:cNvPr id="12" name="圆角矩形标注 2"/>
          <p:cNvSpPr>
            <a:spLocks noChangeArrowheads="1"/>
          </p:cNvSpPr>
          <p:nvPr/>
        </p:nvSpPr>
        <p:spPr bwMode="auto">
          <a:xfrm>
            <a:off x="2483768" y="2949179"/>
            <a:ext cx="6336703" cy="2025253"/>
          </a:xfrm>
          <a:prstGeom prst="wedgeRoundRectCallout">
            <a:avLst>
              <a:gd name="adj1" fmla="val -59097"/>
              <a:gd name="adj2" fmla="val -9551"/>
              <a:gd name="adj3" fmla="val 16667"/>
            </a:avLst>
          </a:prstGeom>
          <a:noFill/>
          <a:ln w="25400" algn="ctr">
            <a:solidFill>
              <a:srgbClr val="FF0000"/>
            </a:solidFill>
            <a:miter lim="800000"/>
            <a:headEnd/>
            <a:tailEnd/>
          </a:ln>
        </p:spPr>
        <p:txBody>
          <a:bodyPr anchor="ctr"/>
          <a:lstStyle/>
          <a:p>
            <a:pPr>
              <a:buNone/>
            </a:pPr>
            <a:r>
              <a:rPr lang="zh-CN" altLang="en-US" sz="2200" b="1" dirty="0">
                <a:latin typeface="华文隶书" panose="02010800040101010101" pitchFamily="2" charset="-122"/>
                <a:ea typeface="华文隶书" panose="02010800040101010101" pitchFamily="2" charset="-122"/>
              </a:rPr>
              <a:t>是有效防范事故发生的重要手段。深入开展安全生产标准化建设，能够进一步规范从业人员的安全行为，提高机械化和信息化水平，促进现场各类隐患的排查治理，推进安全生产长效机制建设，有效防范和坚决遏制事故发生，促进全国安全生产状况持续稳定好转。</a:t>
            </a:r>
            <a:endParaRPr lang="zh-CN" altLang="zh-CN" sz="2200" b="1"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1130829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企业安全生产标准化建设评价</a:t>
              </a:r>
              <a:r>
                <a:rPr lang="zh-CN" altLang="en-US" sz="2400" b="1" dirty="0" smtClean="0">
                  <a:solidFill>
                    <a:srgbClr val="FF0000"/>
                  </a:solidFill>
                  <a:latin typeface="微软雅黑" panose="020B0503020204020204" pitchFamily="34" charset="-122"/>
                  <a:ea typeface="微软雅黑" panose="020B0503020204020204" pitchFamily="34" charset="-122"/>
                </a:rPr>
                <a:t>业绩</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grpSp>
      <p:sp>
        <p:nvSpPr>
          <p:cNvPr id="13" name="圆角矩形标注 12"/>
          <p:cNvSpPr>
            <a:spLocks noChangeArrowheads="1"/>
          </p:cNvSpPr>
          <p:nvPr/>
        </p:nvSpPr>
        <p:spPr bwMode="auto">
          <a:xfrm>
            <a:off x="800286" y="1125548"/>
            <a:ext cx="7920880" cy="4031445"/>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spcBef>
                <a:spcPts val="600"/>
              </a:spcBef>
              <a:buNone/>
            </a:pPr>
            <a:r>
              <a:rPr lang="zh-CN" altLang="zh-CN" sz="2000" dirty="0" smtClean="0">
                <a:latin typeface="华文隶书" panose="02010800040101010101" pitchFamily="2" charset="-122"/>
                <a:ea typeface="华文隶书" panose="02010800040101010101" pitchFamily="2" charset="-122"/>
              </a:rPr>
              <a:t>经过</a:t>
            </a:r>
            <a:r>
              <a:rPr lang="en-US" altLang="zh-CN" sz="2000" dirty="0">
                <a:latin typeface="华文隶书" panose="02010800040101010101" pitchFamily="2" charset="-122"/>
                <a:ea typeface="华文隶书" panose="02010800040101010101" pitchFamily="2" charset="-122"/>
              </a:rPr>
              <a:t>3</a:t>
            </a:r>
            <a:r>
              <a:rPr lang="zh-CN" altLang="zh-CN" sz="2000" dirty="0">
                <a:latin typeface="华文隶书" panose="02010800040101010101" pitchFamily="2" charset="-122"/>
                <a:ea typeface="华文隶书" panose="02010800040101010101" pitchFamily="2" charset="-122"/>
              </a:rPr>
              <a:t>年多的推进和运行，取得了一系列成效</a:t>
            </a:r>
            <a:r>
              <a:rPr lang="zh-CN" altLang="zh-CN" sz="2000" dirty="0" smtClean="0">
                <a:latin typeface="华文隶书" panose="02010800040101010101" pitchFamily="2" charset="-122"/>
                <a:ea typeface="华文隶书" panose="02010800040101010101" pitchFamily="2" charset="-122"/>
              </a:rPr>
              <a:t>：</a:t>
            </a:r>
            <a:endParaRPr lang="en-US" altLang="zh-CN" sz="2000" dirty="0" smtClean="0">
              <a:latin typeface="华文隶书" panose="02010800040101010101" pitchFamily="2" charset="-122"/>
              <a:ea typeface="华文隶书" panose="02010800040101010101" pitchFamily="2" charset="-122"/>
            </a:endParaRPr>
          </a:p>
          <a:p>
            <a:pPr marL="342900" indent="-342900">
              <a:lnSpc>
                <a:spcPct val="110000"/>
              </a:lnSpc>
              <a:spcBef>
                <a:spcPts val="600"/>
              </a:spcBef>
              <a:buFont typeface="Wingdings" panose="05000000000000000000" pitchFamily="2" charset="2"/>
              <a:buChar char="u"/>
            </a:pPr>
            <a:r>
              <a:rPr lang="zh-CN" altLang="zh-CN" sz="2000" dirty="0" smtClean="0">
                <a:latin typeface="华文隶书" panose="02010800040101010101" pitchFamily="2" charset="-122"/>
                <a:ea typeface="华文隶书" panose="02010800040101010101" pitchFamily="2" charset="-122"/>
              </a:rPr>
              <a:t>进一步</a:t>
            </a:r>
            <a:r>
              <a:rPr lang="zh-CN" altLang="zh-CN" sz="2000" dirty="0">
                <a:latin typeface="华文隶书" panose="02010800040101010101" pitchFamily="2" charset="-122"/>
                <a:ea typeface="华文隶书" panose="02010800040101010101" pitchFamily="2" charset="-122"/>
              </a:rPr>
              <a:t>促进了企业落实安全生产主体责任，完善交通运输企业安全生产的基础工作，知道怎么管，管什么，达到什么要求</a:t>
            </a:r>
            <a:r>
              <a:rPr lang="zh-CN" altLang="zh-CN" sz="2000" dirty="0" smtClean="0">
                <a:latin typeface="华文隶书" panose="02010800040101010101" pitchFamily="2" charset="-122"/>
                <a:ea typeface="华文隶书" panose="02010800040101010101" pitchFamily="2" charset="-122"/>
              </a:rPr>
              <a:t>。</a:t>
            </a:r>
            <a:endParaRPr lang="en-US" altLang="zh-CN" sz="2000" dirty="0" smtClean="0">
              <a:latin typeface="华文隶书" panose="02010800040101010101" pitchFamily="2" charset="-122"/>
              <a:ea typeface="华文隶书" panose="02010800040101010101" pitchFamily="2" charset="-122"/>
            </a:endParaRPr>
          </a:p>
          <a:p>
            <a:pPr marL="342900" indent="-342900">
              <a:lnSpc>
                <a:spcPct val="110000"/>
              </a:lnSpc>
              <a:spcBef>
                <a:spcPts val="600"/>
              </a:spcBef>
              <a:buFont typeface="Wingdings" panose="05000000000000000000" pitchFamily="2" charset="2"/>
              <a:buChar char="u"/>
            </a:pPr>
            <a:r>
              <a:rPr lang="zh-CN" altLang="zh-CN" sz="2000" dirty="0" smtClean="0">
                <a:latin typeface="华文隶书" panose="02010800040101010101" pitchFamily="2" charset="-122"/>
                <a:ea typeface="华文隶书" panose="02010800040101010101" pitchFamily="2" charset="-122"/>
              </a:rPr>
              <a:t>有效</a:t>
            </a:r>
            <a:r>
              <a:rPr lang="zh-CN" altLang="zh-CN" sz="2000" dirty="0">
                <a:latin typeface="华文隶书" panose="02010800040101010101" pitchFamily="2" charset="-122"/>
                <a:ea typeface="华文隶书" panose="02010800040101010101" pitchFamily="2" charset="-122"/>
              </a:rPr>
              <a:t>提升了管理部门安全监管水平，丰富了安全监管手段，为部门实施安全生产分类指导、分级监管提供重要依据，同时也为管理部门监督、指导企业落实主体责任提供了相关标准和清单，有利于实现精细化、清单化监管</a:t>
            </a:r>
            <a:r>
              <a:rPr lang="zh-CN" altLang="zh-CN" sz="2000" dirty="0" smtClean="0">
                <a:latin typeface="华文隶书" panose="02010800040101010101" pitchFamily="2" charset="-122"/>
                <a:ea typeface="华文隶书" panose="02010800040101010101" pitchFamily="2" charset="-122"/>
              </a:rPr>
              <a:t>。</a:t>
            </a:r>
            <a:endParaRPr lang="en-US" altLang="zh-CN" sz="2000" dirty="0" smtClean="0">
              <a:latin typeface="华文隶书" panose="02010800040101010101" pitchFamily="2" charset="-122"/>
              <a:ea typeface="华文隶书" panose="02010800040101010101" pitchFamily="2" charset="-122"/>
            </a:endParaRPr>
          </a:p>
          <a:p>
            <a:pPr marL="342900" indent="-342900">
              <a:lnSpc>
                <a:spcPct val="110000"/>
              </a:lnSpc>
              <a:spcBef>
                <a:spcPts val="600"/>
              </a:spcBef>
              <a:buFont typeface="Wingdings" panose="05000000000000000000" pitchFamily="2" charset="2"/>
              <a:buChar char="u"/>
            </a:pPr>
            <a:r>
              <a:rPr lang="zh-CN" altLang="en-US" sz="2000" dirty="0" smtClean="0">
                <a:latin typeface="华文隶书" panose="02010800040101010101" pitchFamily="2" charset="-122"/>
                <a:ea typeface="华文隶书" panose="02010800040101010101" pitchFamily="2" charset="-122"/>
              </a:rPr>
              <a:t>为行业积累了各专业领域安全生产情况的统计数据。</a:t>
            </a:r>
            <a:endParaRPr lang="en-US" altLang="zh-CN" sz="2000" dirty="0" smtClean="0">
              <a:latin typeface="华文隶书" panose="02010800040101010101" pitchFamily="2" charset="-122"/>
              <a:ea typeface="华文隶书" panose="02010800040101010101" pitchFamily="2" charset="-122"/>
            </a:endParaRPr>
          </a:p>
          <a:p>
            <a:pPr marL="342900" indent="-342900">
              <a:lnSpc>
                <a:spcPct val="110000"/>
              </a:lnSpc>
              <a:spcBef>
                <a:spcPts val="600"/>
              </a:spcBef>
              <a:buFont typeface="Wingdings" panose="05000000000000000000" pitchFamily="2" charset="2"/>
              <a:buChar char="u"/>
            </a:pPr>
            <a:r>
              <a:rPr lang="zh-CN" altLang="zh-CN" sz="2000" dirty="0" smtClean="0">
                <a:latin typeface="华文隶书" panose="02010800040101010101" pitchFamily="2" charset="-122"/>
                <a:ea typeface="华文隶书" panose="02010800040101010101" pitchFamily="2" charset="-122"/>
              </a:rPr>
              <a:t>提升</a:t>
            </a:r>
            <a:r>
              <a:rPr lang="zh-CN" altLang="zh-CN" sz="2000" dirty="0">
                <a:latin typeface="华文隶书" panose="02010800040101010101" pitchFamily="2" charset="-122"/>
                <a:ea typeface="华文隶书" panose="02010800040101010101" pitchFamily="2" charset="-122"/>
              </a:rPr>
              <a:t>了安全生产事故的防范能力，有效防范和坚决遏制了事故发生</a:t>
            </a:r>
            <a:r>
              <a:rPr lang="zh-CN" altLang="zh-CN" sz="2000" dirty="0" smtClean="0">
                <a:latin typeface="华文隶书" panose="02010800040101010101" pitchFamily="2" charset="-122"/>
                <a:ea typeface="华文隶书" panose="02010800040101010101" pitchFamily="2" charset="-122"/>
              </a:rPr>
              <a:t>。</a:t>
            </a:r>
            <a:endParaRPr lang="zh-CN" altLang="zh-CN" sz="2000"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30343703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46331"/>
            <a:chOff x="1631504" y="525400"/>
            <a:chExt cx="3350202" cy="745073"/>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企业安全管理存在</a:t>
              </a:r>
              <a:r>
                <a:rPr lang="zh-CN" altLang="en-US" sz="2400" b="1" dirty="0" smtClean="0">
                  <a:latin typeface="微软雅黑" panose="020B0503020204020204" pitchFamily="34" charset="-122"/>
                  <a:ea typeface="微软雅黑" panose="020B0503020204020204" pitchFamily="34" charset="-122"/>
                </a:rPr>
                <a:t>主要问题</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683568" y="1122721"/>
            <a:ext cx="7920880" cy="3753286"/>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buFontTx/>
              <a:buNone/>
            </a:pP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综合分析交通运输领域安全管理的情况</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，可以归纳</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出</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交通</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运输企业</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安全管理还存在以下主要问题</a:t>
            </a:r>
            <a:r>
              <a:rPr lang="zh-CN" altLang="en-US" sz="2400" dirty="0">
                <a:solidFill>
                  <a:srgbClr val="000000"/>
                </a:solidFill>
                <a:latin typeface="华文隶书" panose="02010800040101010101" pitchFamily="2" charset="-122"/>
                <a:ea typeface="华文隶书" panose="02010800040101010101" pitchFamily="2" charset="-122"/>
              </a:rPr>
              <a:t>：</a:t>
            </a:r>
          </a:p>
          <a:p>
            <a:pPr>
              <a:buFontTx/>
              <a:buNone/>
            </a:pPr>
            <a:r>
              <a:rPr lang="zh-CN" altLang="en-US" sz="2400" dirty="0">
                <a:solidFill>
                  <a:srgbClr val="FF7C8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1</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、企业主体责任落实不到位，思想意识认识</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不到位 ，尤其单位一把手重视</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不够；</a:t>
            </a:r>
            <a:endPar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endParaRPr>
          </a:p>
          <a:p>
            <a:pPr>
              <a:buFontTx/>
              <a:buNone/>
            </a:pP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2、安全投入</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不足；</a:t>
            </a:r>
            <a:endPar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endParaRPr>
          </a:p>
          <a:p>
            <a:pPr>
              <a:buFontTx/>
              <a:buNone/>
            </a:pP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3、企业安全管理</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弱化； </a:t>
            </a:r>
            <a:endPar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endParaRPr>
          </a:p>
          <a:p>
            <a:pPr>
              <a:buFontTx/>
              <a:buNone/>
            </a:pP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4、隐患排查治理不</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深入，风险管控不力； </a:t>
            </a:r>
            <a:endPar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endParaRPr>
          </a:p>
          <a:p>
            <a:pPr>
              <a:buFontTx/>
              <a:buNone/>
            </a:pP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5</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、相关方安全管理</a:t>
            </a: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不</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严格； </a:t>
            </a:r>
            <a:endPar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endParaRPr>
          </a:p>
          <a:p>
            <a:pPr>
              <a:buFontTx/>
              <a:buNone/>
            </a:pPr>
            <a:r>
              <a:rPr lang="zh-CN" altLang="en-US"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     6、安全监管力量</a:t>
            </a:r>
            <a:r>
              <a:rPr lang="zh-CN" altLang="en-US" sz="2400" dirty="0" smtClean="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rPr>
              <a:t>簿弱。</a:t>
            </a:r>
            <a:endParaRPr lang="zh-CN" altLang="zh-CN" sz="2400" dirty="0">
              <a:solidFill>
                <a:srgbClr val="000000"/>
              </a:solidFill>
              <a:effectLst>
                <a:outerShdw blurRad="38100" dist="38100" dir="2700000" algn="tl">
                  <a:srgbClr val="C0C0C0"/>
                </a:outerShdw>
              </a:effectLst>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241202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14">
                                            <p:txEl>
                                              <p:pRg st="1" end="1"/>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14">
                                            <p:txEl>
                                              <p:pRg st="2" end="2"/>
                                            </p:txEl>
                                          </p:spTgt>
                                        </p:tgtEl>
                                        <p:attrNameLst>
                                          <p:attrName>style.color</p:attrName>
                                        </p:attrNameLst>
                                      </p:cBhvr>
                                      <p:to>
                                        <a:schemeClr val="accent2"/>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14">
                                            <p:txEl>
                                              <p:pRg st="3" end="3"/>
                                            </p:txEl>
                                          </p:spTgt>
                                        </p:tgtEl>
                                        <p:attrNameLst>
                                          <p:attrName>style.color</p:attrName>
                                        </p:attrNameLst>
                                      </p:cBhvr>
                                      <p:to>
                                        <a:schemeClr val="accent2"/>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nodeType="clickEffect">
                                  <p:stCondLst>
                                    <p:cond delay="0"/>
                                  </p:stCondLst>
                                  <p:childTnLst>
                                    <p:animClr clrSpc="rgb" dir="cw">
                                      <p:cBhvr override="childStyle">
                                        <p:cTn id="18" dur="2000" fill="hold"/>
                                        <p:tgtEl>
                                          <p:spTgt spid="14">
                                            <p:txEl>
                                              <p:pRg st="4" end="4"/>
                                            </p:txEl>
                                          </p:spTgt>
                                        </p:tgtEl>
                                        <p:attrNameLst>
                                          <p:attrName>style.color</p:attrName>
                                        </p:attrNameLst>
                                      </p:cBhvr>
                                      <p:to>
                                        <a:schemeClr val="accent2"/>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nodeType="clickEffect">
                                  <p:stCondLst>
                                    <p:cond delay="0"/>
                                  </p:stCondLst>
                                  <p:childTnLst>
                                    <p:animClr clrSpc="rgb" dir="cw">
                                      <p:cBhvr override="childStyle">
                                        <p:cTn id="22" dur="2000" fill="hold"/>
                                        <p:tgtEl>
                                          <p:spTgt spid="14">
                                            <p:txEl>
                                              <p:pRg st="5" end="5"/>
                                            </p:txEl>
                                          </p:spTgt>
                                        </p:tgtEl>
                                        <p:attrNameLst>
                                          <p:attrName>style.color</p:attrName>
                                        </p:attrNameLst>
                                      </p:cBhvr>
                                      <p:to>
                                        <a:schemeClr val="accent2"/>
                                      </p:to>
                                    </p:animClr>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nodeType="clickEffect">
                                  <p:stCondLst>
                                    <p:cond delay="0"/>
                                  </p:stCondLst>
                                  <p:childTnLst>
                                    <p:animClr clrSpc="rgb" dir="cw">
                                      <p:cBhvr override="childStyle">
                                        <p:cTn id="26" dur="2000" fill="hold"/>
                                        <p:tgtEl>
                                          <p:spTgt spid="14">
                                            <p:txEl>
                                              <p:pRg st="6" end="6"/>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4543"/>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2"/>
          <p:cNvSpPr>
            <a:spLocks noGrp="1" noChangeArrowheads="1"/>
          </p:cNvSpPr>
          <p:nvPr>
            <p:ph type="title"/>
          </p:nvPr>
        </p:nvSpPr>
        <p:spPr>
          <a:xfrm>
            <a:off x="395536" y="352802"/>
            <a:ext cx="8229600" cy="857250"/>
          </a:xfrm>
        </p:spPr>
        <p:txBody>
          <a:bodyPr>
            <a:normAutofit/>
          </a:bodyPr>
          <a:lstStyle/>
          <a:p>
            <a:pPr algn="l"/>
            <a:r>
              <a:rPr lang="zh-CN" altLang="en-US"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rPr>
              <a:t>  目   录</a:t>
            </a:r>
            <a:endParaRPr lang="en-US" altLang="zh-CN"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endParaRPr>
          </a:p>
        </p:txBody>
      </p:sp>
      <p:grpSp>
        <p:nvGrpSpPr>
          <p:cNvPr id="2" name="组合 1"/>
          <p:cNvGrpSpPr/>
          <p:nvPr/>
        </p:nvGrpSpPr>
        <p:grpSpPr>
          <a:xfrm>
            <a:off x="1604988" y="1707656"/>
            <a:ext cx="5983944" cy="270393"/>
            <a:chOff x="1468252" y="1398046"/>
            <a:chExt cx="5983944" cy="380273"/>
          </a:xfrm>
        </p:grpSpPr>
        <p:sp>
          <p:nvSpPr>
            <p:cNvPr id="6152" name="Line 6"/>
            <p:cNvSpPr>
              <a:spLocks noChangeShapeType="1"/>
            </p:cNvSpPr>
            <p:nvPr/>
          </p:nvSpPr>
          <p:spPr bwMode="gray">
            <a:xfrm>
              <a:off x="1741017" y="1778319"/>
              <a:ext cx="5711179"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3" name="Rectangle 7"/>
            <p:cNvSpPr>
              <a:spLocks noChangeArrowheads="1"/>
            </p:cNvSpPr>
            <p:nvPr/>
          </p:nvSpPr>
          <p:spPr bwMode="gray">
            <a:xfrm rot="3419336">
              <a:off x="1471410" y="1394888"/>
              <a:ext cx="296526" cy="302841"/>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6154" name="Text Box 8"/>
          <p:cNvSpPr txBox="1">
            <a:spLocks noChangeArrowheads="1"/>
          </p:cNvSpPr>
          <p:nvPr/>
        </p:nvSpPr>
        <p:spPr bwMode="gray">
          <a:xfrm>
            <a:off x="1961273" y="1435265"/>
            <a:ext cx="6264696" cy="560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lvl="1" indent="0">
              <a:lnSpc>
                <a:spcPct val="150000"/>
              </a:lnSpc>
              <a:spcBef>
                <a:spcPts val="600"/>
              </a:spcBef>
            </a:pPr>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背景、形势和依据</a:t>
            </a:r>
            <a:endParaRPr lang="zh-CN" altLang="en-US"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3" name="组合 2"/>
          <p:cNvGrpSpPr/>
          <p:nvPr/>
        </p:nvGrpSpPr>
        <p:grpSpPr>
          <a:xfrm>
            <a:off x="1626329" y="2409092"/>
            <a:ext cx="5956339" cy="288030"/>
            <a:chOff x="1489591" y="2375850"/>
            <a:chExt cx="5956339" cy="405078"/>
          </a:xfrm>
        </p:grpSpPr>
        <p:sp>
          <p:nvSpPr>
            <p:cNvPr id="6156"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7"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grpSp>
        <p:nvGrpSpPr>
          <p:cNvPr id="27" name="组合 26"/>
          <p:cNvGrpSpPr/>
          <p:nvPr/>
        </p:nvGrpSpPr>
        <p:grpSpPr>
          <a:xfrm>
            <a:off x="1612392" y="3145873"/>
            <a:ext cx="5983944" cy="270391"/>
            <a:chOff x="1468252" y="1398047"/>
            <a:chExt cx="5983944" cy="380270"/>
          </a:xfrm>
          <a:solidFill>
            <a:schemeClr val="accent1"/>
          </a:solidFill>
        </p:grpSpPr>
        <p:sp>
          <p:nvSpPr>
            <p:cNvPr id="28" name="Line 6"/>
            <p:cNvSpPr>
              <a:spLocks noChangeShapeType="1"/>
            </p:cNvSpPr>
            <p:nvPr/>
          </p:nvSpPr>
          <p:spPr bwMode="gray">
            <a:xfrm>
              <a:off x="1741017" y="1778317"/>
              <a:ext cx="5711179" cy="0"/>
            </a:xfrm>
            <a:prstGeom prst="line">
              <a:avLst/>
            </a:prstGeom>
            <a:grpFill/>
            <a:ln w="25400">
              <a:solidFill>
                <a:schemeClr val="tx2"/>
              </a:solidFill>
              <a:prstDash val="sysDot"/>
              <a:round/>
              <a:headEn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Rectangle 7"/>
            <p:cNvSpPr>
              <a:spLocks noChangeArrowheads="1"/>
            </p:cNvSpPr>
            <p:nvPr/>
          </p:nvSpPr>
          <p:spPr bwMode="gray">
            <a:xfrm rot="3419336">
              <a:off x="1471410" y="1394889"/>
              <a:ext cx="296526" cy="302841"/>
            </a:xfrm>
            <a:prstGeom prst="rect">
              <a:avLst/>
            </a:prstGeom>
            <a:grp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0" name="Text Box 8"/>
          <p:cNvSpPr txBox="1">
            <a:spLocks noChangeArrowheads="1"/>
          </p:cNvSpPr>
          <p:nvPr/>
        </p:nvSpPr>
        <p:spPr bwMode="gray">
          <a:xfrm>
            <a:off x="2438092" y="2220899"/>
            <a:ext cx="1682276" cy="810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现状</a:t>
            </a:r>
            <a:r>
              <a:rPr lang="zh-CN" altLang="en-US" sz="2400" dirty="0">
                <a:solidFill>
                  <a:srgbClr val="0070C0"/>
                </a:solidFill>
                <a:latin typeface="微软雅黑" panose="020B0503020204020204" pitchFamily="34" charset="-122"/>
                <a:ea typeface="微软雅黑" panose="020B0503020204020204" pitchFamily="34" charset="-122"/>
                <a:cs typeface="Arial" charset="0"/>
              </a:rPr>
              <a:t>和业绩</a:t>
            </a:r>
          </a:p>
          <a:p>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21" name="组合 20"/>
          <p:cNvGrpSpPr/>
          <p:nvPr/>
        </p:nvGrpSpPr>
        <p:grpSpPr>
          <a:xfrm>
            <a:off x="1619672" y="3867896"/>
            <a:ext cx="5956339" cy="288030"/>
            <a:chOff x="1489591" y="2375850"/>
            <a:chExt cx="5956339" cy="405078"/>
          </a:xfrm>
        </p:grpSpPr>
        <p:sp>
          <p:nvSpPr>
            <p:cNvPr id="22"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4" name="Text Box 8"/>
          <p:cNvSpPr txBox="1">
            <a:spLocks noChangeArrowheads="1"/>
          </p:cNvSpPr>
          <p:nvPr/>
        </p:nvSpPr>
        <p:spPr bwMode="gray">
          <a:xfrm>
            <a:off x="2431435" y="3679703"/>
            <a:ext cx="5375594" cy="441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a:solidFill>
                  <a:srgbClr val="0070C0"/>
                </a:solidFill>
                <a:latin typeface="微软雅黑" panose="020B0503020204020204" pitchFamily="34" charset="-122"/>
                <a:ea typeface="微软雅黑" panose="020B0503020204020204" pitchFamily="34" charset="-122"/>
                <a:cs typeface="Arial" charset="0"/>
              </a:rPr>
              <a:t>企业安全生产标准化建设深度评价要求</a:t>
            </a:r>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sp>
        <p:nvSpPr>
          <p:cNvPr id="4" name="矩形 3"/>
          <p:cNvSpPr/>
          <p:nvPr/>
        </p:nvSpPr>
        <p:spPr>
          <a:xfrm>
            <a:off x="1971221" y="2824772"/>
            <a:ext cx="2800767" cy="581057"/>
          </a:xfrm>
          <a:prstGeom prst="rect">
            <a:avLst/>
          </a:prstGeom>
        </p:spPr>
        <p:txBody>
          <a:bodyPr wrap="none">
            <a:spAutoFit/>
          </a:bodyPr>
          <a:lstStyle/>
          <a:p>
            <a:pPr marL="457200" lvl="1" indent="0">
              <a:lnSpc>
                <a:spcPct val="150000"/>
              </a:lnSpc>
              <a:spcBef>
                <a:spcPts val="600"/>
              </a:spcBef>
            </a:pPr>
            <a:r>
              <a:rPr lang="zh-CN" altLang="en-US" sz="2400" dirty="0">
                <a:solidFill>
                  <a:srgbClr val="0070C0"/>
                </a:solidFill>
                <a:latin typeface="微软雅黑" panose="020B0503020204020204" pitchFamily="34" charset="-122"/>
                <a:ea typeface="微软雅黑" panose="020B0503020204020204" pitchFamily="34" charset="-122"/>
                <a:cs typeface="Arial" charset="0"/>
              </a:rPr>
              <a:t>主要内容和要求</a:t>
            </a:r>
          </a:p>
        </p:txBody>
      </p:sp>
    </p:spTree>
    <p:extLst>
      <p:ext uri="{BB962C8B-B14F-4D97-AF65-F5344CB8AC3E}">
        <p14:creationId xmlns:p14="http://schemas.microsoft.com/office/powerpoint/2010/main" val="184853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646331"/>
            <a:chOff x="1631504" y="525400"/>
            <a:chExt cx="3350202" cy="745073"/>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a:t>
              </a:r>
              <a:r>
                <a:rPr lang="zh-CN" altLang="en-US" sz="2400" b="1" dirty="0" smtClean="0">
                  <a:latin typeface="微软雅黑" panose="020B0503020204020204" pitchFamily="34" charset="-122"/>
                  <a:ea typeface="微软雅黑" panose="020B0503020204020204" pitchFamily="34" charset="-122"/>
                </a:rPr>
                <a:t>安全生产标准化建设评价依据</a:t>
              </a:r>
              <a:endParaRPr lang="zh-CN" altLang="en-US" sz="2400" b="1" dirty="0">
                <a:latin typeface="微软雅黑" panose="020B0503020204020204" pitchFamily="34" charset="-122"/>
                <a:ea typeface="微软雅黑" panose="020B0503020204020204" pitchFamily="34" charset="-122"/>
              </a:endParaRPr>
            </a:p>
          </p:txBody>
        </p:sp>
      </p:grpSp>
      <p:graphicFrame>
        <p:nvGraphicFramePr>
          <p:cNvPr id="2" name="图示 1"/>
          <p:cNvGraphicFramePr/>
          <p:nvPr>
            <p:extLst>
              <p:ext uri="{D42A27DB-BD31-4B8C-83A1-F6EECF244321}">
                <p14:modId xmlns:p14="http://schemas.microsoft.com/office/powerpoint/2010/main" val="1309189148"/>
              </p:ext>
            </p:extLst>
          </p:nvPr>
        </p:nvGraphicFramePr>
        <p:xfrm>
          <a:off x="798865" y="1275606"/>
          <a:ext cx="7560840" cy="34001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9588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总体框架</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323528" y="1122721"/>
            <a:ext cx="8568952" cy="3753286"/>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buNone/>
            </a:pPr>
            <a:r>
              <a:rPr lang="zh-CN" altLang="en-US" sz="2400" dirty="0">
                <a:latin typeface="华文隶书" panose="02010800040101010101" pitchFamily="2" charset="-122"/>
                <a:ea typeface="华文隶书" panose="02010800040101010101" pitchFamily="2" charset="-122"/>
              </a:rPr>
              <a:t>新</a:t>
            </a:r>
            <a:r>
              <a:rPr lang="en-US" altLang="zh-CN" sz="2400" dirty="0">
                <a:latin typeface="华文隶书" panose="02010800040101010101" pitchFamily="2" charset="-122"/>
                <a:ea typeface="华文隶书" panose="02010800040101010101" pitchFamily="2" charset="-122"/>
              </a:rPr>
              <a:t>《</a:t>
            </a:r>
            <a:r>
              <a:rPr lang="zh-CN" altLang="en-US" sz="2400" dirty="0">
                <a:latin typeface="华文隶书" panose="02010800040101010101" pitchFamily="2" charset="-122"/>
                <a:ea typeface="华文隶书" panose="02010800040101010101" pitchFamily="2" charset="-122"/>
              </a:rPr>
              <a:t>办法</a:t>
            </a:r>
            <a:r>
              <a:rPr lang="en-US" altLang="zh-CN"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将原《交通运输企业安全生产标准化考评管理办法》（交安监发〔</a:t>
            </a:r>
            <a:r>
              <a:rPr lang="en-US" altLang="zh-CN" sz="2400" dirty="0">
                <a:latin typeface="华文隶书" panose="02010800040101010101" pitchFamily="2" charset="-122"/>
                <a:ea typeface="华文隶书" panose="02010800040101010101" pitchFamily="2" charset="-122"/>
              </a:rPr>
              <a:t>2011</a:t>
            </a:r>
            <a:r>
              <a:rPr lang="zh-CN" altLang="zh-CN" sz="2400" dirty="0">
                <a:latin typeface="华文隶书" panose="02010800040101010101" pitchFamily="2" charset="-122"/>
                <a:ea typeface="华文隶书" panose="02010800040101010101" pitchFamily="2" charset="-122"/>
              </a:rPr>
              <a:t>〕</a:t>
            </a:r>
            <a:r>
              <a:rPr lang="en-US" altLang="zh-CN" sz="2400" dirty="0">
                <a:latin typeface="华文隶书" panose="02010800040101010101" pitchFamily="2" charset="-122"/>
                <a:ea typeface="华文隶书" panose="02010800040101010101" pitchFamily="2" charset="-122"/>
              </a:rPr>
              <a:t>175</a:t>
            </a:r>
            <a:r>
              <a:rPr lang="zh-CN" altLang="zh-CN" sz="2400" dirty="0">
                <a:latin typeface="华文隶书" panose="02010800040101010101" pitchFamily="2" charset="-122"/>
                <a:ea typeface="华文隶书" panose="02010800040101010101" pitchFamily="2" charset="-122"/>
              </a:rPr>
              <a:t>号）等</a:t>
            </a:r>
            <a:r>
              <a:rPr lang="en-US" altLang="zh-CN" sz="2400" dirty="0">
                <a:latin typeface="华文隶书" panose="02010800040101010101" pitchFamily="2" charset="-122"/>
                <a:ea typeface="华文隶书" panose="02010800040101010101" pitchFamily="2" charset="-122"/>
              </a:rPr>
              <a:t>4</a:t>
            </a:r>
            <a:r>
              <a:rPr lang="zh-CN" altLang="zh-CN" sz="2400" dirty="0">
                <a:latin typeface="华文隶书" panose="02010800040101010101" pitchFamily="2" charset="-122"/>
                <a:ea typeface="华文隶书" panose="02010800040101010101" pitchFamily="2" charset="-122"/>
              </a:rPr>
              <a:t>个规范性文件整合为一个文件，将原</a:t>
            </a:r>
            <a:r>
              <a:rPr lang="zh-CN" altLang="en-US" sz="2400" dirty="0">
                <a:latin typeface="华文隶书" panose="02010800040101010101" pitchFamily="2" charset="-122"/>
                <a:ea typeface="华文隶书" panose="02010800040101010101" pitchFamily="2" charset="-122"/>
              </a:rPr>
              <a:t>评审员</a:t>
            </a:r>
            <a:r>
              <a:rPr lang="zh-CN" altLang="zh-CN" sz="2400" dirty="0">
                <a:latin typeface="华文隶书" panose="02010800040101010101" pitchFamily="2" charset="-122"/>
                <a:ea typeface="华文隶书" panose="02010800040101010101" pitchFamily="2" charset="-122"/>
              </a:rPr>
              <a:t>实施办法、</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实施办法和考评发证程序等内容纳入新《办法》统一规范。新《办法》分为总则、</a:t>
            </a:r>
            <a:r>
              <a:rPr lang="zh-CN" altLang="en-US" sz="2400" dirty="0">
                <a:latin typeface="华文隶书" panose="02010800040101010101" pitchFamily="2" charset="-122"/>
                <a:ea typeface="华文隶书" panose="02010800040101010101" pitchFamily="2" charset="-122"/>
              </a:rPr>
              <a:t>评审员</a:t>
            </a:r>
            <a:r>
              <a:rPr lang="zh-CN" altLang="zh-CN" sz="2400" dirty="0">
                <a:latin typeface="华文隶书" panose="02010800040101010101" pitchFamily="2" charset="-122"/>
                <a:ea typeface="华文隶书" panose="02010800040101010101" pitchFamily="2" charset="-122"/>
              </a:rPr>
              <a:t>、</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、考评与发证、监督管理和附则，共</a:t>
            </a:r>
            <a:r>
              <a:rPr lang="en-US" altLang="zh-CN" sz="2400" dirty="0">
                <a:latin typeface="华文隶书" panose="02010800040101010101" pitchFamily="2" charset="-122"/>
                <a:ea typeface="华文隶书" panose="02010800040101010101" pitchFamily="2" charset="-122"/>
              </a:rPr>
              <a:t>6</a:t>
            </a:r>
            <a:r>
              <a:rPr lang="zh-CN" altLang="zh-CN" sz="2400" dirty="0">
                <a:latin typeface="华文隶书" panose="02010800040101010101" pitchFamily="2" charset="-122"/>
                <a:ea typeface="华文隶书" panose="02010800040101010101" pitchFamily="2" charset="-122"/>
              </a:rPr>
              <a:t>章</a:t>
            </a:r>
            <a:r>
              <a:rPr lang="en-US" altLang="zh-CN" sz="2400" dirty="0">
                <a:latin typeface="华文隶书" panose="02010800040101010101" pitchFamily="2" charset="-122"/>
                <a:ea typeface="华文隶书" panose="02010800040101010101" pitchFamily="2" charset="-122"/>
              </a:rPr>
              <a:t>86</a:t>
            </a:r>
            <a:r>
              <a:rPr lang="zh-CN" altLang="zh-CN" sz="2400" dirty="0">
                <a:latin typeface="华文隶书" panose="02010800040101010101" pitchFamily="2" charset="-122"/>
                <a:ea typeface="华文隶书" panose="02010800040101010101" pitchFamily="2" charset="-122"/>
              </a:rPr>
              <a:t>条。</a:t>
            </a:r>
          </a:p>
        </p:txBody>
      </p:sp>
    </p:spTree>
    <p:extLst>
      <p:ext uri="{BB962C8B-B14F-4D97-AF65-F5344CB8AC3E}">
        <p14:creationId xmlns:p14="http://schemas.microsoft.com/office/powerpoint/2010/main" val="25167892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25318" y="878810"/>
            <a:ext cx="8136904" cy="4069204"/>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buNone/>
            </a:pPr>
            <a:r>
              <a:rPr lang="zh-CN" altLang="en-US" sz="2400" dirty="0">
                <a:latin typeface="华文隶书" panose="02010800040101010101" pitchFamily="2" charset="-122"/>
                <a:ea typeface="华文隶书" panose="02010800040101010101" pitchFamily="2" charset="-122"/>
              </a:rPr>
              <a:t>（一）</a:t>
            </a:r>
            <a:r>
              <a:rPr lang="zh-CN" altLang="zh-CN" sz="2400" dirty="0">
                <a:latin typeface="华文隶书" panose="02010800040101010101" pitchFamily="2" charset="-122"/>
                <a:ea typeface="华文隶书" panose="02010800040101010101" pitchFamily="2" charset="-122"/>
              </a:rPr>
              <a:t>实行企业依法依规</a:t>
            </a:r>
            <a:r>
              <a:rPr lang="zh-CN" altLang="en-US" sz="2400" dirty="0">
                <a:latin typeface="华文隶书" panose="02010800040101010101" pitchFamily="2" charset="-122"/>
                <a:ea typeface="华文隶书" panose="02010800040101010101" pitchFamily="2" charset="-122"/>
              </a:rPr>
              <a:t>自主申请评价</a:t>
            </a:r>
            <a:r>
              <a:rPr lang="zh-CN" altLang="zh-CN" sz="2400" dirty="0">
                <a:latin typeface="华文隶书" panose="02010800040101010101" pitchFamily="2" charset="-122"/>
                <a:ea typeface="华文隶书" panose="02010800040101010101" pitchFamily="2" charset="-122"/>
              </a:rPr>
              <a:t>和</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自主受理申报。</a:t>
            </a:r>
            <a:endParaRPr lang="en-US" altLang="zh-CN" sz="2400" dirty="0">
              <a:latin typeface="华文隶书" panose="02010800040101010101" pitchFamily="2" charset="-122"/>
              <a:ea typeface="华文隶书" panose="02010800040101010101" pitchFamily="2" charset="-122"/>
            </a:endParaRPr>
          </a:p>
          <a:p>
            <a:pPr marL="457200" indent="-457200">
              <a:lnSpc>
                <a:spcPct val="150000"/>
              </a:lnSpc>
              <a:buFont typeface="+mj-lt"/>
              <a:buAutoNum type="arabicPeriod"/>
            </a:pPr>
            <a:r>
              <a:rPr lang="zh-CN" altLang="zh-CN" sz="2200" dirty="0">
                <a:latin typeface="华文隶书" panose="02010800040101010101" pitchFamily="2" charset="-122"/>
                <a:ea typeface="华文隶书" panose="02010800040101010101" pitchFamily="2" charset="-122"/>
              </a:rPr>
              <a:t>《办法》明确企业依据法律法规要求自行申请，不再明确要求限期强制达标，也不改变国发</a:t>
            </a:r>
            <a:r>
              <a:rPr lang="en-US" altLang="zh-CN" sz="2200" dirty="0">
                <a:latin typeface="华文隶书" panose="02010800040101010101" pitchFamily="2" charset="-122"/>
                <a:ea typeface="华文隶书" panose="02010800040101010101" pitchFamily="2" charset="-122"/>
              </a:rPr>
              <a:t>23</a:t>
            </a:r>
            <a:r>
              <a:rPr lang="zh-CN" altLang="zh-CN" sz="2200" dirty="0">
                <a:latin typeface="华文隶书" panose="02010800040101010101" pitchFamily="2" charset="-122"/>
                <a:ea typeface="华文隶书" panose="02010800040101010101" pitchFamily="2" charset="-122"/>
              </a:rPr>
              <a:t>号、</a:t>
            </a:r>
            <a:r>
              <a:rPr lang="en-US" altLang="zh-CN" sz="2200" dirty="0">
                <a:latin typeface="华文隶书" panose="02010800040101010101" pitchFamily="2" charset="-122"/>
                <a:ea typeface="华文隶书" panose="02010800040101010101" pitchFamily="2" charset="-122"/>
              </a:rPr>
              <a:t>40</a:t>
            </a:r>
            <a:r>
              <a:rPr lang="zh-CN" altLang="zh-CN" sz="2200" dirty="0">
                <a:latin typeface="华文隶书" panose="02010800040101010101" pitchFamily="2" charset="-122"/>
                <a:ea typeface="华文隶书" panose="02010800040101010101" pitchFamily="2" charset="-122"/>
              </a:rPr>
              <a:t>号文件相关企业达标要求，适应性较强。</a:t>
            </a:r>
            <a:endParaRPr lang="en-US" altLang="zh-CN" sz="2200" dirty="0">
              <a:latin typeface="华文隶书" panose="02010800040101010101" pitchFamily="2" charset="-122"/>
              <a:ea typeface="华文隶书" panose="02010800040101010101" pitchFamily="2" charset="-122"/>
            </a:endParaRPr>
          </a:p>
          <a:p>
            <a:pPr marL="457200" indent="-457200">
              <a:lnSpc>
                <a:spcPct val="150000"/>
              </a:lnSpc>
              <a:buFont typeface="+mj-lt"/>
              <a:buAutoNum type="arabicPeriod"/>
            </a:pPr>
            <a:r>
              <a:rPr lang="zh-CN" altLang="zh-CN" sz="2200" dirty="0">
                <a:latin typeface="华文隶书" panose="02010800040101010101" pitchFamily="2" charset="-122"/>
                <a:ea typeface="华文隶书" panose="02010800040101010101" pitchFamily="2" charset="-122"/>
              </a:rPr>
              <a:t>企业自由选择经过相应备案的</a:t>
            </a:r>
            <a:r>
              <a:rPr lang="zh-CN" altLang="en-US" sz="2200" dirty="0">
                <a:latin typeface="华文隶书" panose="02010800040101010101" pitchFamily="2" charset="-122"/>
                <a:ea typeface="华文隶书" panose="02010800040101010101" pitchFamily="2" charset="-122"/>
              </a:rPr>
              <a:t>评价机构</a:t>
            </a:r>
            <a:r>
              <a:rPr lang="zh-CN" altLang="zh-CN" sz="2200" dirty="0">
                <a:latin typeface="华文隶书" panose="02010800040101010101" pitchFamily="2" charset="-122"/>
                <a:ea typeface="华文隶书" panose="02010800040101010101" pitchFamily="2" charset="-122"/>
              </a:rPr>
              <a:t>，</a:t>
            </a:r>
            <a:r>
              <a:rPr lang="zh-CN" altLang="en-US" sz="2200" dirty="0">
                <a:latin typeface="华文隶书" panose="02010800040101010101" pitchFamily="2" charset="-122"/>
                <a:ea typeface="华文隶书" panose="02010800040101010101" pitchFamily="2" charset="-122"/>
              </a:rPr>
              <a:t>评价机构</a:t>
            </a:r>
            <a:r>
              <a:rPr lang="zh-CN" altLang="zh-CN" sz="2200" dirty="0">
                <a:latin typeface="华文隶书" panose="02010800040101010101" pitchFamily="2" charset="-122"/>
                <a:ea typeface="华文隶书" panose="02010800040101010101" pitchFamily="2" charset="-122"/>
              </a:rPr>
              <a:t>也可自愿选择是否接受企业</a:t>
            </a:r>
            <a:r>
              <a:rPr lang="zh-CN" altLang="en-US" sz="2200" dirty="0">
                <a:latin typeface="华文隶书" panose="02010800040101010101" pitchFamily="2" charset="-122"/>
                <a:ea typeface="华文隶书" panose="02010800040101010101" pitchFamily="2" charset="-122"/>
              </a:rPr>
              <a:t>建设评价</a:t>
            </a:r>
            <a:r>
              <a:rPr lang="zh-CN" altLang="zh-CN" sz="2200" dirty="0">
                <a:latin typeface="华文隶书" panose="02010800040101010101" pitchFamily="2" charset="-122"/>
                <a:ea typeface="华文隶书" panose="02010800040101010101" pitchFamily="2" charset="-122"/>
              </a:rPr>
              <a:t>申请，并对考评过程和结论承担相关责任。</a:t>
            </a:r>
          </a:p>
        </p:txBody>
      </p:sp>
    </p:spTree>
    <p:extLst>
      <p:ext uri="{BB962C8B-B14F-4D97-AF65-F5344CB8AC3E}">
        <p14:creationId xmlns:p14="http://schemas.microsoft.com/office/powerpoint/2010/main" val="3211164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25318" y="878810"/>
            <a:ext cx="8136904" cy="4069204"/>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buNone/>
            </a:pPr>
            <a:r>
              <a:rPr lang="zh-CN" altLang="en-US" sz="2800" dirty="0">
                <a:latin typeface="华文隶书" panose="02010800040101010101" pitchFamily="2" charset="-122"/>
                <a:ea typeface="华文隶书" panose="02010800040101010101" pitchFamily="2" charset="-122"/>
              </a:rPr>
              <a:t>（二）</a:t>
            </a:r>
            <a:r>
              <a:rPr lang="zh-CN" altLang="zh-CN" sz="2800" dirty="0">
                <a:latin typeface="华文隶书" panose="02010800040101010101" pitchFamily="2" charset="-122"/>
                <a:ea typeface="华文隶书" panose="02010800040101010101" pitchFamily="2" charset="-122"/>
              </a:rPr>
              <a:t>管理部门发证调整为</a:t>
            </a:r>
            <a:r>
              <a:rPr lang="zh-CN" altLang="en-US" sz="2800" dirty="0">
                <a:latin typeface="华文隶书" panose="02010800040101010101" pitchFamily="2" charset="-122"/>
                <a:ea typeface="华文隶书" panose="02010800040101010101" pitchFamily="2" charset="-122"/>
              </a:rPr>
              <a:t>评价机构</a:t>
            </a:r>
            <a:r>
              <a:rPr lang="zh-CN" altLang="zh-CN" sz="2800" dirty="0">
                <a:latin typeface="华文隶书" panose="02010800040101010101" pitchFamily="2" charset="-122"/>
                <a:ea typeface="华文隶书" panose="02010800040101010101" pitchFamily="2" charset="-122"/>
              </a:rPr>
              <a:t>发证。</a:t>
            </a:r>
            <a:endParaRPr lang="en-US" altLang="zh-CN" sz="2800" dirty="0">
              <a:latin typeface="华文隶书" panose="02010800040101010101" pitchFamily="2" charset="-122"/>
              <a:ea typeface="华文隶书" panose="02010800040101010101" pitchFamily="2" charset="-122"/>
            </a:endParaRPr>
          </a:p>
          <a:p>
            <a:pPr>
              <a:lnSpc>
                <a:spcPct val="150000"/>
              </a:lnSpc>
              <a:buNone/>
            </a:pPr>
            <a:r>
              <a:rPr lang="en-US" altLang="zh-CN" sz="2400" dirty="0">
                <a:latin typeface="华文隶书" panose="02010800040101010101" pitchFamily="2" charset="-122"/>
                <a:ea typeface="华文隶书" panose="02010800040101010101" pitchFamily="2" charset="-122"/>
              </a:rPr>
              <a:t>        </a:t>
            </a:r>
            <a:r>
              <a:rPr lang="zh-CN" altLang="zh-CN" sz="2400" dirty="0">
                <a:latin typeface="华文隶书" panose="02010800040101010101" pitchFamily="2" charset="-122"/>
                <a:ea typeface="华文隶书" panose="02010800040101010101" pitchFamily="2" charset="-122"/>
              </a:rPr>
              <a:t>按照“谁考评、谁负责”的原则，将原《办法》规定的管理部门审核</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考评报告、颁发企业安全生产标准化达标证书，调整为由</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直接发证，实现考评工作全过程由第三方服务机构自主实施。</a:t>
            </a:r>
          </a:p>
        </p:txBody>
      </p:sp>
    </p:spTree>
    <p:extLst>
      <p:ext uri="{BB962C8B-B14F-4D97-AF65-F5344CB8AC3E}">
        <p14:creationId xmlns:p14="http://schemas.microsoft.com/office/powerpoint/2010/main" val="7141710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标注 12"/>
          <p:cNvSpPr>
            <a:spLocks noChangeArrowheads="1"/>
          </p:cNvSpPr>
          <p:nvPr/>
        </p:nvSpPr>
        <p:spPr bwMode="auto">
          <a:xfrm>
            <a:off x="417410" y="892139"/>
            <a:ext cx="2066357" cy="3911859"/>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buNone/>
            </a:pPr>
            <a:r>
              <a:rPr lang="zh-CN" altLang="en-US" sz="2400" dirty="0" smtClean="0">
                <a:latin typeface="华文隶书" panose="02010800040101010101" pitchFamily="2" charset="-122"/>
                <a:ea typeface="华文隶书" panose="02010800040101010101" pitchFamily="2" charset="-122"/>
              </a:rPr>
              <a:t>（三）</a:t>
            </a:r>
            <a:r>
              <a:rPr lang="zh-CN" altLang="zh-CN" sz="2400" dirty="0">
                <a:latin typeface="华文隶书" panose="02010800040101010101" pitchFamily="2" charset="-122"/>
                <a:ea typeface="华文隶书" panose="02010800040101010101" pitchFamily="2" charset="-122"/>
              </a:rPr>
              <a:t>强化</a:t>
            </a:r>
            <a:r>
              <a:rPr lang="zh-CN" altLang="zh-CN" sz="2400" dirty="0" smtClean="0">
                <a:latin typeface="华文隶书" panose="02010800040101010101" pitchFamily="2" charset="-122"/>
                <a:ea typeface="华文隶书" panose="02010800040101010101" pitchFamily="2" charset="-122"/>
              </a:rPr>
              <a:t>了</a:t>
            </a:r>
            <a:r>
              <a:rPr lang="zh-CN" altLang="en-US" sz="2400" dirty="0" smtClean="0">
                <a:latin typeface="华文隶书" panose="02010800040101010101" pitchFamily="2" charset="-122"/>
                <a:ea typeface="华文隶书" panose="02010800040101010101" pitchFamily="2" charset="-122"/>
              </a:rPr>
              <a:t>评价机构</a:t>
            </a:r>
            <a:r>
              <a:rPr lang="zh-CN" altLang="zh-CN" sz="2400" dirty="0" smtClean="0">
                <a:latin typeface="华文隶书" panose="02010800040101010101" pitchFamily="2" charset="-122"/>
                <a:ea typeface="华文隶书" panose="02010800040101010101" pitchFamily="2" charset="-122"/>
              </a:rPr>
              <a:t>对</a:t>
            </a:r>
            <a:r>
              <a:rPr lang="zh-CN" altLang="zh-CN" sz="2400" dirty="0">
                <a:latin typeface="华文隶书" panose="02010800040101010101" pitchFamily="2" charset="-122"/>
                <a:ea typeface="华文隶书" panose="02010800040101010101" pitchFamily="2" charset="-122"/>
              </a:rPr>
              <a:t>企业安全生产标准化运行的日常监管措施</a:t>
            </a:r>
            <a:r>
              <a:rPr lang="zh-CN" altLang="zh-CN" sz="2400" dirty="0" smtClean="0">
                <a:latin typeface="华文隶书" panose="02010800040101010101" pitchFamily="2" charset="-122"/>
                <a:ea typeface="华文隶书" panose="02010800040101010101" pitchFamily="2" charset="-122"/>
              </a:rPr>
              <a:t>：</a:t>
            </a:r>
            <a:endParaRPr lang="en-US" altLang="zh-CN" sz="2400" dirty="0" smtClean="0">
              <a:latin typeface="华文隶书" panose="02010800040101010101" pitchFamily="2" charset="-122"/>
              <a:ea typeface="华文隶书" panose="02010800040101010101" pitchFamily="2" charset="-122"/>
            </a:endParaRPr>
          </a:p>
        </p:txBody>
      </p:sp>
      <p:sp>
        <p:nvSpPr>
          <p:cNvPr id="15" name="圆角矩形标注 14"/>
          <p:cNvSpPr>
            <a:spLocks noChangeArrowheads="1"/>
          </p:cNvSpPr>
          <p:nvPr/>
        </p:nvSpPr>
        <p:spPr bwMode="auto">
          <a:xfrm>
            <a:off x="3131840" y="1052569"/>
            <a:ext cx="5400601" cy="2225403"/>
          </a:xfrm>
          <a:prstGeom prst="wedgeRoundRectCallout">
            <a:avLst>
              <a:gd name="adj1" fmla="val -61355"/>
              <a:gd name="adj2" fmla="val -19893"/>
              <a:gd name="adj3" fmla="val 16667"/>
            </a:avLst>
          </a:prstGeom>
          <a:noFill/>
          <a:ln w="25400" algn="ctr">
            <a:solidFill>
              <a:srgbClr val="FF0000"/>
            </a:solidFill>
            <a:miter lim="800000"/>
            <a:headEnd/>
            <a:tailEnd/>
          </a:ln>
        </p:spPr>
        <p:txBody>
          <a:bodyPr anchor="ctr"/>
          <a:lstStyle/>
          <a:p>
            <a:pPr>
              <a:lnSpc>
                <a:spcPct val="150000"/>
              </a:lnSpc>
              <a:buNone/>
            </a:pPr>
            <a:r>
              <a:rPr lang="en-US" altLang="zh-CN" sz="2400" dirty="0">
                <a:latin typeface="华文隶书" panose="02010800040101010101" pitchFamily="2" charset="-122"/>
                <a:ea typeface="华文隶书" panose="02010800040101010101" pitchFamily="2" charset="-122"/>
              </a:rPr>
              <a:t>1</a:t>
            </a:r>
            <a:r>
              <a:rPr lang="zh-CN" altLang="en-US"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实行企业年度自评报告制度</a:t>
            </a:r>
            <a:r>
              <a:rPr lang="zh-CN" altLang="zh-CN" sz="2400" dirty="0" smtClean="0">
                <a:latin typeface="华文隶书" panose="02010800040101010101" pitchFamily="2" charset="-122"/>
                <a:ea typeface="华文隶书" panose="02010800040101010101" pitchFamily="2" charset="-122"/>
              </a:rPr>
              <a:t>，</a:t>
            </a:r>
            <a:r>
              <a:rPr lang="zh-CN" altLang="en-US" sz="2400" dirty="0" smtClean="0">
                <a:latin typeface="华文隶书" panose="02010800040101010101" pitchFamily="2" charset="-122"/>
                <a:ea typeface="华文隶书" panose="02010800040101010101" pitchFamily="2" charset="-122"/>
              </a:rPr>
              <a:t>评价机构进行</a:t>
            </a:r>
            <a:r>
              <a:rPr lang="zh-CN" altLang="zh-CN" sz="2400" dirty="0">
                <a:latin typeface="华文隶书" panose="02010800040101010101" pitchFamily="2" charset="-122"/>
                <a:ea typeface="华文隶书" panose="02010800040101010101" pitchFamily="2" charset="-122"/>
              </a:rPr>
              <a:t>核查</a:t>
            </a:r>
            <a:r>
              <a:rPr lang="zh-CN" altLang="en-US" sz="2400" dirty="0">
                <a:latin typeface="华文隶书" panose="02010800040101010101" pitchFamily="2" charset="-122"/>
                <a:ea typeface="华文隶书" panose="02010800040101010101" pitchFamily="2" charset="-122"/>
              </a:rPr>
              <a:t>，并</a:t>
            </a:r>
            <a:r>
              <a:rPr lang="zh-CN" altLang="zh-CN" sz="2400" dirty="0">
                <a:latin typeface="华文隶书" panose="02010800040101010101" pitchFamily="2" charset="-122"/>
                <a:ea typeface="华文隶书" panose="02010800040101010101" pitchFamily="2" charset="-122"/>
              </a:rPr>
              <a:t>对自评报告作出优秀、合格或不合格的评价结论；</a:t>
            </a:r>
            <a:endParaRPr lang="en-US" altLang="zh-CN" sz="2400"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420006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15"/>
                                        </p:tgtEl>
                                      </p:cBhvr>
                                    </p:animEffect>
                                    <p:anim calcmode="lin" valueType="num">
                                      <p:cBhvr>
                                        <p:cTn id="13" dur="1000"/>
                                        <p:tgtEl>
                                          <p:spTgt spid="15"/>
                                        </p:tgtEl>
                                        <p:attrNameLst>
                                          <p:attrName>ppt_x</p:attrName>
                                        </p:attrNameLst>
                                      </p:cBhvr>
                                      <p:tavLst>
                                        <p:tav tm="0">
                                          <p:val>
                                            <p:strVal val="ppt_x"/>
                                          </p:val>
                                        </p:tav>
                                        <p:tav tm="100000">
                                          <p:val>
                                            <p:strVal val="ppt_x"/>
                                          </p:val>
                                        </p:tav>
                                      </p:tavLst>
                                    </p:anim>
                                    <p:anim calcmode="lin" valueType="num">
                                      <p:cBhvr>
                                        <p:cTn id="14" dur="1000"/>
                                        <p:tgtEl>
                                          <p:spTgt spid="15"/>
                                        </p:tgtEl>
                                        <p:attrNameLst>
                                          <p:attrName>ppt_y</p:attrName>
                                        </p:attrNameLst>
                                      </p:cBhvr>
                                      <p:tavLst>
                                        <p:tav tm="0">
                                          <p:val>
                                            <p:strVal val="ppt_y"/>
                                          </p:val>
                                        </p:tav>
                                        <p:tav tm="100000">
                                          <p:val>
                                            <p:strVal val="ppt_y+.1"/>
                                          </p:val>
                                        </p:tav>
                                      </p:tavLst>
                                    </p:anim>
                                    <p:set>
                                      <p:cBhvr>
                                        <p:cTn id="15"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标注 12"/>
          <p:cNvSpPr>
            <a:spLocks noChangeArrowheads="1"/>
          </p:cNvSpPr>
          <p:nvPr/>
        </p:nvSpPr>
        <p:spPr bwMode="auto">
          <a:xfrm>
            <a:off x="395536" y="878810"/>
            <a:ext cx="2066357" cy="3911859"/>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buNone/>
            </a:pPr>
            <a:r>
              <a:rPr lang="zh-CN" altLang="en-US" sz="2400" dirty="0" smtClean="0">
                <a:latin typeface="华文隶书" panose="02010800040101010101" pitchFamily="2" charset="-122"/>
                <a:ea typeface="华文隶书" panose="02010800040101010101" pitchFamily="2" charset="-122"/>
              </a:rPr>
              <a:t>（三）</a:t>
            </a:r>
            <a:r>
              <a:rPr lang="zh-CN" altLang="zh-CN" sz="2400" dirty="0">
                <a:latin typeface="华文隶书" panose="02010800040101010101" pitchFamily="2" charset="-122"/>
                <a:ea typeface="华文隶书" panose="02010800040101010101" pitchFamily="2" charset="-122"/>
              </a:rPr>
              <a:t>强化</a:t>
            </a:r>
            <a:r>
              <a:rPr lang="zh-CN" altLang="zh-CN" sz="2400" dirty="0" smtClean="0">
                <a:latin typeface="华文隶书" panose="02010800040101010101" pitchFamily="2" charset="-122"/>
                <a:ea typeface="华文隶书" panose="02010800040101010101" pitchFamily="2" charset="-122"/>
              </a:rPr>
              <a:t>了</a:t>
            </a:r>
            <a:r>
              <a:rPr lang="zh-CN" altLang="en-US" sz="2400" dirty="0" smtClean="0">
                <a:latin typeface="华文隶书" panose="02010800040101010101" pitchFamily="2" charset="-122"/>
                <a:ea typeface="华文隶书" panose="02010800040101010101" pitchFamily="2" charset="-122"/>
              </a:rPr>
              <a:t>评价机构</a:t>
            </a:r>
            <a:r>
              <a:rPr lang="zh-CN" altLang="zh-CN" sz="2400" dirty="0" smtClean="0">
                <a:latin typeface="华文隶书" panose="02010800040101010101" pitchFamily="2" charset="-122"/>
                <a:ea typeface="华文隶书" panose="02010800040101010101" pitchFamily="2" charset="-122"/>
              </a:rPr>
              <a:t>对</a:t>
            </a:r>
            <a:r>
              <a:rPr lang="zh-CN" altLang="zh-CN" sz="2400" dirty="0">
                <a:latin typeface="华文隶书" panose="02010800040101010101" pitchFamily="2" charset="-122"/>
                <a:ea typeface="华文隶书" panose="02010800040101010101" pitchFamily="2" charset="-122"/>
              </a:rPr>
              <a:t>企业安全生产标准化运行的日常监管措施</a:t>
            </a:r>
            <a:r>
              <a:rPr lang="zh-CN" altLang="zh-CN" sz="2400" dirty="0" smtClean="0">
                <a:latin typeface="华文隶书" panose="02010800040101010101" pitchFamily="2" charset="-122"/>
                <a:ea typeface="华文隶书" panose="02010800040101010101" pitchFamily="2" charset="-122"/>
              </a:rPr>
              <a:t>：</a:t>
            </a:r>
            <a:endParaRPr lang="en-US" altLang="zh-CN" sz="2400" dirty="0" smtClean="0">
              <a:latin typeface="华文隶书" panose="02010800040101010101" pitchFamily="2" charset="-122"/>
              <a:ea typeface="华文隶书" panose="02010800040101010101" pitchFamily="2" charset="-122"/>
            </a:endParaRPr>
          </a:p>
        </p:txBody>
      </p:sp>
      <p:sp>
        <p:nvSpPr>
          <p:cNvPr id="16" name="圆角矩形标注 15"/>
          <p:cNvSpPr>
            <a:spLocks noChangeArrowheads="1"/>
          </p:cNvSpPr>
          <p:nvPr/>
        </p:nvSpPr>
        <p:spPr bwMode="auto">
          <a:xfrm>
            <a:off x="3131840" y="1504977"/>
            <a:ext cx="5400600" cy="2091673"/>
          </a:xfrm>
          <a:prstGeom prst="wedgeRoundRectCallout">
            <a:avLst>
              <a:gd name="adj1" fmla="val -60699"/>
              <a:gd name="adj2" fmla="val -12922"/>
              <a:gd name="adj3" fmla="val 16667"/>
            </a:avLst>
          </a:prstGeom>
          <a:noFill/>
          <a:ln w="25400" algn="ctr">
            <a:solidFill>
              <a:srgbClr val="FF0000"/>
            </a:solidFill>
            <a:miter lim="800000"/>
            <a:headEnd/>
            <a:tailEnd/>
          </a:ln>
        </p:spPr>
        <p:txBody>
          <a:bodyPr anchor="ctr"/>
          <a:lstStyle/>
          <a:p>
            <a:pPr>
              <a:buNone/>
            </a:pPr>
            <a:r>
              <a:rPr lang="en-US" altLang="zh-CN" sz="2400" dirty="0">
                <a:latin typeface="华文隶书" panose="02010800040101010101" pitchFamily="2" charset="-122"/>
                <a:ea typeface="华文隶书" panose="02010800040101010101" pitchFamily="2" charset="-122"/>
              </a:rPr>
              <a:t>2</a:t>
            </a:r>
            <a:r>
              <a:rPr lang="zh-CN" altLang="en-US"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要求企业将发生的安全生产责任事故及重大安全生产隐患等重大问题及时报发</a:t>
            </a:r>
            <a:r>
              <a:rPr lang="zh-CN" altLang="zh-CN" sz="2400" dirty="0" smtClean="0">
                <a:latin typeface="华文隶书" panose="02010800040101010101" pitchFamily="2" charset="-122"/>
                <a:ea typeface="华文隶书" panose="02010800040101010101" pitchFamily="2" charset="-122"/>
              </a:rPr>
              <a:t>证</a:t>
            </a:r>
            <a:r>
              <a:rPr lang="zh-CN" altLang="en-US" sz="2400" dirty="0" smtClean="0">
                <a:latin typeface="华文隶书" panose="02010800040101010101" pitchFamily="2" charset="-122"/>
                <a:ea typeface="华文隶书" panose="02010800040101010101" pitchFamily="2" charset="-122"/>
              </a:rPr>
              <a:t>评价机构</a:t>
            </a:r>
            <a:r>
              <a:rPr lang="zh-CN" altLang="zh-CN" sz="2400" dirty="0" smtClean="0">
                <a:latin typeface="华文隶书" panose="02010800040101010101" pitchFamily="2" charset="-122"/>
                <a:ea typeface="华文隶书" panose="02010800040101010101" pitchFamily="2" charset="-122"/>
              </a:rPr>
              <a:t>及</a:t>
            </a:r>
            <a:r>
              <a:rPr lang="zh-CN" altLang="zh-CN" sz="2400" dirty="0">
                <a:latin typeface="华文隶书" panose="02010800040101010101" pitchFamily="2" charset="-122"/>
                <a:ea typeface="华文隶书" panose="02010800040101010101" pitchFamily="2" charset="-122"/>
              </a:rPr>
              <a:t>安全监管机构</a:t>
            </a:r>
            <a:r>
              <a:rPr lang="zh-CN" altLang="zh-CN" sz="2400" dirty="0" smtClean="0">
                <a:latin typeface="华文隶书" panose="02010800040101010101" pitchFamily="2" charset="-122"/>
                <a:ea typeface="华文隶书" panose="02010800040101010101" pitchFamily="2" charset="-122"/>
              </a:rPr>
              <a:t>，</a:t>
            </a:r>
            <a:r>
              <a:rPr lang="zh-CN" altLang="en-US" sz="2400" dirty="0" smtClean="0">
                <a:latin typeface="华文隶书" panose="02010800040101010101" pitchFamily="2" charset="-122"/>
                <a:ea typeface="华文隶书" panose="02010800040101010101" pitchFamily="2" charset="-122"/>
              </a:rPr>
              <a:t>评价机构</a:t>
            </a:r>
            <a:r>
              <a:rPr lang="zh-CN" altLang="zh-CN" sz="2400" dirty="0" smtClean="0">
                <a:latin typeface="华文隶书" panose="02010800040101010101" pitchFamily="2" charset="-122"/>
                <a:ea typeface="华文隶书" panose="02010800040101010101" pitchFamily="2" charset="-122"/>
              </a:rPr>
              <a:t>可</a:t>
            </a:r>
            <a:r>
              <a:rPr lang="zh-CN" altLang="zh-CN" sz="2400" dirty="0">
                <a:latin typeface="华文隶书" panose="02010800040101010101" pitchFamily="2" charset="-122"/>
                <a:ea typeface="华文隶书" panose="02010800040101010101" pitchFamily="2" charset="-122"/>
              </a:rPr>
              <a:t>组织对企业安全生产标准化日常运行核查</a:t>
            </a:r>
            <a:r>
              <a:rPr lang="zh-CN" altLang="zh-CN" sz="2400" dirty="0" smtClean="0">
                <a:latin typeface="华文隶书" panose="02010800040101010101" pitchFamily="2" charset="-122"/>
                <a:ea typeface="华文隶书" panose="02010800040101010101" pitchFamily="2" charset="-122"/>
              </a:rPr>
              <a:t>；</a:t>
            </a:r>
            <a:r>
              <a:rPr lang="zh-CN" altLang="zh-CN" sz="2800" dirty="0" smtClean="0">
                <a:latin typeface="华文隶书" panose="02010800040101010101" pitchFamily="2" charset="-122"/>
                <a:ea typeface="华文隶书" panose="02010800040101010101" pitchFamily="2" charset="-122"/>
              </a:rPr>
              <a:t>。</a:t>
            </a:r>
            <a:endParaRPr lang="zh-CN" altLang="en-US" sz="2800" dirty="0">
              <a:latin typeface="华文隶书" pitchFamily="2" charset="-122"/>
              <a:ea typeface="华文隶书" pitchFamily="2" charset="-122"/>
            </a:endParaRPr>
          </a:p>
        </p:txBody>
      </p:sp>
    </p:spTree>
    <p:extLst>
      <p:ext uri="{BB962C8B-B14F-4D97-AF65-F5344CB8AC3E}">
        <p14:creationId xmlns:p14="http://schemas.microsoft.com/office/powerpoint/2010/main" val="173888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16"/>
                                        </p:tgtEl>
                                      </p:cBhvr>
                                    </p:animEffect>
                                    <p:set>
                                      <p:cBhvr>
                                        <p:cTn id="14"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标注 12"/>
          <p:cNvSpPr>
            <a:spLocks noChangeArrowheads="1"/>
          </p:cNvSpPr>
          <p:nvPr/>
        </p:nvSpPr>
        <p:spPr bwMode="auto">
          <a:xfrm>
            <a:off x="395536" y="878810"/>
            <a:ext cx="2066357" cy="3911859"/>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buNone/>
            </a:pPr>
            <a:r>
              <a:rPr lang="zh-CN" altLang="en-US" sz="2400" dirty="0" smtClean="0">
                <a:latin typeface="华文隶书" panose="02010800040101010101" pitchFamily="2" charset="-122"/>
                <a:ea typeface="华文隶书" panose="02010800040101010101" pitchFamily="2" charset="-122"/>
              </a:rPr>
              <a:t>（三）</a:t>
            </a:r>
            <a:r>
              <a:rPr lang="zh-CN" altLang="zh-CN" sz="2400" dirty="0">
                <a:latin typeface="华文隶书" panose="02010800040101010101" pitchFamily="2" charset="-122"/>
                <a:ea typeface="华文隶书" panose="02010800040101010101" pitchFamily="2" charset="-122"/>
              </a:rPr>
              <a:t>强化</a:t>
            </a:r>
            <a:r>
              <a:rPr lang="zh-CN" altLang="zh-CN" sz="2400" dirty="0" smtClean="0">
                <a:latin typeface="华文隶书" panose="02010800040101010101" pitchFamily="2" charset="-122"/>
                <a:ea typeface="华文隶书" panose="02010800040101010101" pitchFamily="2" charset="-122"/>
              </a:rPr>
              <a:t>了</a:t>
            </a:r>
            <a:r>
              <a:rPr lang="zh-CN" altLang="en-US" sz="2400" dirty="0" smtClean="0">
                <a:latin typeface="华文隶书" panose="02010800040101010101" pitchFamily="2" charset="-122"/>
                <a:ea typeface="华文隶书" panose="02010800040101010101" pitchFamily="2" charset="-122"/>
              </a:rPr>
              <a:t>评价机构</a:t>
            </a:r>
            <a:r>
              <a:rPr lang="zh-CN" altLang="zh-CN" sz="2400" dirty="0" smtClean="0">
                <a:latin typeface="华文隶书" panose="02010800040101010101" pitchFamily="2" charset="-122"/>
                <a:ea typeface="华文隶书" panose="02010800040101010101" pitchFamily="2" charset="-122"/>
              </a:rPr>
              <a:t>对</a:t>
            </a:r>
            <a:r>
              <a:rPr lang="zh-CN" altLang="zh-CN" sz="2400" dirty="0">
                <a:latin typeface="华文隶书" panose="02010800040101010101" pitchFamily="2" charset="-122"/>
                <a:ea typeface="华文隶书" panose="02010800040101010101" pitchFamily="2" charset="-122"/>
              </a:rPr>
              <a:t>企业安全生产标准化运行的日常监管措施</a:t>
            </a:r>
            <a:r>
              <a:rPr lang="zh-CN" altLang="zh-CN" sz="2400" dirty="0" smtClean="0">
                <a:latin typeface="华文隶书" panose="02010800040101010101" pitchFamily="2" charset="-122"/>
                <a:ea typeface="华文隶书" panose="02010800040101010101" pitchFamily="2" charset="-122"/>
              </a:rPr>
              <a:t>：</a:t>
            </a:r>
            <a:endParaRPr lang="en-US" altLang="zh-CN" sz="2400" dirty="0" smtClean="0">
              <a:latin typeface="华文隶书" panose="02010800040101010101" pitchFamily="2" charset="-122"/>
              <a:ea typeface="华文隶书" panose="02010800040101010101" pitchFamily="2" charset="-122"/>
            </a:endParaRPr>
          </a:p>
        </p:txBody>
      </p:sp>
      <p:sp>
        <p:nvSpPr>
          <p:cNvPr id="14" name="圆角矩形标注 13"/>
          <p:cNvSpPr>
            <a:spLocks noChangeArrowheads="1"/>
          </p:cNvSpPr>
          <p:nvPr/>
        </p:nvSpPr>
        <p:spPr bwMode="auto">
          <a:xfrm>
            <a:off x="3000110" y="2433980"/>
            <a:ext cx="5328591" cy="2219758"/>
          </a:xfrm>
          <a:prstGeom prst="wedgeRoundRectCallout">
            <a:avLst>
              <a:gd name="adj1" fmla="val -59559"/>
              <a:gd name="adj2" fmla="val 8829"/>
              <a:gd name="adj3" fmla="val 16667"/>
            </a:avLst>
          </a:prstGeom>
          <a:noFill/>
          <a:ln w="25400" algn="ctr">
            <a:solidFill>
              <a:srgbClr val="FF0000"/>
            </a:solidFill>
            <a:miter lim="800000"/>
            <a:headEnd/>
            <a:tailEnd/>
          </a:ln>
        </p:spPr>
        <p:txBody>
          <a:bodyPr anchor="ctr"/>
          <a:lstStyle/>
          <a:p>
            <a:pPr>
              <a:lnSpc>
                <a:spcPct val="150000"/>
              </a:lnSpc>
              <a:buNone/>
            </a:pPr>
            <a:r>
              <a:rPr lang="en-US" altLang="zh-CN" sz="2400" dirty="0">
                <a:latin typeface="华文隶书" panose="02010800040101010101" pitchFamily="2" charset="-122"/>
                <a:ea typeface="华文隶书" panose="02010800040101010101" pitchFamily="2" charset="-122"/>
              </a:rPr>
              <a:t>3</a:t>
            </a:r>
            <a:r>
              <a:rPr lang="zh-CN" altLang="en-US"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发证后企业连续保持年度核查优秀的，可实行直接换证，鼓励企业注重和加强日常规范管理，同时减轻企业负担。</a:t>
            </a:r>
          </a:p>
        </p:txBody>
      </p:sp>
    </p:spTree>
    <p:extLst>
      <p:ext uri="{BB962C8B-B14F-4D97-AF65-F5344CB8AC3E}">
        <p14:creationId xmlns:p14="http://schemas.microsoft.com/office/powerpoint/2010/main" val="201654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54595" y="1044306"/>
            <a:ext cx="8136904" cy="3737396"/>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spcBef>
                <a:spcPts val="600"/>
              </a:spcBef>
              <a:buNone/>
            </a:pPr>
            <a:r>
              <a:rPr lang="zh-CN" altLang="en-US" sz="2400" dirty="0">
                <a:latin typeface="华文隶书" panose="02010800040101010101" pitchFamily="2" charset="-122"/>
                <a:ea typeface="华文隶书" panose="02010800040101010101" pitchFamily="2" charset="-122"/>
              </a:rPr>
              <a:t>（四）</a:t>
            </a:r>
            <a:r>
              <a:rPr lang="zh-CN" altLang="zh-CN" sz="2400" dirty="0">
                <a:latin typeface="华文隶书" panose="02010800040101010101" pitchFamily="2" charset="-122"/>
                <a:ea typeface="华文隶书" panose="02010800040101010101" pitchFamily="2" charset="-122"/>
              </a:rPr>
              <a:t>实行</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a:t>
            </a:r>
            <a:r>
              <a:rPr lang="zh-CN" altLang="en-US" sz="2400" dirty="0">
                <a:latin typeface="华文隶书" panose="02010800040101010101" pitchFamily="2" charset="-122"/>
                <a:ea typeface="华文隶书" panose="02010800040101010101" pitchFamily="2" charset="-122"/>
              </a:rPr>
              <a:t>评审员</a:t>
            </a:r>
            <a:r>
              <a:rPr lang="zh-CN" altLang="zh-CN" sz="2400" dirty="0">
                <a:latin typeface="华文隶书" panose="02010800040101010101" pitchFamily="2" charset="-122"/>
                <a:ea typeface="华文隶书" panose="02010800040101010101" pitchFamily="2" charset="-122"/>
              </a:rPr>
              <a:t>告知性登记备案制。</a:t>
            </a:r>
            <a:endParaRPr lang="en-US" altLang="zh-CN" sz="2400" dirty="0">
              <a:latin typeface="华文隶书" panose="02010800040101010101" pitchFamily="2" charset="-122"/>
              <a:ea typeface="华文隶书" panose="02010800040101010101" pitchFamily="2" charset="-122"/>
            </a:endParaRPr>
          </a:p>
          <a:p>
            <a:pPr>
              <a:lnSpc>
                <a:spcPct val="150000"/>
              </a:lnSpc>
              <a:spcBef>
                <a:spcPts val="600"/>
              </a:spcBef>
              <a:buNone/>
            </a:pPr>
            <a:r>
              <a:rPr lang="en-US" altLang="zh-CN" sz="2400" dirty="0">
                <a:latin typeface="华文隶书" panose="02010800040101010101" pitchFamily="2" charset="-122"/>
                <a:ea typeface="华文隶书" panose="02010800040101010101" pitchFamily="2" charset="-122"/>
              </a:rPr>
              <a:t>        </a:t>
            </a:r>
            <a:r>
              <a:rPr lang="zh-CN" altLang="zh-CN" sz="2400" dirty="0">
                <a:latin typeface="华文隶书" panose="02010800040101010101" pitchFamily="2" charset="-122"/>
                <a:ea typeface="华文隶书" panose="02010800040101010101" pitchFamily="2" charset="-122"/>
              </a:rPr>
              <a:t>按照“公开、透明”的原则，实行</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告知性备案，统一设定</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备案条件，取消前置审核环节，符合条件，并通过信息系统完成备案后，主管机关</a:t>
            </a:r>
            <a:r>
              <a:rPr lang="zh-CN" altLang="en-US" sz="2400" dirty="0">
                <a:latin typeface="华文隶书" panose="02010800040101010101" pitchFamily="2" charset="-122"/>
                <a:ea typeface="华文隶书" panose="02010800040101010101" pitchFamily="2" charset="-122"/>
              </a:rPr>
              <a:t>仅对内容完备性进行</a:t>
            </a:r>
            <a:r>
              <a:rPr lang="zh-CN" altLang="zh-CN" sz="2400" dirty="0">
                <a:latin typeface="华文隶书" panose="02010800040101010101" pitchFamily="2" charset="-122"/>
                <a:ea typeface="华文隶书" panose="02010800040101010101" pitchFamily="2" charset="-122"/>
              </a:rPr>
              <a:t>审核，</a:t>
            </a:r>
            <a:r>
              <a:rPr lang="zh-CN" altLang="en-US" sz="2400" dirty="0">
                <a:latin typeface="华文隶书" panose="02010800040101010101" pitchFamily="2" charset="-122"/>
                <a:ea typeface="华文隶书" panose="02010800040101010101" pitchFamily="2" charset="-122"/>
              </a:rPr>
              <a:t>不对真实性和数量进行控制，内容全面后</a:t>
            </a:r>
            <a:r>
              <a:rPr lang="zh-CN" altLang="zh-CN" sz="2400" dirty="0">
                <a:latin typeface="华文隶书" panose="02010800040101010101" pitchFamily="2" charset="-122"/>
                <a:ea typeface="华文隶书" panose="02010800040101010101" pitchFamily="2" charset="-122"/>
              </a:rPr>
              <a:t>自动进入</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名录。</a:t>
            </a:r>
          </a:p>
        </p:txBody>
      </p:sp>
    </p:spTree>
    <p:extLst>
      <p:ext uri="{BB962C8B-B14F-4D97-AF65-F5344CB8AC3E}">
        <p14:creationId xmlns:p14="http://schemas.microsoft.com/office/powerpoint/2010/main" val="13446630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54595" y="1044306"/>
            <a:ext cx="8136904" cy="3737396"/>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spcBef>
                <a:spcPts val="600"/>
              </a:spcBef>
              <a:buNone/>
            </a:pPr>
            <a:r>
              <a:rPr lang="zh-CN" altLang="en-US" sz="2800" dirty="0">
                <a:latin typeface="华文隶书" panose="02010800040101010101" pitchFamily="2" charset="-122"/>
                <a:ea typeface="华文隶书" panose="02010800040101010101" pitchFamily="2" charset="-122"/>
              </a:rPr>
              <a:t>（五</a:t>
            </a:r>
            <a:r>
              <a:rPr lang="zh-CN" altLang="en-US" sz="2400" dirty="0">
                <a:latin typeface="华文隶书" panose="02010800040101010101" pitchFamily="2" charset="-122"/>
                <a:ea typeface="华文隶书" panose="02010800040101010101" pitchFamily="2" charset="-122"/>
              </a:rPr>
              <a:t>）</a:t>
            </a:r>
            <a:r>
              <a:rPr lang="zh-CN" altLang="zh-CN" sz="2800" dirty="0">
                <a:latin typeface="华文隶书" panose="02010800040101010101" pitchFamily="2" charset="-122"/>
                <a:ea typeface="华文隶书" panose="02010800040101010101" pitchFamily="2" charset="-122"/>
              </a:rPr>
              <a:t>进一步加强和规范</a:t>
            </a:r>
            <a:r>
              <a:rPr lang="zh-CN" altLang="en-US" sz="2800" dirty="0">
                <a:latin typeface="华文隶书" panose="02010800040101010101" pitchFamily="2" charset="-122"/>
                <a:ea typeface="华文隶书" panose="02010800040101010101" pitchFamily="2" charset="-122"/>
              </a:rPr>
              <a:t>评价机构</a:t>
            </a:r>
            <a:r>
              <a:rPr lang="zh-CN" altLang="zh-CN" sz="2800" dirty="0">
                <a:latin typeface="华文隶书" panose="02010800040101010101" pitchFamily="2" charset="-122"/>
                <a:ea typeface="华文隶书" panose="02010800040101010101" pitchFamily="2" charset="-122"/>
              </a:rPr>
              <a:t>和人员监管</a:t>
            </a:r>
            <a:r>
              <a:rPr lang="zh-CN" altLang="en-US" sz="2800" dirty="0">
                <a:latin typeface="华文隶书" panose="02010800040101010101" pitchFamily="2" charset="-122"/>
                <a:ea typeface="华文隶书" panose="02010800040101010101" pitchFamily="2" charset="-122"/>
              </a:rPr>
              <a:t>。</a:t>
            </a:r>
            <a:endParaRPr lang="en-US" altLang="zh-CN" sz="2800" dirty="0">
              <a:latin typeface="华文隶书" panose="02010800040101010101" pitchFamily="2" charset="-122"/>
              <a:ea typeface="华文隶书" panose="02010800040101010101" pitchFamily="2" charset="-122"/>
            </a:endParaRPr>
          </a:p>
          <a:p>
            <a:pPr>
              <a:lnSpc>
                <a:spcPct val="150000"/>
              </a:lnSpc>
              <a:spcBef>
                <a:spcPts val="600"/>
              </a:spcBef>
              <a:buNone/>
            </a:pPr>
            <a:r>
              <a:rPr lang="en-US" altLang="zh-CN" sz="2400" dirty="0">
                <a:latin typeface="华文隶书" panose="02010800040101010101" pitchFamily="2" charset="-122"/>
                <a:ea typeface="华文隶书" panose="02010800040101010101" pitchFamily="2" charset="-122"/>
              </a:rPr>
              <a:t>         </a:t>
            </a:r>
            <a:r>
              <a:rPr lang="zh-CN" altLang="zh-CN" sz="2400" dirty="0">
                <a:latin typeface="华文隶书" panose="02010800040101010101" pitchFamily="2" charset="-122"/>
                <a:ea typeface="华文隶书" panose="02010800040101010101" pitchFamily="2" charset="-122"/>
              </a:rPr>
              <a:t>新《办法》着重强化事中事后监管和社会监督措施，管理部门工作职责主要为对</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和</a:t>
            </a:r>
            <a:r>
              <a:rPr lang="zh-CN" altLang="en-US" sz="2400" dirty="0">
                <a:latin typeface="华文隶书" panose="02010800040101010101" pitchFamily="2" charset="-122"/>
                <a:ea typeface="华文隶书" panose="02010800040101010101" pitchFamily="2" charset="-122"/>
              </a:rPr>
              <a:t>评审员</a:t>
            </a:r>
            <a:r>
              <a:rPr lang="zh-CN" altLang="zh-CN" sz="2400" dirty="0">
                <a:latin typeface="华文隶书" panose="02010800040101010101" pitchFamily="2" charset="-122"/>
                <a:ea typeface="华文隶书" panose="02010800040101010101" pitchFamily="2" charset="-122"/>
              </a:rPr>
              <a:t>的事中和事后监管，明确了省级主管机关对管辖范围内从事</a:t>
            </a:r>
            <a:r>
              <a:rPr lang="zh-CN" altLang="en-US" sz="2400" dirty="0">
                <a:latin typeface="华文隶书" panose="02010800040101010101" pitchFamily="2" charset="-122"/>
                <a:ea typeface="华文隶书" panose="02010800040101010101" pitchFamily="2" charset="-122"/>
              </a:rPr>
              <a:t>评价</a:t>
            </a:r>
            <a:r>
              <a:rPr lang="zh-CN" altLang="zh-CN" sz="2400" dirty="0">
                <a:latin typeface="华文隶书" panose="02010800040101010101" pitchFamily="2" charset="-122"/>
                <a:ea typeface="华文隶书" panose="02010800040101010101" pitchFamily="2" charset="-122"/>
              </a:rPr>
              <a:t>活动的一级</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的监督职责，并细化了相应机制和措施。</a:t>
            </a:r>
          </a:p>
        </p:txBody>
      </p:sp>
    </p:spTree>
    <p:extLst>
      <p:ext uri="{BB962C8B-B14F-4D97-AF65-F5344CB8AC3E}">
        <p14:creationId xmlns:p14="http://schemas.microsoft.com/office/powerpoint/2010/main" val="27481284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54595" y="1034547"/>
            <a:ext cx="8136904" cy="3658982"/>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spcBef>
                <a:spcPts val="600"/>
              </a:spcBef>
              <a:buNone/>
            </a:pPr>
            <a:r>
              <a:rPr lang="zh-CN" altLang="en-US" sz="2400" dirty="0">
                <a:latin typeface="华文隶书" panose="02010800040101010101" pitchFamily="2" charset="-122"/>
                <a:ea typeface="华文隶书" panose="02010800040101010101" pitchFamily="2" charset="-122"/>
              </a:rPr>
              <a:t>（六）</a:t>
            </a:r>
            <a:r>
              <a:rPr lang="zh-CN" altLang="zh-CN" sz="2400" dirty="0">
                <a:latin typeface="华文隶书" panose="02010800040101010101" pitchFamily="2" charset="-122"/>
                <a:ea typeface="华文隶书" panose="02010800040101010101" pitchFamily="2" charset="-122"/>
              </a:rPr>
              <a:t>设置组织实施单位，保障工作机制顺畅有效。</a:t>
            </a:r>
            <a:endParaRPr lang="en-US" altLang="zh-CN" sz="2400" dirty="0">
              <a:latin typeface="华文隶书" panose="02010800040101010101" pitchFamily="2" charset="-122"/>
              <a:ea typeface="华文隶书" panose="02010800040101010101" pitchFamily="2" charset="-122"/>
            </a:endParaRPr>
          </a:p>
          <a:p>
            <a:pPr>
              <a:lnSpc>
                <a:spcPct val="150000"/>
              </a:lnSpc>
              <a:spcBef>
                <a:spcPts val="600"/>
              </a:spcBef>
              <a:buNone/>
            </a:pPr>
            <a:r>
              <a:rPr lang="en-US" altLang="zh-CN" sz="2400" dirty="0">
                <a:latin typeface="华文隶书" panose="02010800040101010101" pitchFamily="2" charset="-122"/>
                <a:ea typeface="华文隶书" panose="02010800040101010101" pitchFamily="2" charset="-122"/>
              </a:rPr>
              <a:t>         </a:t>
            </a:r>
            <a:r>
              <a:rPr lang="zh-CN" altLang="zh-CN" sz="2400" dirty="0">
                <a:latin typeface="华文隶书" panose="02010800040101010101" pitchFamily="2" charset="-122"/>
                <a:ea typeface="华文隶书" panose="02010800040101010101" pitchFamily="2" charset="-122"/>
              </a:rPr>
              <a:t>为解决管理部门监管资源不足的问题，新《办法》设定管理部门可通过采取政府购买方式，委托组织实施单位，承担</a:t>
            </a:r>
            <a:r>
              <a:rPr lang="zh-CN" altLang="en-US" sz="2400" dirty="0">
                <a:latin typeface="华文隶书" panose="02010800040101010101" pitchFamily="2" charset="-122"/>
                <a:ea typeface="华文隶书" panose="02010800040101010101" pitchFamily="2" charset="-122"/>
              </a:rPr>
              <a:t>评价机构</a:t>
            </a:r>
            <a:r>
              <a:rPr lang="zh-CN" altLang="zh-CN" sz="2400" dirty="0">
                <a:latin typeface="华文隶书" panose="02010800040101010101" pitchFamily="2" charset="-122"/>
                <a:ea typeface="华文隶书" panose="02010800040101010101" pitchFamily="2" charset="-122"/>
              </a:rPr>
              <a:t>、</a:t>
            </a:r>
            <a:r>
              <a:rPr lang="zh-CN" altLang="en-US" sz="2400" dirty="0">
                <a:latin typeface="华文隶书" panose="02010800040101010101" pitchFamily="2" charset="-122"/>
                <a:ea typeface="华文隶书" panose="02010800040101010101" pitchFamily="2" charset="-122"/>
              </a:rPr>
              <a:t>评审员</a:t>
            </a:r>
            <a:r>
              <a:rPr lang="zh-CN" altLang="zh-CN" sz="2400" dirty="0">
                <a:latin typeface="华文隶书" panose="02010800040101010101" pitchFamily="2" charset="-122"/>
                <a:ea typeface="华文隶书" panose="02010800040101010101" pitchFamily="2" charset="-122"/>
              </a:rPr>
              <a:t>登记备案和事中事后监管相关日常性工作。</a:t>
            </a:r>
          </a:p>
        </p:txBody>
      </p:sp>
    </p:spTree>
    <p:extLst>
      <p:ext uri="{BB962C8B-B14F-4D97-AF65-F5344CB8AC3E}">
        <p14:creationId xmlns:p14="http://schemas.microsoft.com/office/powerpoint/2010/main" val="5680947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54595" y="1090312"/>
            <a:ext cx="8136904" cy="3528391"/>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spcBef>
                <a:spcPts val="600"/>
              </a:spcBef>
              <a:buNone/>
            </a:pPr>
            <a:r>
              <a:rPr lang="zh-CN" altLang="en-US" sz="2400" dirty="0" smtClean="0">
                <a:latin typeface="华文隶书" panose="02010800040101010101" pitchFamily="2" charset="-122"/>
                <a:ea typeface="华文隶书" panose="02010800040101010101" pitchFamily="2" charset="-122"/>
              </a:rPr>
              <a:t>（七）</a:t>
            </a:r>
            <a:r>
              <a:rPr lang="zh-CN" altLang="zh-CN" sz="2400" b="1" dirty="0">
                <a:latin typeface="华文隶书" panose="02010800040101010101" pitchFamily="2" charset="-122"/>
                <a:ea typeface="华文隶书" panose="02010800040101010101" pitchFamily="2" charset="-122"/>
              </a:rPr>
              <a:t>关于企业安全生产标准化</a:t>
            </a:r>
            <a:r>
              <a:rPr lang="zh-CN" altLang="en-US" sz="2400" b="1" dirty="0">
                <a:latin typeface="华文隶书" panose="02010800040101010101" pitchFamily="2" charset="-122"/>
                <a:ea typeface="华文隶书" panose="02010800040101010101" pitchFamily="2" charset="-122"/>
              </a:rPr>
              <a:t>建设评价</a:t>
            </a:r>
            <a:r>
              <a:rPr lang="zh-CN" altLang="zh-CN" sz="2400" b="1" dirty="0">
                <a:latin typeface="华文隶书" panose="02010800040101010101" pitchFamily="2" charset="-122"/>
                <a:ea typeface="华文隶书" panose="02010800040101010101" pitchFamily="2" charset="-122"/>
              </a:rPr>
              <a:t>的结果应用。</a:t>
            </a:r>
            <a:endParaRPr lang="en-US" altLang="zh-CN" sz="2400" b="1" dirty="0">
              <a:latin typeface="华文隶书" panose="02010800040101010101" pitchFamily="2" charset="-122"/>
              <a:ea typeface="华文隶书" panose="02010800040101010101" pitchFamily="2" charset="-122"/>
            </a:endParaRPr>
          </a:p>
          <a:p>
            <a:pPr>
              <a:lnSpc>
                <a:spcPct val="150000"/>
              </a:lnSpc>
              <a:spcBef>
                <a:spcPts val="600"/>
              </a:spcBef>
              <a:buNone/>
            </a:pPr>
            <a:r>
              <a:rPr lang="en-US" altLang="zh-CN" sz="2400" dirty="0">
                <a:latin typeface="华文隶书" panose="02010800040101010101" pitchFamily="2" charset="-122"/>
                <a:ea typeface="华文隶书" panose="02010800040101010101" pitchFamily="2" charset="-122"/>
              </a:rPr>
              <a:t>        </a:t>
            </a:r>
            <a:r>
              <a:rPr lang="zh-CN" altLang="zh-CN" sz="2400" dirty="0">
                <a:latin typeface="华文隶书" panose="02010800040101010101" pitchFamily="2" charset="-122"/>
                <a:ea typeface="华文隶书" panose="02010800040101010101" pitchFamily="2" charset="-122"/>
              </a:rPr>
              <a:t>推进企业安全生产标准化</a:t>
            </a:r>
            <a:r>
              <a:rPr lang="zh-CN" altLang="en-US" sz="2400" dirty="0">
                <a:latin typeface="华文隶书" panose="02010800040101010101" pitchFamily="2" charset="-122"/>
                <a:ea typeface="华文隶书" panose="02010800040101010101" pitchFamily="2" charset="-122"/>
              </a:rPr>
              <a:t>建设</a:t>
            </a:r>
            <a:r>
              <a:rPr lang="zh-CN" altLang="zh-CN" sz="2400" dirty="0">
                <a:latin typeface="华文隶书" panose="02010800040101010101" pitchFamily="2" charset="-122"/>
                <a:ea typeface="华文隶书" panose="02010800040101010101" pitchFamily="2" charset="-122"/>
              </a:rPr>
              <a:t>，是贯彻落实国务院部署，督促企业安全生产标准化建设落实安全生产法要求，同时也是延伸、强化管理部门安全监管的有效手段。为确保取得预期效果，我司在《办法》中有</a:t>
            </a:r>
            <a:r>
              <a:rPr lang="en-US" altLang="zh-CN" sz="2400" dirty="0">
                <a:latin typeface="华文隶书" panose="02010800040101010101" pitchFamily="2" charset="-122"/>
                <a:ea typeface="华文隶书" panose="02010800040101010101" pitchFamily="2" charset="-122"/>
              </a:rPr>
              <a:t>3</a:t>
            </a:r>
            <a:r>
              <a:rPr lang="zh-CN" altLang="zh-CN" sz="2400" dirty="0">
                <a:latin typeface="华文隶书" panose="02010800040101010101" pitchFamily="2" charset="-122"/>
                <a:ea typeface="华文隶书" panose="02010800040101010101" pitchFamily="2" charset="-122"/>
              </a:rPr>
              <a:t>点考虑：</a:t>
            </a:r>
          </a:p>
        </p:txBody>
      </p:sp>
    </p:spTree>
    <p:extLst>
      <p:ext uri="{BB962C8B-B14F-4D97-AF65-F5344CB8AC3E}">
        <p14:creationId xmlns:p14="http://schemas.microsoft.com/office/powerpoint/2010/main" val="32799187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549524" y="1016680"/>
            <a:ext cx="8136904" cy="3823599"/>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50000"/>
              </a:lnSpc>
            </a:pPr>
            <a:r>
              <a:rPr lang="zh-CN" altLang="en-US" sz="2400" dirty="0" smtClean="0">
                <a:latin typeface="华文隶书" panose="02010800040101010101" pitchFamily="2" charset="-122"/>
                <a:ea typeface="华文隶书" panose="02010800040101010101" pitchFamily="2" charset="-122"/>
              </a:rPr>
              <a:t>（七）</a:t>
            </a:r>
            <a:r>
              <a:rPr lang="zh-CN" altLang="zh-CN" sz="2400" b="1" dirty="0">
                <a:latin typeface="华文隶书" panose="02010800040101010101" pitchFamily="2" charset="-122"/>
                <a:ea typeface="华文隶书" panose="02010800040101010101" pitchFamily="2" charset="-122"/>
              </a:rPr>
              <a:t>关于企业安全生产标准化</a:t>
            </a:r>
            <a:r>
              <a:rPr lang="zh-CN" altLang="en-US" sz="2400" b="1" dirty="0">
                <a:latin typeface="华文隶书" panose="02010800040101010101" pitchFamily="2" charset="-122"/>
                <a:ea typeface="华文隶书" panose="02010800040101010101" pitchFamily="2" charset="-122"/>
              </a:rPr>
              <a:t>建设评价</a:t>
            </a:r>
            <a:r>
              <a:rPr lang="zh-CN" altLang="zh-CN" sz="2400" b="1" dirty="0">
                <a:latin typeface="华文隶书" panose="02010800040101010101" pitchFamily="2" charset="-122"/>
                <a:ea typeface="华文隶书" panose="02010800040101010101" pitchFamily="2" charset="-122"/>
              </a:rPr>
              <a:t>的</a:t>
            </a:r>
            <a:r>
              <a:rPr lang="zh-CN" altLang="zh-CN" sz="2400" b="1" dirty="0">
                <a:solidFill>
                  <a:srgbClr val="FF0000"/>
                </a:solidFill>
                <a:latin typeface="华文隶书" panose="02010800040101010101" pitchFamily="2" charset="-122"/>
                <a:ea typeface="华文隶书" panose="02010800040101010101" pitchFamily="2" charset="-122"/>
              </a:rPr>
              <a:t>结果应用</a:t>
            </a:r>
            <a:r>
              <a:rPr lang="zh-CN" altLang="zh-CN" sz="2400" b="1" dirty="0">
                <a:latin typeface="华文隶书" panose="02010800040101010101" pitchFamily="2" charset="-122"/>
                <a:ea typeface="华文隶书" panose="02010800040101010101" pitchFamily="2" charset="-122"/>
              </a:rPr>
              <a:t>。</a:t>
            </a:r>
            <a:endParaRPr lang="en-US" altLang="zh-CN" sz="2400" b="1" dirty="0">
              <a:latin typeface="华文隶书" panose="02010800040101010101" pitchFamily="2" charset="-122"/>
              <a:ea typeface="华文隶书" panose="02010800040101010101" pitchFamily="2" charset="-122"/>
            </a:endParaRPr>
          </a:p>
          <a:p>
            <a:pPr indent="719138">
              <a:lnSpc>
                <a:spcPct val="150000"/>
              </a:lnSpc>
              <a:buNone/>
            </a:pPr>
            <a:r>
              <a:rPr lang="en-US" altLang="zh-CN" sz="2400" dirty="0" smtClean="0">
                <a:latin typeface="华文隶书" panose="02010800040101010101" pitchFamily="2" charset="-122"/>
                <a:ea typeface="华文隶书" panose="02010800040101010101" pitchFamily="2" charset="-122"/>
              </a:rPr>
              <a:t>1</a:t>
            </a:r>
            <a:r>
              <a:rPr lang="zh-CN" altLang="en-US"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注重监督隐患和问题整改</a:t>
            </a:r>
            <a:r>
              <a:rPr lang="zh-CN" altLang="zh-CN" sz="2400" dirty="0" smtClean="0">
                <a:latin typeface="华文隶书" panose="02010800040101010101" pitchFamily="2" charset="-122"/>
                <a:ea typeface="华文隶书" panose="02010800040101010101" pitchFamily="2" charset="-122"/>
              </a:rPr>
              <a:t>。</a:t>
            </a:r>
            <a:endParaRPr lang="en-US" altLang="zh-CN" sz="2400" dirty="0" smtClean="0">
              <a:latin typeface="华文隶书" panose="02010800040101010101" pitchFamily="2" charset="-122"/>
              <a:ea typeface="华文隶书" panose="02010800040101010101" pitchFamily="2" charset="-122"/>
            </a:endParaRPr>
          </a:p>
          <a:p>
            <a:pPr indent="719138">
              <a:lnSpc>
                <a:spcPct val="150000"/>
              </a:lnSpc>
              <a:buNone/>
            </a:pPr>
            <a:r>
              <a:rPr lang="en-US" altLang="zh-CN" sz="2400" dirty="0" smtClean="0">
                <a:latin typeface="华文隶书" panose="02010800040101010101" pitchFamily="2" charset="-122"/>
                <a:ea typeface="华文隶书" panose="02010800040101010101" pitchFamily="2" charset="-122"/>
              </a:rPr>
              <a:t>2</a:t>
            </a:r>
            <a:r>
              <a:rPr lang="zh-CN" altLang="en-US" sz="2400" dirty="0" smtClean="0">
                <a:latin typeface="华文隶书" panose="02010800040101010101" pitchFamily="2" charset="-122"/>
                <a:ea typeface="华文隶书" panose="02010800040101010101" pitchFamily="2" charset="-122"/>
              </a:rPr>
              <a:t>、</a:t>
            </a:r>
            <a:r>
              <a:rPr lang="zh-CN" altLang="zh-CN" sz="2400" dirty="0" smtClean="0">
                <a:latin typeface="华文隶书" panose="02010800040101010101" pitchFamily="2" charset="-122"/>
                <a:ea typeface="华文隶书" panose="02010800040101010101" pitchFamily="2" charset="-122"/>
              </a:rPr>
              <a:t>强化</a:t>
            </a:r>
            <a:r>
              <a:rPr lang="zh-CN" altLang="zh-CN" sz="2400" dirty="0">
                <a:latin typeface="华文隶书" panose="02010800040101010101" pitchFamily="2" charset="-122"/>
                <a:ea typeface="华文隶书" panose="02010800040101010101" pitchFamily="2" charset="-122"/>
              </a:rPr>
              <a:t>安全监管针对性</a:t>
            </a:r>
            <a:r>
              <a:rPr lang="zh-CN" altLang="zh-CN" sz="2400" dirty="0" smtClean="0">
                <a:latin typeface="华文隶书" panose="02010800040101010101" pitchFamily="2" charset="-122"/>
                <a:ea typeface="华文隶书" panose="02010800040101010101" pitchFamily="2" charset="-122"/>
              </a:rPr>
              <a:t>。</a:t>
            </a:r>
            <a:endParaRPr lang="en-US" altLang="zh-CN" sz="2400" dirty="0" smtClean="0">
              <a:latin typeface="华文隶书" panose="02010800040101010101" pitchFamily="2" charset="-122"/>
              <a:ea typeface="华文隶书" panose="02010800040101010101" pitchFamily="2" charset="-122"/>
            </a:endParaRPr>
          </a:p>
          <a:p>
            <a:pPr indent="719138">
              <a:lnSpc>
                <a:spcPct val="150000"/>
              </a:lnSpc>
            </a:pPr>
            <a:r>
              <a:rPr lang="en-US" altLang="zh-CN" sz="2400" dirty="0">
                <a:latin typeface="华文隶书" panose="02010800040101010101" pitchFamily="2" charset="-122"/>
                <a:ea typeface="华文隶书" panose="02010800040101010101" pitchFamily="2" charset="-122"/>
              </a:rPr>
              <a:t>3</a:t>
            </a:r>
            <a:r>
              <a:rPr lang="zh-CN" altLang="en-US"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细化了事中、事后的监管。</a:t>
            </a:r>
          </a:p>
          <a:p>
            <a:pPr indent="719138">
              <a:lnSpc>
                <a:spcPct val="150000"/>
              </a:lnSpc>
              <a:buNone/>
            </a:pPr>
            <a:r>
              <a:rPr lang="en-US" altLang="zh-CN" sz="2400" dirty="0">
                <a:latin typeface="华文隶书" panose="02010800040101010101" pitchFamily="2" charset="-122"/>
                <a:ea typeface="华文隶书" panose="02010800040101010101" pitchFamily="2" charset="-122"/>
              </a:rPr>
              <a:t>4</a:t>
            </a:r>
            <a:r>
              <a:rPr lang="zh-CN" altLang="en-US"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强化</a:t>
            </a:r>
            <a:r>
              <a:rPr lang="zh-CN" altLang="en-US" sz="2400" dirty="0">
                <a:latin typeface="华文隶书" panose="02010800040101010101" pitchFamily="2" charset="-122"/>
                <a:ea typeface="华文隶书" panose="02010800040101010101" pitchFamily="2" charset="-122"/>
              </a:rPr>
              <a:t>评价</a:t>
            </a:r>
            <a:r>
              <a:rPr lang="zh-CN" altLang="zh-CN" sz="2400" dirty="0">
                <a:latin typeface="华文隶书" panose="02010800040101010101" pitchFamily="2" charset="-122"/>
                <a:ea typeface="华文隶书" panose="02010800040101010101" pitchFamily="2" charset="-122"/>
              </a:rPr>
              <a:t>结果应用</a:t>
            </a:r>
            <a:r>
              <a:rPr lang="zh-CN" altLang="zh-CN" sz="2400" dirty="0" smtClean="0">
                <a:latin typeface="华文隶书" panose="02010800040101010101" pitchFamily="2" charset="-122"/>
                <a:ea typeface="华文隶书" panose="02010800040101010101" pitchFamily="2" charset="-122"/>
              </a:rPr>
              <a:t>。</a:t>
            </a:r>
            <a:endParaRPr lang="zh-CN" altLang="zh-CN" sz="2800" dirty="0"/>
          </a:p>
        </p:txBody>
      </p:sp>
    </p:spTree>
    <p:extLst>
      <p:ext uri="{BB962C8B-B14F-4D97-AF65-F5344CB8AC3E}">
        <p14:creationId xmlns:p14="http://schemas.microsoft.com/office/powerpoint/2010/main" val="22668970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9827"/>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smtClean="0">
                  <a:latin typeface="微软雅黑" panose="020B0503020204020204" pitchFamily="34" charset="-122"/>
                  <a:ea typeface="微软雅黑" panose="020B0503020204020204" pitchFamily="34" charset="-122"/>
                </a:rPr>
                <a:t>主要思想</a:t>
              </a:r>
              <a:endParaRPr lang="zh-CN" altLang="en-US" sz="2400" b="1" dirty="0">
                <a:latin typeface="微软雅黑" panose="020B0503020204020204" pitchFamily="34" charset="-122"/>
                <a:ea typeface="微软雅黑" panose="020B0503020204020204" pitchFamily="34" charset="-122"/>
              </a:endParaRPr>
            </a:p>
          </p:txBody>
        </p:sp>
      </p:grpSp>
      <p:sp>
        <p:nvSpPr>
          <p:cNvPr id="14" name="圆角矩形标注 13"/>
          <p:cNvSpPr>
            <a:spLocks noChangeArrowheads="1"/>
          </p:cNvSpPr>
          <p:nvPr/>
        </p:nvSpPr>
        <p:spPr bwMode="auto">
          <a:xfrm>
            <a:off x="230160" y="995518"/>
            <a:ext cx="8734328" cy="3880488"/>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20000"/>
              </a:lnSpc>
              <a:spcBef>
                <a:spcPts val="600"/>
              </a:spcBef>
              <a:buNone/>
            </a:pPr>
            <a:r>
              <a:rPr lang="zh-CN" altLang="en-US" sz="2200" dirty="0" smtClean="0">
                <a:latin typeface="华文隶书" panose="02010800040101010101" pitchFamily="2" charset="-122"/>
                <a:ea typeface="华文隶书" panose="02010800040101010101" pitchFamily="2" charset="-122"/>
              </a:rPr>
              <a:t>（八）</a:t>
            </a:r>
            <a:r>
              <a:rPr lang="zh-CN" altLang="en-US" sz="2200" dirty="0">
                <a:latin typeface="华文隶书" panose="02010800040101010101" pitchFamily="2" charset="-122"/>
                <a:ea typeface="华文隶书" panose="02010800040101010101" pitchFamily="2" charset="-122"/>
              </a:rPr>
              <a:t>需说明的其他事项</a:t>
            </a:r>
            <a:r>
              <a:rPr lang="zh-CN" altLang="zh-CN" sz="2200" dirty="0">
                <a:latin typeface="华文隶书" panose="02010800040101010101" pitchFamily="2" charset="-122"/>
                <a:ea typeface="华文隶书" panose="02010800040101010101" pitchFamily="2" charset="-122"/>
              </a:rPr>
              <a:t>。</a:t>
            </a:r>
            <a:endParaRPr lang="en-US" altLang="zh-CN" sz="2200" dirty="0">
              <a:latin typeface="华文隶书" panose="02010800040101010101" pitchFamily="2" charset="-122"/>
              <a:ea typeface="华文隶书" panose="02010800040101010101" pitchFamily="2" charset="-122"/>
            </a:endParaRPr>
          </a:p>
          <a:p>
            <a:pPr>
              <a:lnSpc>
                <a:spcPct val="120000"/>
              </a:lnSpc>
              <a:spcBef>
                <a:spcPts val="600"/>
              </a:spcBef>
              <a:buNone/>
            </a:pPr>
            <a:r>
              <a:rPr lang="en-US" altLang="zh-CN" sz="2200" dirty="0">
                <a:latin typeface="华文隶书" panose="02010800040101010101" pitchFamily="2" charset="-122"/>
                <a:ea typeface="华文隶书" panose="02010800040101010101" pitchFamily="2" charset="-122"/>
              </a:rPr>
              <a:t>1</a:t>
            </a:r>
            <a:r>
              <a:rPr lang="zh-CN" altLang="en-US" sz="2200" dirty="0">
                <a:latin typeface="华文隶书" panose="02010800040101010101" pitchFamily="2" charset="-122"/>
                <a:ea typeface="华文隶书" panose="02010800040101010101" pitchFamily="2" charset="-122"/>
              </a:rPr>
              <a:t>、必须统一使用交通运输企业安全生产标准化管理信息系统；</a:t>
            </a:r>
            <a:endParaRPr lang="en-US" altLang="zh-CN" sz="2200" dirty="0">
              <a:latin typeface="华文隶书" panose="02010800040101010101" pitchFamily="2" charset="-122"/>
              <a:ea typeface="华文隶书" panose="02010800040101010101" pitchFamily="2" charset="-122"/>
            </a:endParaRPr>
          </a:p>
          <a:p>
            <a:pPr>
              <a:lnSpc>
                <a:spcPct val="120000"/>
              </a:lnSpc>
              <a:spcBef>
                <a:spcPts val="600"/>
              </a:spcBef>
              <a:buNone/>
            </a:pPr>
            <a:r>
              <a:rPr lang="en-US" altLang="zh-CN" sz="2200" dirty="0">
                <a:latin typeface="华文隶书" panose="02010800040101010101" pitchFamily="2" charset="-122"/>
                <a:ea typeface="华文隶书" panose="02010800040101010101" pitchFamily="2" charset="-122"/>
              </a:rPr>
              <a:t>2</a:t>
            </a:r>
            <a:r>
              <a:rPr lang="zh-CN" altLang="en-US" sz="2200" dirty="0">
                <a:latin typeface="华文隶书" panose="02010800040101010101" pitchFamily="2" charset="-122"/>
                <a:ea typeface="华文隶书" panose="02010800040101010101" pitchFamily="2" charset="-122"/>
              </a:rPr>
              <a:t>、行业系列标准：交通运输企业安全生产标准化建设基本规范没有发布之前，原交通运输企业安全生产标准化达标评价指标继续有效，新增专业类别评价实施细则近期将尽快发布；</a:t>
            </a:r>
            <a:endParaRPr lang="en-US" altLang="zh-CN" sz="2200" dirty="0">
              <a:latin typeface="华文隶书" panose="02010800040101010101" pitchFamily="2" charset="-122"/>
              <a:ea typeface="华文隶书" panose="02010800040101010101" pitchFamily="2" charset="-122"/>
            </a:endParaRPr>
          </a:p>
          <a:p>
            <a:pPr>
              <a:lnSpc>
                <a:spcPct val="120000"/>
              </a:lnSpc>
              <a:spcBef>
                <a:spcPts val="600"/>
              </a:spcBef>
              <a:buNone/>
            </a:pPr>
            <a:r>
              <a:rPr lang="en-US" altLang="zh-CN" sz="2200" dirty="0">
                <a:latin typeface="华文隶书" panose="02010800040101010101" pitchFamily="2" charset="-122"/>
                <a:ea typeface="华文隶书" panose="02010800040101010101" pitchFamily="2" charset="-122"/>
              </a:rPr>
              <a:t>3</a:t>
            </a:r>
            <a:r>
              <a:rPr lang="zh-CN" altLang="en-US" sz="2200" dirty="0">
                <a:latin typeface="华文隶书" panose="02010800040101010101" pitchFamily="2" charset="-122"/>
                <a:ea typeface="华文隶书" panose="02010800040101010101" pitchFamily="2" charset="-122"/>
              </a:rPr>
              <a:t>、原考评机构和考评员继续有效，考评机构有效期满后，按新办法执行；</a:t>
            </a:r>
            <a:endParaRPr lang="en-US" altLang="zh-CN" sz="2200" dirty="0">
              <a:latin typeface="华文隶书" panose="02010800040101010101" pitchFamily="2" charset="-122"/>
              <a:ea typeface="华文隶书" panose="02010800040101010101" pitchFamily="2" charset="-122"/>
            </a:endParaRPr>
          </a:p>
          <a:p>
            <a:pPr>
              <a:lnSpc>
                <a:spcPct val="120000"/>
              </a:lnSpc>
              <a:spcBef>
                <a:spcPts val="600"/>
              </a:spcBef>
              <a:buNone/>
            </a:pPr>
            <a:r>
              <a:rPr lang="en-US" altLang="zh-CN" sz="2200" dirty="0">
                <a:latin typeface="华文隶书" panose="02010800040101010101" pitchFamily="2" charset="-122"/>
                <a:ea typeface="华文隶书" panose="02010800040101010101" pitchFamily="2" charset="-122"/>
              </a:rPr>
              <a:t>4</a:t>
            </a:r>
            <a:r>
              <a:rPr lang="zh-CN" altLang="en-US" sz="2200" dirty="0">
                <a:latin typeface="华文隶书" panose="02010800040101010101" pitchFamily="2" charset="-122"/>
                <a:ea typeface="华文隶书" panose="02010800040101010101" pitchFamily="2" charset="-122"/>
              </a:rPr>
              <a:t>、管理维护单位委托事宜。</a:t>
            </a:r>
            <a:endParaRPr lang="zh-CN" altLang="zh-CN" sz="2200"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29879597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0FCAD88F-64EB-44BD-A5DF-BD60CE6A66AE}" type="datetime1">
              <a:rPr lang="zh-CN" altLang="en-US" sz="1200">
                <a:solidFill>
                  <a:srgbClr val="FF0000"/>
                </a:solidFill>
                <a:latin typeface="Calibri" panose="020F0502020204030204" pitchFamily="34" charset="0"/>
              </a:rPr>
              <a:pPr/>
              <a:t>2019/7/26</a:t>
            </a:fld>
            <a:endParaRPr lang="en-US" altLang="zh-CN" sz="1200">
              <a:solidFill>
                <a:srgbClr val="FF0000"/>
              </a:solidFill>
              <a:latin typeface="Calibri" panose="020F0502020204030204" pitchFamily="34" charset="0"/>
            </a:endParaRPr>
          </a:p>
        </p:txBody>
      </p:sp>
      <p:sp>
        <p:nvSpPr>
          <p:cNvPr id="57347"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DA21B7CB-6034-465E-96F9-E67881E6A5E5}" type="slidenum">
              <a:rPr lang="zh-CN" altLang="en-US" sz="1200">
                <a:solidFill>
                  <a:srgbClr val="FF0000"/>
                </a:solidFill>
                <a:latin typeface="Calibri" panose="020F0502020204030204" pitchFamily="34" charset="0"/>
              </a:rPr>
              <a:pPr/>
              <a:t>54</a:t>
            </a:fld>
            <a:endParaRPr lang="en-US" altLang="zh-CN" sz="1200">
              <a:solidFill>
                <a:srgbClr val="FF0000"/>
              </a:solidFill>
              <a:latin typeface="Calibri" panose="020F0502020204030204" pitchFamily="34" charset="0"/>
            </a:endParaRPr>
          </a:p>
        </p:txBody>
      </p:sp>
      <p:sp>
        <p:nvSpPr>
          <p:cNvPr id="57348"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zh-CN" altLang="en-US" smtClean="0"/>
              <a:t> </a:t>
            </a:r>
          </a:p>
        </p:txBody>
      </p:sp>
      <p:sp>
        <p:nvSpPr>
          <p:cNvPr id="57352" name="Text Box 9"/>
          <p:cNvSpPr txBox="1">
            <a:spLocks noChangeArrowheads="1"/>
          </p:cNvSpPr>
          <p:nvPr/>
        </p:nvSpPr>
        <p:spPr bwMode="auto">
          <a:xfrm>
            <a:off x="2419350" y="456010"/>
            <a:ext cx="2962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a:solidFill>
                  <a:schemeClr val="bg1"/>
                </a:solidFill>
                <a:ea typeface="华文中宋" panose="02010600040101010101" pitchFamily="2" charset="-122"/>
              </a:rPr>
              <a:t>安全生产标准化要求</a:t>
            </a:r>
          </a:p>
        </p:txBody>
      </p:sp>
      <p:grpSp>
        <p:nvGrpSpPr>
          <p:cNvPr id="57353" name="Group 10"/>
          <p:cNvGrpSpPr>
            <a:grpSpLocks/>
          </p:cNvGrpSpPr>
          <p:nvPr/>
        </p:nvGrpSpPr>
        <p:grpSpPr bwMode="auto">
          <a:xfrm>
            <a:off x="835000" y="3532042"/>
            <a:ext cx="928688" cy="948928"/>
            <a:chOff x="1851" y="624"/>
            <a:chExt cx="812" cy="830"/>
          </a:xfrm>
        </p:grpSpPr>
        <p:sp>
          <p:nvSpPr>
            <p:cNvPr id="57358" name="Oval 11"/>
            <p:cNvSpPr>
              <a:spLocks noChangeArrowheads="1"/>
            </p:cNvSpPr>
            <p:nvPr/>
          </p:nvSpPr>
          <p:spPr bwMode="ltGray">
            <a:xfrm>
              <a:off x="1851" y="652"/>
              <a:ext cx="812" cy="802"/>
            </a:xfrm>
            <a:prstGeom prst="ellipse">
              <a:avLst/>
            </a:prstGeom>
            <a:solidFill>
              <a:schemeClr val="accent1"/>
            </a:solidFill>
            <a:ln w="63500" algn="ctr">
              <a:solidFill>
                <a:srgbClr val="F8F8F8">
                  <a:alpha val="70195"/>
                </a:srgbClr>
              </a:solidFill>
              <a:round/>
              <a:headEnd/>
              <a:tailEnd/>
            </a:ln>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pic>
          <p:nvPicPr>
            <p:cNvPr id="57359" name="Picture 12" descr="cir_lighteffect0"/>
            <p:cNvPicPr>
              <a:picLocks noChangeAspect="1" noChangeArrowheads="1"/>
            </p:cNvPicPr>
            <p:nvPr/>
          </p:nvPicPr>
          <p:blipFill>
            <a:blip r:embed="rId3">
              <a:lum bright="18000" contrast="-12000"/>
              <a:extLst>
                <a:ext uri="{28A0092B-C50C-407E-A947-70E740481C1C}">
                  <a14:useLocalDpi xmlns:a14="http://schemas.microsoft.com/office/drawing/2010/main" val="0"/>
                </a:ext>
              </a:extLst>
            </a:blip>
            <a:srcRect/>
            <a:stretch>
              <a:fillRect/>
            </a:stretch>
          </p:blipFill>
          <p:spPr bwMode="ltGray">
            <a:xfrm>
              <a:off x="1920" y="624"/>
              <a:ext cx="670" cy="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354" name="Rectangle 13"/>
          <p:cNvSpPr>
            <a:spLocks noChangeArrowheads="1"/>
          </p:cNvSpPr>
          <p:nvPr/>
        </p:nvSpPr>
        <p:spPr bwMode="black">
          <a:xfrm>
            <a:off x="906292" y="3792748"/>
            <a:ext cx="773906" cy="577081"/>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800" b="1" dirty="0">
                <a:solidFill>
                  <a:srgbClr val="F8F8F8"/>
                </a:solidFill>
                <a:latin typeface="Arial" panose="020B0604020202020204" pitchFamily="34" charset="0"/>
              </a:rPr>
              <a:t>企业</a:t>
            </a:r>
          </a:p>
          <a:p>
            <a:pPr eaLnBrk="1" hangingPunct="1"/>
            <a:endParaRPr lang="zh-CN" altLang="en-US" sz="1350" dirty="0">
              <a:latin typeface="Arial" panose="020B0604020202020204" pitchFamily="34" charset="0"/>
            </a:endParaRPr>
          </a:p>
        </p:txBody>
      </p:sp>
      <p:sp>
        <p:nvSpPr>
          <p:cNvPr id="57355" name="AutoShape 13"/>
          <p:cNvSpPr>
            <a:spLocks noChangeArrowheads="1"/>
          </p:cNvSpPr>
          <p:nvPr/>
        </p:nvSpPr>
        <p:spPr bwMode="gray">
          <a:xfrm>
            <a:off x="230160" y="980689"/>
            <a:ext cx="1781175" cy="595313"/>
          </a:xfrm>
          <a:prstGeom prst="roundRect">
            <a:avLst>
              <a:gd name="adj" fmla="val 16667"/>
            </a:avLst>
          </a:prstGeom>
          <a:gradFill rotWithShape="1">
            <a:gsLst>
              <a:gs pos="0">
                <a:srgbClr val="215068"/>
              </a:gs>
              <a:gs pos="50000">
                <a:srgbClr val="48ADE0"/>
              </a:gs>
              <a:gs pos="100000">
                <a:srgbClr val="215068"/>
              </a:gs>
            </a:gsLst>
            <a:lin ang="5400000" scaled="1"/>
          </a:gradFill>
          <a:ln w="38100">
            <a:solidFill>
              <a:srgbClr val="FF0000"/>
            </a:solidFill>
            <a:round/>
            <a:headEnd/>
            <a:tailEnd/>
          </a:ln>
          <a:effectLst>
            <a:outerShdw dist="107763" dir="2700000" algn="ctr" rotWithShape="0">
              <a:srgbClr val="808080">
                <a:alpha val="50000"/>
              </a:srgbClr>
            </a:outerShdw>
          </a:effectLst>
        </p:spPr>
        <p:txBody>
          <a:bodyPr wrap="none" rIns="0"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100">
                <a:solidFill>
                  <a:schemeClr val="bg1"/>
                </a:solidFill>
              </a:rPr>
              <a:t>一、适用范围</a:t>
            </a:r>
          </a:p>
        </p:txBody>
      </p:sp>
      <p:sp>
        <p:nvSpPr>
          <p:cNvPr id="3" name="圆角矩形标注 2"/>
          <p:cNvSpPr>
            <a:spLocks noChangeArrowheads="1"/>
          </p:cNvSpPr>
          <p:nvPr/>
        </p:nvSpPr>
        <p:spPr bwMode="auto">
          <a:xfrm>
            <a:off x="2339752" y="2139554"/>
            <a:ext cx="5976664" cy="1944290"/>
          </a:xfrm>
          <a:prstGeom prst="wedgeRoundRectCallout">
            <a:avLst>
              <a:gd name="adj1" fmla="val -59292"/>
              <a:gd name="adj2" fmla="val 47306"/>
              <a:gd name="adj3" fmla="val 16667"/>
            </a:avLst>
          </a:prstGeom>
          <a:noFill/>
          <a:ln w="254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nSpc>
                <a:spcPct val="150000"/>
              </a:lnSpc>
            </a:pPr>
            <a:r>
              <a:rPr lang="zh-CN" altLang="zh-CN" dirty="0">
                <a:latin typeface="华文隶书" panose="02010800040101010101" pitchFamily="2" charset="-122"/>
                <a:ea typeface="华文隶书" panose="02010800040101010101" pitchFamily="2" charset="-122"/>
              </a:rPr>
              <a:t>从事</a:t>
            </a:r>
            <a:r>
              <a:rPr lang="zh-CN" altLang="zh-CN" dirty="0">
                <a:solidFill>
                  <a:srgbClr val="FF0000"/>
                </a:solidFill>
                <a:latin typeface="华文隶书" panose="02010800040101010101" pitchFamily="2" charset="-122"/>
                <a:ea typeface="华文隶书" panose="02010800040101010101" pitchFamily="2" charset="-122"/>
              </a:rPr>
              <a:t>公路</a:t>
            </a:r>
            <a:r>
              <a:rPr lang="zh-CN" altLang="zh-CN" dirty="0">
                <a:latin typeface="华文隶书" panose="02010800040101010101" pitchFamily="2" charset="-122"/>
                <a:ea typeface="华文隶书" panose="02010800040101010101" pitchFamily="2" charset="-122"/>
              </a:rPr>
              <a:t>、</a:t>
            </a:r>
            <a:r>
              <a:rPr lang="zh-CN" altLang="zh-CN" dirty="0">
                <a:solidFill>
                  <a:srgbClr val="FF0000"/>
                </a:solidFill>
                <a:latin typeface="华文隶书" panose="02010800040101010101" pitchFamily="2" charset="-122"/>
                <a:ea typeface="华文隶书" panose="02010800040101010101" pitchFamily="2" charset="-122"/>
              </a:rPr>
              <a:t>水路</a:t>
            </a:r>
            <a:r>
              <a:rPr lang="zh-CN" altLang="zh-CN" dirty="0">
                <a:latin typeface="华文隶书" panose="02010800040101010101" pitchFamily="2" charset="-122"/>
                <a:ea typeface="华文隶书" panose="02010800040101010101" pitchFamily="2" charset="-122"/>
              </a:rPr>
              <a:t>交通运输的</a:t>
            </a:r>
            <a:r>
              <a:rPr lang="zh-CN" altLang="zh-CN" dirty="0">
                <a:solidFill>
                  <a:srgbClr val="FF0000"/>
                </a:solidFill>
                <a:latin typeface="华文隶书" panose="02010800040101010101" pitchFamily="2" charset="-122"/>
                <a:ea typeface="华文隶书" panose="02010800040101010101" pitchFamily="2" charset="-122"/>
              </a:rPr>
              <a:t>生产经营单位</a:t>
            </a:r>
            <a:r>
              <a:rPr lang="zh-CN" altLang="zh-CN" dirty="0">
                <a:latin typeface="华文隶书" panose="02010800040101010101" pitchFamily="2" charset="-122"/>
                <a:ea typeface="华文隶书" panose="02010800040101010101" pitchFamily="2" charset="-122"/>
              </a:rPr>
              <a:t>，包括直接从事生产经营行为的</a:t>
            </a:r>
            <a:r>
              <a:rPr lang="zh-CN" altLang="zh-CN" dirty="0">
                <a:solidFill>
                  <a:srgbClr val="FF0000"/>
                </a:solidFill>
                <a:latin typeface="华文隶书" panose="02010800040101010101" pitchFamily="2" charset="-122"/>
                <a:ea typeface="华文隶书" panose="02010800040101010101" pitchFamily="2" charset="-122"/>
              </a:rPr>
              <a:t>事业单位</a:t>
            </a:r>
            <a:r>
              <a:rPr lang="zh-CN" altLang="zh-CN" dirty="0" smtClean="0">
                <a:latin typeface="华文隶书" panose="02010800040101010101" pitchFamily="2" charset="-122"/>
                <a:ea typeface="华文隶书" panose="02010800040101010101" pitchFamily="2" charset="-122"/>
              </a:rPr>
              <a:t>。</a:t>
            </a:r>
            <a:endParaRPr lang="zh-CN" altLang="zh-CN" dirty="0">
              <a:latin typeface="华文楷体" panose="02010600040101010101" pitchFamily="2" charset="-122"/>
              <a:ea typeface="华文楷体" panose="02010600040101010101" pitchFamily="2" charset="-122"/>
            </a:endParaRPr>
          </a:p>
        </p:txBody>
      </p:sp>
      <p:sp>
        <p:nvSpPr>
          <p:cNvPr id="10" name="圆角矩形 9"/>
          <p:cNvSpPr/>
          <p:nvPr/>
        </p:nvSpPr>
        <p:spPr>
          <a:xfrm>
            <a:off x="2478038" y="980688"/>
            <a:ext cx="5586611" cy="765961"/>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r>
              <a:rPr lang="zh-CN" altLang="en-US" sz="2400" dirty="0">
                <a:solidFill>
                  <a:schemeClr val="tx1"/>
                </a:solidFill>
                <a:latin typeface="华文隶书" pitchFamily="2" charset="-122"/>
                <a:ea typeface="华文隶书" pitchFamily="2" charset="-122"/>
              </a:rPr>
              <a:t>依据</a:t>
            </a:r>
            <a:r>
              <a:rPr lang="en-US" altLang="zh-CN" sz="2400" dirty="0">
                <a:solidFill>
                  <a:schemeClr val="tx1"/>
                </a:solidFill>
                <a:latin typeface="华文隶书" pitchFamily="2" charset="-122"/>
                <a:ea typeface="华文隶书" pitchFamily="2" charset="-122"/>
              </a:rPr>
              <a:t>《</a:t>
            </a:r>
            <a:r>
              <a:rPr lang="zh-CN" altLang="en-US" sz="2400" dirty="0">
                <a:solidFill>
                  <a:schemeClr val="tx1"/>
                </a:solidFill>
                <a:latin typeface="华文隶书" pitchFamily="2" charset="-122"/>
                <a:ea typeface="华文隶书" pitchFamily="2" charset="-122"/>
              </a:rPr>
              <a:t>交通运输企业安全生产标准化</a:t>
            </a:r>
            <a:r>
              <a:rPr lang="zh-CN" altLang="en-US" sz="2400" dirty="0" smtClean="0">
                <a:solidFill>
                  <a:schemeClr val="tx1"/>
                </a:solidFill>
                <a:latin typeface="华文隶书" pitchFamily="2" charset="-122"/>
                <a:ea typeface="华文隶书" pitchFamily="2" charset="-122"/>
              </a:rPr>
              <a:t>建设管理办法</a:t>
            </a:r>
            <a:r>
              <a:rPr lang="en-US" altLang="zh-CN" sz="2400" dirty="0" smtClean="0">
                <a:solidFill>
                  <a:schemeClr val="tx1"/>
                </a:solidFill>
                <a:latin typeface="华文隶书" pitchFamily="2" charset="-122"/>
                <a:ea typeface="华文隶书" pitchFamily="2" charset="-122"/>
              </a:rPr>
              <a:t>》</a:t>
            </a:r>
            <a:r>
              <a:rPr lang="zh-CN" altLang="en-US" sz="2400" dirty="0">
                <a:solidFill>
                  <a:schemeClr val="tx1"/>
                </a:solidFill>
                <a:latin typeface="华文隶书" pitchFamily="2" charset="-122"/>
                <a:ea typeface="华文隶书" pitchFamily="2" charset="-122"/>
              </a:rPr>
              <a:t>交安监发</a:t>
            </a:r>
            <a:r>
              <a:rPr lang="en-US" altLang="zh-CN" sz="2400" dirty="0">
                <a:solidFill>
                  <a:schemeClr val="tx1"/>
                </a:solidFill>
                <a:latin typeface="华文隶书" pitchFamily="2" charset="-122"/>
                <a:ea typeface="华文隶书" pitchFamily="2" charset="-122"/>
              </a:rPr>
              <a:t>〔</a:t>
            </a:r>
            <a:r>
              <a:rPr lang="en-US" altLang="zh-CN" sz="2400" dirty="0" smtClean="0">
                <a:solidFill>
                  <a:schemeClr val="tx1"/>
                </a:solidFill>
                <a:latin typeface="华文隶书" pitchFamily="2" charset="-122"/>
                <a:ea typeface="华文隶书" pitchFamily="2" charset="-122"/>
              </a:rPr>
              <a:t>2016〕133</a:t>
            </a:r>
            <a:r>
              <a:rPr lang="zh-CN" altLang="en-US" sz="2400" dirty="0" smtClean="0">
                <a:solidFill>
                  <a:schemeClr val="tx1"/>
                </a:solidFill>
                <a:latin typeface="华文隶书" pitchFamily="2" charset="-122"/>
                <a:ea typeface="华文隶书" pitchFamily="2" charset="-122"/>
              </a:rPr>
              <a:t>号</a:t>
            </a:r>
            <a:r>
              <a:rPr lang="zh-CN" altLang="en-US" sz="2400" dirty="0">
                <a:solidFill>
                  <a:schemeClr val="tx1"/>
                </a:solidFill>
                <a:latin typeface="华文隶书" pitchFamily="2" charset="-122"/>
                <a:ea typeface="华文隶书" pitchFamily="2" charset="-122"/>
              </a:rPr>
              <a:t>）</a:t>
            </a:r>
            <a:endParaRPr lang="en-US" altLang="zh-CN" sz="2400" dirty="0">
              <a:solidFill>
                <a:schemeClr val="tx1"/>
              </a:solidFill>
              <a:latin typeface="华文隶书" pitchFamily="2" charset="-122"/>
              <a:ea typeface="华文隶书" pitchFamily="2" charset="-122"/>
            </a:endParaRPr>
          </a:p>
        </p:txBody>
      </p:sp>
      <p:grpSp>
        <p:nvGrpSpPr>
          <p:cNvPr id="24" name="组合 23"/>
          <p:cNvGrpSpPr/>
          <p:nvPr/>
        </p:nvGrpSpPr>
        <p:grpSpPr>
          <a:xfrm>
            <a:off x="230161" y="205625"/>
            <a:ext cx="6181985" cy="646331"/>
            <a:chOff x="1631504" y="525400"/>
            <a:chExt cx="3350202" cy="745073"/>
          </a:xfrm>
        </p:grpSpPr>
        <p:sp>
          <p:nvSpPr>
            <p:cNvPr id="25" name="等腰三角形 24"/>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等腰三角形 25"/>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文本框 26"/>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企业安全生产</a:t>
              </a:r>
              <a:r>
                <a:rPr lang="zh-CN" altLang="en-US" sz="2400" b="1" dirty="0" smtClean="0">
                  <a:latin typeface="微软雅黑" panose="020B0503020204020204" pitchFamily="34" charset="-122"/>
                  <a:ea typeface="微软雅黑" panose="020B0503020204020204" pitchFamily="34" charset="-122"/>
                </a:rPr>
                <a:t>标准化建设要求</a:t>
              </a:r>
              <a:endParaRPr lang="zh-CN" altLang="en-US" sz="24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62427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230161" y="205625"/>
            <a:ext cx="6181985" cy="646331"/>
            <a:chOff x="1631504" y="525400"/>
            <a:chExt cx="3350202" cy="745073"/>
          </a:xfrm>
        </p:grpSpPr>
        <p:sp>
          <p:nvSpPr>
            <p:cNvPr id="25" name="等腰三角形 24"/>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等腰三角形 25"/>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文本框 26"/>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企业安全生产</a:t>
              </a:r>
              <a:r>
                <a:rPr lang="zh-CN" altLang="en-US" sz="2400" b="1" dirty="0" smtClean="0">
                  <a:latin typeface="微软雅黑" panose="020B0503020204020204" pitchFamily="34" charset="-122"/>
                  <a:ea typeface="微软雅黑" panose="020B0503020204020204" pitchFamily="34" charset="-122"/>
                </a:rPr>
                <a:t>标准化建设要求</a:t>
              </a:r>
              <a:endParaRPr lang="zh-CN" altLang="en-US" sz="2400" b="1" dirty="0">
                <a:latin typeface="微软雅黑" panose="020B0503020204020204" pitchFamily="34" charset="-122"/>
                <a:ea typeface="微软雅黑" panose="020B0503020204020204" pitchFamily="34" charset="-122"/>
              </a:endParaRPr>
            </a:p>
          </p:txBody>
        </p:sp>
      </p:grpSp>
      <p:sp>
        <p:nvSpPr>
          <p:cNvPr id="58370"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2A3189E9-64AA-4EBB-959E-8102DA6FC6B9}" type="datetime1">
              <a:rPr lang="zh-CN" altLang="en-US" sz="1200">
                <a:solidFill>
                  <a:srgbClr val="FF0000"/>
                </a:solidFill>
                <a:latin typeface="Calibri" panose="020F0502020204030204" pitchFamily="34" charset="0"/>
              </a:rPr>
              <a:pPr/>
              <a:t>2019/7/26</a:t>
            </a:fld>
            <a:endParaRPr lang="en-US" altLang="zh-CN" sz="1200">
              <a:solidFill>
                <a:srgbClr val="FF0000"/>
              </a:solidFill>
              <a:latin typeface="Calibri" panose="020F0502020204030204" pitchFamily="34" charset="0"/>
            </a:endParaRPr>
          </a:p>
        </p:txBody>
      </p:sp>
      <p:sp>
        <p:nvSpPr>
          <p:cNvPr id="58371"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AFC30020-9342-4703-98D0-01049C76DF0E}" type="slidenum">
              <a:rPr lang="zh-CN" altLang="en-US" sz="1200">
                <a:solidFill>
                  <a:srgbClr val="FF0000"/>
                </a:solidFill>
                <a:latin typeface="Calibri" panose="020F0502020204030204" pitchFamily="34" charset="0"/>
              </a:rPr>
              <a:pPr/>
              <a:t>55</a:t>
            </a:fld>
            <a:endParaRPr lang="en-US" altLang="zh-CN" sz="1200">
              <a:solidFill>
                <a:srgbClr val="FF0000"/>
              </a:solidFill>
              <a:latin typeface="Calibri" panose="020F0502020204030204" pitchFamily="34" charset="0"/>
            </a:endParaRPr>
          </a:p>
        </p:txBody>
      </p:sp>
      <p:sp>
        <p:nvSpPr>
          <p:cNvPr id="58372" name="AutoShape 21"/>
          <p:cNvSpPr>
            <a:spLocks noChangeArrowheads="1"/>
          </p:cNvSpPr>
          <p:nvPr/>
        </p:nvSpPr>
        <p:spPr bwMode="auto">
          <a:xfrm>
            <a:off x="3762375" y="4245769"/>
            <a:ext cx="1566863" cy="647700"/>
          </a:xfrm>
          <a:prstGeom prst="horizontalScroll">
            <a:avLst>
              <a:gd name="adj" fmla="val 12500"/>
            </a:avLst>
          </a:prstGeom>
          <a:gradFill rotWithShape="1">
            <a:gsLst>
              <a:gs pos="0">
                <a:srgbClr val="00FFFF"/>
              </a:gs>
              <a:gs pos="100000">
                <a:schemeClr val="bg1"/>
              </a:gs>
            </a:gsLst>
            <a:lin ang="5400000" scaled="1"/>
          </a:gradFill>
          <a:ln w="9525">
            <a:solidFill>
              <a:srgbClr val="0000FF"/>
            </a:solidFill>
            <a:round/>
            <a:headEnd/>
            <a:tailEnd/>
          </a:ln>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8373" name="Rectangle 2"/>
          <p:cNvSpPr>
            <a:spLocks noGrp="1" noChangeArrowheads="1"/>
          </p:cNvSpPr>
          <p:nvPr>
            <p:ph type="body" idx="1"/>
          </p:nvPr>
        </p:nvSpPr>
        <p:spPr bwMode="auto">
          <a:xfrm>
            <a:off x="3492104" y="1275160"/>
            <a:ext cx="2591990" cy="2862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fontScale="92500" lnSpcReduction="10000"/>
          </a:bodyPr>
          <a:lstStyle/>
          <a:p>
            <a:pPr marL="609600" indent="-609600">
              <a:spcBef>
                <a:spcPct val="0"/>
              </a:spcBef>
              <a:buNone/>
            </a:pPr>
            <a:r>
              <a:rPr lang="zh-CN" altLang="en-US" smtClean="0">
                <a:latin typeface="华文楷体" panose="02010600040101010101" pitchFamily="2" charset="-122"/>
                <a:ea typeface="华文楷体" panose="02010600040101010101" pitchFamily="2" charset="-122"/>
              </a:rPr>
              <a:t>道路运输</a:t>
            </a:r>
          </a:p>
          <a:p>
            <a:pPr marL="609600" indent="-609600">
              <a:lnSpc>
                <a:spcPct val="125000"/>
              </a:lnSpc>
              <a:spcBef>
                <a:spcPct val="0"/>
              </a:spcBef>
              <a:spcAft>
                <a:spcPct val="20000"/>
              </a:spcAft>
              <a:buNone/>
            </a:pPr>
            <a:r>
              <a:rPr lang="zh-CN" altLang="en-US" smtClean="0">
                <a:latin typeface="华文楷体" panose="02010600040101010101" pitchFamily="2" charset="-122"/>
                <a:ea typeface="华文楷体" panose="02010600040101010101" pitchFamily="2" charset="-122"/>
              </a:rPr>
              <a:t>水路运输</a:t>
            </a:r>
          </a:p>
          <a:p>
            <a:pPr marL="609600" indent="-609600">
              <a:lnSpc>
                <a:spcPct val="125000"/>
              </a:lnSpc>
              <a:spcBef>
                <a:spcPct val="0"/>
              </a:spcBef>
              <a:spcAft>
                <a:spcPct val="20000"/>
              </a:spcAft>
              <a:buNone/>
            </a:pPr>
            <a:r>
              <a:rPr lang="zh-CN" altLang="en-US" smtClean="0">
                <a:latin typeface="华文楷体" panose="02010600040101010101" pitchFamily="2" charset="-122"/>
                <a:ea typeface="华文楷体" panose="02010600040101010101" pitchFamily="2" charset="-122"/>
              </a:rPr>
              <a:t>港口码头</a:t>
            </a:r>
          </a:p>
          <a:p>
            <a:pPr marL="609600" indent="-609600">
              <a:lnSpc>
                <a:spcPct val="125000"/>
              </a:lnSpc>
              <a:spcBef>
                <a:spcPct val="0"/>
              </a:spcBef>
              <a:spcAft>
                <a:spcPct val="20000"/>
              </a:spcAft>
              <a:buNone/>
            </a:pPr>
            <a:r>
              <a:rPr lang="zh-CN" altLang="en-US" smtClean="0">
                <a:latin typeface="华文楷体" panose="02010600040101010101" pitchFamily="2" charset="-122"/>
                <a:ea typeface="华文楷体" panose="02010600040101010101" pitchFamily="2" charset="-122"/>
              </a:rPr>
              <a:t>城市客运</a:t>
            </a:r>
          </a:p>
          <a:p>
            <a:pPr marL="609600" indent="-609600">
              <a:lnSpc>
                <a:spcPct val="125000"/>
              </a:lnSpc>
              <a:spcBef>
                <a:spcPct val="0"/>
              </a:spcBef>
              <a:spcAft>
                <a:spcPct val="20000"/>
              </a:spcAft>
              <a:buNone/>
            </a:pPr>
            <a:r>
              <a:rPr lang="zh-CN" altLang="en-US" smtClean="0">
                <a:latin typeface="华文楷体" panose="02010600040101010101" pitchFamily="2" charset="-122"/>
                <a:ea typeface="华文楷体" panose="02010600040101010101" pitchFamily="2" charset="-122"/>
              </a:rPr>
              <a:t>交通运输工程建设</a:t>
            </a:r>
            <a:endParaRPr lang="en-US" altLang="zh-CN" smtClean="0">
              <a:latin typeface="华文楷体" panose="02010600040101010101" pitchFamily="2" charset="-122"/>
              <a:ea typeface="华文楷体" panose="02010600040101010101" pitchFamily="2" charset="-122"/>
            </a:endParaRPr>
          </a:p>
          <a:p>
            <a:pPr marL="609600" indent="-609600">
              <a:lnSpc>
                <a:spcPct val="125000"/>
              </a:lnSpc>
              <a:spcBef>
                <a:spcPct val="0"/>
              </a:spcBef>
              <a:spcAft>
                <a:spcPct val="20000"/>
              </a:spcAft>
              <a:buNone/>
            </a:pPr>
            <a:r>
              <a:rPr lang="zh-CN" altLang="en-US" smtClean="0">
                <a:latin typeface="华文楷体" panose="02010600040101010101" pitchFamily="2" charset="-122"/>
                <a:ea typeface="华文楷体" panose="02010600040101010101" pitchFamily="2" charset="-122"/>
              </a:rPr>
              <a:t>收费公路运营</a:t>
            </a:r>
          </a:p>
        </p:txBody>
      </p:sp>
      <p:sp>
        <p:nvSpPr>
          <p:cNvPr id="58377" name="AutoShape 14"/>
          <p:cNvSpPr>
            <a:spLocks/>
          </p:cNvSpPr>
          <p:nvPr/>
        </p:nvSpPr>
        <p:spPr bwMode="auto">
          <a:xfrm>
            <a:off x="2952506" y="1265694"/>
            <a:ext cx="432197" cy="2807494"/>
          </a:xfrm>
          <a:prstGeom prst="leftBrace">
            <a:avLst>
              <a:gd name="adj1" fmla="val 162397"/>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8378" name="AutoShape 15"/>
          <p:cNvSpPr>
            <a:spLocks/>
          </p:cNvSpPr>
          <p:nvPr/>
        </p:nvSpPr>
        <p:spPr bwMode="auto">
          <a:xfrm>
            <a:off x="6084094" y="1221581"/>
            <a:ext cx="323850" cy="2915841"/>
          </a:xfrm>
          <a:prstGeom prst="rightBrace">
            <a:avLst>
              <a:gd name="adj1" fmla="val 75031"/>
              <a:gd name="adj2" fmla="val 50000"/>
            </a:avLst>
          </a:prstGeom>
          <a:noFill/>
          <a:ln w="9525">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8379" name="Text Box 18"/>
          <p:cNvSpPr txBox="1">
            <a:spLocks noChangeArrowheads="1"/>
          </p:cNvSpPr>
          <p:nvPr/>
        </p:nvSpPr>
        <p:spPr bwMode="auto">
          <a:xfrm>
            <a:off x="4031457" y="4354116"/>
            <a:ext cx="1297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1800" dirty="0">
                <a:solidFill>
                  <a:srgbClr val="000000"/>
                </a:solidFill>
                <a:ea typeface="华文中宋" panose="02010600040101010101" pitchFamily="2" charset="-122"/>
              </a:rPr>
              <a:t>六个领域</a:t>
            </a:r>
          </a:p>
        </p:txBody>
      </p:sp>
      <p:sp>
        <p:nvSpPr>
          <p:cNvPr id="58380" name="AutoShape 13"/>
          <p:cNvSpPr>
            <a:spLocks noChangeArrowheads="1"/>
          </p:cNvSpPr>
          <p:nvPr/>
        </p:nvSpPr>
        <p:spPr bwMode="gray">
          <a:xfrm>
            <a:off x="424544" y="1179572"/>
            <a:ext cx="1403747" cy="595313"/>
          </a:xfrm>
          <a:prstGeom prst="roundRect">
            <a:avLst>
              <a:gd name="adj" fmla="val 16667"/>
            </a:avLst>
          </a:prstGeom>
          <a:gradFill rotWithShape="1">
            <a:gsLst>
              <a:gs pos="0">
                <a:srgbClr val="215068"/>
              </a:gs>
              <a:gs pos="50000">
                <a:srgbClr val="48ADE0"/>
              </a:gs>
              <a:gs pos="100000">
                <a:srgbClr val="215068"/>
              </a:gs>
            </a:gsLst>
            <a:lin ang="5400000" scaled="1"/>
          </a:gradFill>
          <a:ln w="38100">
            <a:solidFill>
              <a:srgbClr val="FF0000"/>
            </a:solidFill>
            <a:round/>
            <a:headEnd/>
            <a:tailEnd/>
          </a:ln>
          <a:effectLst>
            <a:outerShdw dist="107763" dir="2700000" algn="ctr" rotWithShape="0">
              <a:srgbClr val="808080">
                <a:alpha val="50000"/>
              </a:srgbClr>
            </a:outerShdw>
          </a:effectLst>
        </p:spPr>
        <p:txBody>
          <a:bodyPr wrap="none" rIns="0"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100">
                <a:solidFill>
                  <a:schemeClr val="bg1"/>
                </a:solidFill>
              </a:rPr>
              <a:t>二、分类</a:t>
            </a:r>
          </a:p>
        </p:txBody>
      </p:sp>
      <p:sp>
        <p:nvSpPr>
          <p:cNvPr id="58381" name="AutoShape 20"/>
          <p:cNvSpPr>
            <a:spLocks noChangeArrowheads="1"/>
          </p:cNvSpPr>
          <p:nvPr/>
        </p:nvSpPr>
        <p:spPr bwMode="auto">
          <a:xfrm>
            <a:off x="1602337" y="2328862"/>
            <a:ext cx="1350169" cy="647700"/>
          </a:xfrm>
          <a:prstGeom prst="ribbon2">
            <a:avLst>
              <a:gd name="adj1" fmla="val 12500"/>
              <a:gd name="adj2" fmla="val 50000"/>
            </a:avLst>
          </a:prstGeom>
          <a:gradFill rotWithShape="1">
            <a:gsLst>
              <a:gs pos="0">
                <a:srgbClr val="00FF00"/>
              </a:gs>
              <a:gs pos="100000">
                <a:schemeClr val="bg1"/>
              </a:gs>
            </a:gsLst>
            <a:lin ang="5400000" scaled="1"/>
          </a:gradFill>
          <a:ln w="9525">
            <a:solidFill>
              <a:srgbClr val="FFCC00"/>
            </a:solidFill>
            <a:round/>
            <a:headEnd/>
            <a:tailEnd/>
          </a:ln>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2100">
                <a:ea typeface="华文中宋" panose="02010600040101010101" pitchFamily="2" charset="-122"/>
              </a:rPr>
              <a:t>企业</a:t>
            </a:r>
          </a:p>
        </p:txBody>
      </p:sp>
      <p:sp>
        <p:nvSpPr>
          <p:cNvPr id="58382" name="AutoShape 23"/>
          <p:cNvSpPr>
            <a:spLocks noChangeArrowheads="1"/>
          </p:cNvSpPr>
          <p:nvPr/>
        </p:nvSpPr>
        <p:spPr bwMode="auto">
          <a:xfrm>
            <a:off x="6516291" y="1383506"/>
            <a:ext cx="1188244" cy="2538413"/>
          </a:xfrm>
          <a:prstGeom prst="star8">
            <a:avLst>
              <a:gd name="adj" fmla="val 32065"/>
            </a:avLst>
          </a:prstGeom>
          <a:gradFill rotWithShape="1">
            <a:gsLst>
              <a:gs pos="0">
                <a:srgbClr val="FFCC00"/>
              </a:gs>
              <a:gs pos="100000">
                <a:schemeClr val="bg1"/>
              </a:gs>
            </a:gsLst>
            <a:lin ang="5400000" scaled="1"/>
          </a:gradFill>
          <a:ln w="9525" algn="ctr">
            <a:solidFill>
              <a:srgbClr val="FF00FF"/>
            </a:solidFill>
            <a:miter lim="800000"/>
            <a:headEnd/>
            <a:tailEnd/>
          </a:ln>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8383" name="Text Box 16"/>
          <p:cNvSpPr txBox="1">
            <a:spLocks noChangeArrowheads="1"/>
          </p:cNvSpPr>
          <p:nvPr/>
        </p:nvSpPr>
        <p:spPr bwMode="auto">
          <a:xfrm>
            <a:off x="6894910" y="1653779"/>
            <a:ext cx="4857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100" b="1" dirty="0">
                <a:solidFill>
                  <a:srgbClr val="000000"/>
                </a:solidFill>
                <a:latin typeface="华文楷体" panose="02010600040101010101" pitchFamily="2" charset="-122"/>
                <a:ea typeface="华文楷体" panose="02010600040101010101" pitchFamily="2" charset="-122"/>
              </a:rPr>
              <a:t>具体</a:t>
            </a:r>
            <a:r>
              <a:rPr lang="en-US" altLang="zh-CN" sz="2100" b="1" dirty="0" smtClean="0">
                <a:solidFill>
                  <a:srgbClr val="000000"/>
                </a:solidFill>
                <a:latin typeface="华文楷体" panose="02010600040101010101" pitchFamily="2" charset="-122"/>
                <a:ea typeface="华文楷体" panose="02010600040101010101" pitchFamily="2" charset="-122"/>
              </a:rPr>
              <a:t>21</a:t>
            </a:r>
            <a:r>
              <a:rPr lang="zh-CN" altLang="en-US" sz="2100" b="1" dirty="0" smtClean="0">
                <a:solidFill>
                  <a:srgbClr val="000000"/>
                </a:solidFill>
                <a:latin typeface="华文楷体" panose="02010600040101010101" pitchFamily="2" charset="-122"/>
                <a:ea typeface="华文楷体" panose="02010600040101010101" pitchFamily="2" charset="-122"/>
              </a:rPr>
              <a:t>个</a:t>
            </a:r>
            <a:r>
              <a:rPr lang="zh-CN" altLang="en-US" sz="2100" b="1" dirty="0">
                <a:solidFill>
                  <a:srgbClr val="000000"/>
                </a:solidFill>
                <a:latin typeface="华文楷体" panose="02010600040101010101" pitchFamily="2" charset="-122"/>
                <a:ea typeface="华文楷体" panose="02010600040101010101" pitchFamily="2" charset="-122"/>
              </a:rPr>
              <a:t>专业</a:t>
            </a:r>
          </a:p>
        </p:txBody>
      </p:sp>
    </p:spTree>
    <p:extLst>
      <p:ext uri="{BB962C8B-B14F-4D97-AF65-F5344CB8AC3E}">
        <p14:creationId xmlns:p14="http://schemas.microsoft.com/office/powerpoint/2010/main" val="3073726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组合 28"/>
          <p:cNvGrpSpPr/>
          <p:nvPr/>
        </p:nvGrpSpPr>
        <p:grpSpPr>
          <a:xfrm>
            <a:off x="230161" y="205625"/>
            <a:ext cx="6181985" cy="646331"/>
            <a:chOff x="1631504" y="525400"/>
            <a:chExt cx="3350202" cy="745073"/>
          </a:xfrm>
        </p:grpSpPr>
        <p:sp>
          <p:nvSpPr>
            <p:cNvPr id="30" name="等腰三角形 2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等腰三角形 3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文本框 31"/>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企业安全生产</a:t>
              </a:r>
              <a:r>
                <a:rPr lang="zh-CN" altLang="en-US" sz="2400" b="1" dirty="0" smtClean="0">
                  <a:latin typeface="微软雅黑" panose="020B0503020204020204" pitchFamily="34" charset="-122"/>
                  <a:ea typeface="微软雅黑" panose="020B0503020204020204" pitchFamily="34" charset="-122"/>
                </a:rPr>
                <a:t>标准化建设要求</a:t>
              </a:r>
              <a:endParaRPr lang="zh-CN" altLang="en-US" sz="2400" b="1" dirty="0">
                <a:latin typeface="微软雅黑" panose="020B0503020204020204" pitchFamily="34" charset="-122"/>
                <a:ea typeface="微软雅黑" panose="020B0503020204020204" pitchFamily="34" charset="-122"/>
              </a:endParaRPr>
            </a:p>
          </p:txBody>
        </p:sp>
      </p:grpSp>
      <p:sp>
        <p:nvSpPr>
          <p:cNvPr id="59394"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9936254F-E308-45B1-93C6-0CCE9DC5A4A7}" type="datetime1">
              <a:rPr lang="zh-CN" altLang="en-US" sz="1200">
                <a:solidFill>
                  <a:srgbClr val="FF0000"/>
                </a:solidFill>
                <a:latin typeface="Calibri" panose="020F0502020204030204" pitchFamily="34" charset="0"/>
              </a:rPr>
              <a:pPr/>
              <a:t>2019/7/26</a:t>
            </a:fld>
            <a:endParaRPr lang="en-US" altLang="zh-CN" sz="1200">
              <a:solidFill>
                <a:srgbClr val="FF0000"/>
              </a:solidFill>
              <a:latin typeface="Calibri" panose="020F0502020204030204" pitchFamily="34" charset="0"/>
            </a:endParaRPr>
          </a:p>
        </p:txBody>
      </p:sp>
      <p:sp>
        <p:nvSpPr>
          <p:cNvPr id="59395"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889A9250-D557-4D04-B97F-B50650A12AB4}" type="slidenum">
              <a:rPr lang="zh-CN" altLang="en-US" sz="1200">
                <a:solidFill>
                  <a:srgbClr val="FF0000"/>
                </a:solidFill>
                <a:latin typeface="Calibri" panose="020F0502020204030204" pitchFamily="34" charset="0"/>
              </a:rPr>
              <a:pPr/>
              <a:t>56</a:t>
            </a:fld>
            <a:endParaRPr lang="en-US" altLang="zh-CN" sz="1200">
              <a:solidFill>
                <a:srgbClr val="FF0000"/>
              </a:solidFill>
              <a:latin typeface="Calibri" panose="020F0502020204030204" pitchFamily="34" charset="0"/>
            </a:endParaRPr>
          </a:p>
        </p:txBody>
      </p:sp>
      <p:sp>
        <p:nvSpPr>
          <p:cNvPr id="59396" name="Rectangle 3"/>
          <p:cNvSpPr>
            <a:spLocks noGrp="1" noChangeArrowheads="1"/>
          </p:cNvSpPr>
          <p:nvPr>
            <p:ph type="body" idx="1"/>
          </p:nvPr>
        </p:nvSpPr>
        <p:spPr bwMode="auto">
          <a:xfrm>
            <a:off x="1277542" y="1869281"/>
            <a:ext cx="2106215" cy="259199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marL="609600" indent="-609600">
              <a:buNone/>
            </a:pPr>
            <a:endParaRPr lang="zh-CN" altLang="en-US" smtClean="0">
              <a:latin typeface="华文中宋" panose="02010600040101010101" pitchFamily="2" charset="-122"/>
              <a:ea typeface="华文中宋" panose="02010600040101010101" pitchFamily="2" charset="-122"/>
            </a:endParaRPr>
          </a:p>
          <a:p>
            <a:pPr marL="609600" indent="-609600">
              <a:lnSpc>
                <a:spcPct val="120000"/>
              </a:lnSpc>
              <a:buNone/>
            </a:pPr>
            <a:r>
              <a:rPr lang="zh-CN" altLang="en-US" smtClean="0">
                <a:latin typeface="华文中宋" panose="02010600040101010101" pitchFamily="2" charset="-122"/>
                <a:ea typeface="华文中宋" panose="02010600040101010101" pitchFamily="2" charset="-122"/>
              </a:rPr>
              <a:t>                    </a:t>
            </a:r>
          </a:p>
        </p:txBody>
      </p:sp>
      <p:sp>
        <p:nvSpPr>
          <p:cNvPr id="59400" name="AutoShape 13"/>
          <p:cNvSpPr>
            <a:spLocks noChangeArrowheads="1"/>
          </p:cNvSpPr>
          <p:nvPr/>
        </p:nvSpPr>
        <p:spPr bwMode="gray">
          <a:xfrm>
            <a:off x="326198" y="1000586"/>
            <a:ext cx="1350169" cy="595313"/>
          </a:xfrm>
          <a:prstGeom prst="roundRect">
            <a:avLst>
              <a:gd name="adj" fmla="val 16667"/>
            </a:avLst>
          </a:prstGeom>
          <a:gradFill rotWithShape="1">
            <a:gsLst>
              <a:gs pos="0">
                <a:srgbClr val="215068"/>
              </a:gs>
              <a:gs pos="50000">
                <a:srgbClr val="48ADE0"/>
              </a:gs>
              <a:gs pos="100000">
                <a:srgbClr val="215068"/>
              </a:gs>
            </a:gsLst>
            <a:lin ang="5400000" scaled="1"/>
          </a:gradFill>
          <a:ln w="38100">
            <a:solidFill>
              <a:srgbClr val="FF0000"/>
            </a:solidFill>
            <a:round/>
            <a:headEnd/>
            <a:tailEnd/>
          </a:ln>
          <a:effectLst>
            <a:outerShdw dist="107763" dir="2700000" algn="ctr" rotWithShape="0">
              <a:srgbClr val="808080">
                <a:alpha val="50000"/>
              </a:srgbClr>
            </a:outerShdw>
          </a:effectLst>
        </p:spPr>
        <p:txBody>
          <a:bodyPr wrap="none" rIns="0"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100">
                <a:solidFill>
                  <a:schemeClr val="bg1"/>
                </a:solidFill>
              </a:rPr>
              <a:t>三、分级</a:t>
            </a:r>
          </a:p>
        </p:txBody>
      </p:sp>
      <p:sp>
        <p:nvSpPr>
          <p:cNvPr id="59401" name="AutoShape 14"/>
          <p:cNvSpPr>
            <a:spLocks noChangeArrowheads="1"/>
          </p:cNvSpPr>
          <p:nvPr/>
        </p:nvSpPr>
        <p:spPr bwMode="auto">
          <a:xfrm>
            <a:off x="7002066" y="1658541"/>
            <a:ext cx="108347" cy="2590800"/>
          </a:xfrm>
          <a:prstGeom prst="upDownArrow">
            <a:avLst>
              <a:gd name="adj1" fmla="val 50000"/>
              <a:gd name="adj2" fmla="val 478243"/>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9402" name="AutoShape 18"/>
          <p:cNvSpPr>
            <a:spLocks noChangeArrowheads="1"/>
          </p:cNvSpPr>
          <p:nvPr/>
        </p:nvSpPr>
        <p:spPr bwMode="auto">
          <a:xfrm>
            <a:off x="4356497" y="3494485"/>
            <a:ext cx="2428875" cy="701278"/>
          </a:xfrm>
          <a:prstGeom prst="flowChartPredefinedProcess">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9403" name="AutoShape 19"/>
          <p:cNvSpPr>
            <a:spLocks noChangeArrowheads="1"/>
          </p:cNvSpPr>
          <p:nvPr/>
        </p:nvSpPr>
        <p:spPr bwMode="auto">
          <a:xfrm>
            <a:off x="5057776" y="2792016"/>
            <a:ext cx="1727597" cy="701278"/>
          </a:xfrm>
          <a:prstGeom prst="flowChartPredefinedProcess">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9404" name="AutoShape 20"/>
          <p:cNvSpPr>
            <a:spLocks noChangeArrowheads="1"/>
          </p:cNvSpPr>
          <p:nvPr/>
        </p:nvSpPr>
        <p:spPr bwMode="auto">
          <a:xfrm>
            <a:off x="5785247" y="2089548"/>
            <a:ext cx="1000125" cy="701278"/>
          </a:xfrm>
          <a:prstGeom prst="flowChartPredefinedProcess">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59405" name="Rectangle 21"/>
          <p:cNvSpPr>
            <a:spLocks noChangeArrowheads="1"/>
          </p:cNvSpPr>
          <p:nvPr/>
        </p:nvSpPr>
        <p:spPr bwMode="auto">
          <a:xfrm>
            <a:off x="5975748" y="1653779"/>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a:t>一级</a:t>
            </a:r>
          </a:p>
        </p:txBody>
      </p:sp>
      <p:sp>
        <p:nvSpPr>
          <p:cNvPr id="59406" name="Rectangle 22"/>
          <p:cNvSpPr>
            <a:spLocks noChangeArrowheads="1"/>
          </p:cNvSpPr>
          <p:nvPr/>
        </p:nvSpPr>
        <p:spPr bwMode="auto">
          <a:xfrm>
            <a:off x="5112544" y="234196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a:t>二级</a:t>
            </a:r>
          </a:p>
        </p:txBody>
      </p:sp>
      <p:sp>
        <p:nvSpPr>
          <p:cNvPr id="59407" name="Rectangle 23"/>
          <p:cNvSpPr>
            <a:spLocks noChangeArrowheads="1"/>
          </p:cNvSpPr>
          <p:nvPr/>
        </p:nvSpPr>
        <p:spPr bwMode="auto">
          <a:xfrm>
            <a:off x="4410076" y="309800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a:t>三级</a:t>
            </a:r>
          </a:p>
        </p:txBody>
      </p:sp>
      <p:sp>
        <p:nvSpPr>
          <p:cNvPr id="59408" name="Rectangle 25"/>
          <p:cNvSpPr>
            <a:spLocks noChangeArrowheads="1"/>
          </p:cNvSpPr>
          <p:nvPr/>
        </p:nvSpPr>
        <p:spPr bwMode="auto">
          <a:xfrm>
            <a:off x="7325916" y="176212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a:t>高</a:t>
            </a:r>
          </a:p>
        </p:txBody>
      </p:sp>
      <p:sp>
        <p:nvSpPr>
          <p:cNvPr id="59409" name="Rectangle 26"/>
          <p:cNvSpPr>
            <a:spLocks noChangeArrowheads="1"/>
          </p:cNvSpPr>
          <p:nvPr/>
        </p:nvSpPr>
        <p:spPr bwMode="auto">
          <a:xfrm>
            <a:off x="7337822" y="3583781"/>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a:t>低</a:t>
            </a:r>
          </a:p>
        </p:txBody>
      </p:sp>
      <p:sp>
        <p:nvSpPr>
          <p:cNvPr id="10" name="圆角矩形 9"/>
          <p:cNvSpPr/>
          <p:nvPr/>
        </p:nvSpPr>
        <p:spPr>
          <a:xfrm>
            <a:off x="668193" y="1911192"/>
            <a:ext cx="2487559" cy="2697834"/>
          </a:xfrm>
          <a:prstGeom prst="roundRect">
            <a:avLst>
              <a:gd name="adj" fmla="val 9464"/>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zh-CN" altLang="en-US" sz="2000" dirty="0">
                <a:solidFill>
                  <a:schemeClr val="tx1"/>
                </a:solidFill>
                <a:latin typeface="华文楷体" panose="02010600040101010101" pitchFamily="2" charset="-122"/>
                <a:ea typeface="华文楷体" panose="02010600040101010101" pitchFamily="2" charset="-122"/>
              </a:rPr>
              <a:t>交通运输</a:t>
            </a:r>
            <a:r>
              <a:rPr lang="zh-CN" altLang="en-US" sz="2000" dirty="0" smtClean="0">
                <a:solidFill>
                  <a:schemeClr val="tx1"/>
                </a:solidFill>
                <a:latin typeface="华文楷体" panose="02010600040101010101" pitchFamily="2" charset="-122"/>
                <a:ea typeface="华文楷体" panose="02010600040101010101" pitchFamily="2" charset="-122"/>
              </a:rPr>
              <a:t>部</a:t>
            </a:r>
            <a:r>
              <a:rPr lang="zh-CN" altLang="zh-CN" sz="2000" dirty="0">
                <a:solidFill>
                  <a:schemeClr val="tx1"/>
                </a:solidFill>
                <a:latin typeface="华文楷体" panose="02010600040101010101" pitchFamily="2" charset="-122"/>
                <a:ea typeface="华文楷体" panose="02010600040101010101" pitchFamily="2" charset="-122"/>
              </a:rPr>
              <a:t>具体负责一级评价机构的监督管理</a:t>
            </a:r>
            <a:r>
              <a:rPr lang="zh-CN" altLang="en-US" sz="2000" dirty="0">
                <a:solidFill>
                  <a:schemeClr val="tx1"/>
                </a:solidFill>
                <a:latin typeface="华文楷体" panose="02010600040101010101" pitchFamily="2" charset="-122"/>
                <a:ea typeface="华文楷体" panose="02010600040101010101" pitchFamily="2" charset="-122"/>
              </a:rPr>
              <a:t>，省级交通运输主管部门和长江、</a:t>
            </a:r>
            <a:r>
              <a:rPr lang="zh-CN" altLang="en-US" sz="2000" dirty="0" smtClean="0">
                <a:solidFill>
                  <a:schemeClr val="tx1"/>
                </a:solidFill>
                <a:latin typeface="华文楷体" panose="02010600040101010101" pitchFamily="2" charset="-122"/>
                <a:ea typeface="华文楷体" panose="02010600040101010101" pitchFamily="2" charset="-122"/>
              </a:rPr>
              <a:t>珠江航务管理局</a:t>
            </a:r>
            <a:r>
              <a:rPr lang="zh-CN" altLang="zh-CN" sz="2000" dirty="0">
                <a:solidFill>
                  <a:schemeClr val="tx1"/>
                </a:solidFill>
                <a:latin typeface="华文楷体" panose="02010600040101010101" pitchFamily="2" charset="-122"/>
                <a:ea typeface="华文楷体" panose="02010600040101010101" pitchFamily="2" charset="-122"/>
              </a:rPr>
              <a:t>具体</a:t>
            </a:r>
            <a:r>
              <a:rPr lang="zh-CN" altLang="zh-CN" sz="2000" dirty="0" smtClean="0">
                <a:solidFill>
                  <a:schemeClr val="tx1"/>
                </a:solidFill>
                <a:latin typeface="华文楷体" panose="02010600040101010101" pitchFamily="2" charset="-122"/>
                <a:ea typeface="华文楷体" panose="02010600040101010101" pitchFamily="2" charset="-122"/>
              </a:rPr>
              <a:t>负责</a:t>
            </a:r>
            <a:r>
              <a:rPr lang="zh-CN" altLang="en-US" sz="2000" dirty="0" smtClean="0">
                <a:solidFill>
                  <a:schemeClr val="tx1"/>
                </a:solidFill>
                <a:latin typeface="华文楷体" panose="02010600040101010101" pitchFamily="2" charset="-122"/>
                <a:ea typeface="华文楷体" panose="02010600040101010101" pitchFamily="2" charset="-122"/>
              </a:rPr>
              <a:t>二、三</a:t>
            </a:r>
            <a:r>
              <a:rPr lang="zh-CN" altLang="zh-CN" sz="2000" dirty="0" smtClean="0">
                <a:solidFill>
                  <a:schemeClr val="tx1"/>
                </a:solidFill>
                <a:latin typeface="华文楷体" panose="02010600040101010101" pitchFamily="2" charset="-122"/>
                <a:ea typeface="华文楷体" panose="02010600040101010101" pitchFamily="2" charset="-122"/>
              </a:rPr>
              <a:t>级</a:t>
            </a:r>
            <a:r>
              <a:rPr lang="zh-CN" altLang="zh-CN" sz="2000" dirty="0">
                <a:solidFill>
                  <a:schemeClr val="tx1"/>
                </a:solidFill>
                <a:latin typeface="华文楷体" panose="02010600040101010101" pitchFamily="2" charset="-122"/>
                <a:ea typeface="华文楷体" panose="02010600040101010101" pitchFamily="2" charset="-122"/>
              </a:rPr>
              <a:t>评价机构的监督管理</a:t>
            </a:r>
            <a:endParaRPr lang="zh-CN" altLang="en-US" sz="2000" dirty="0">
              <a:solidFill>
                <a:schemeClr val="tx1"/>
              </a:solidFill>
              <a:latin typeface="华文楷体" panose="02010600040101010101" pitchFamily="2" charset="-122"/>
              <a:ea typeface="华文楷体" panose="02010600040101010101" pitchFamily="2" charset="-122"/>
            </a:endParaRPr>
          </a:p>
        </p:txBody>
      </p:sp>
      <p:sp>
        <p:nvSpPr>
          <p:cNvPr id="59411" name="Text Box 28"/>
          <p:cNvSpPr txBox="1">
            <a:spLocks noChangeArrowheads="1"/>
          </p:cNvSpPr>
          <p:nvPr/>
        </p:nvSpPr>
        <p:spPr bwMode="auto">
          <a:xfrm>
            <a:off x="4787503" y="4305300"/>
            <a:ext cx="2052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1800">
                <a:solidFill>
                  <a:srgbClr val="000000"/>
                </a:solidFill>
              </a:rPr>
              <a:t>企业安全达标等级</a:t>
            </a:r>
          </a:p>
        </p:txBody>
      </p:sp>
      <p:pic>
        <p:nvPicPr>
          <p:cNvPr id="59412" name="Picture 29" descr="triump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5682" y="3003948"/>
            <a:ext cx="702469" cy="118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258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24" y="185175"/>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组合 32"/>
          <p:cNvGrpSpPr/>
          <p:nvPr/>
        </p:nvGrpSpPr>
        <p:grpSpPr>
          <a:xfrm>
            <a:off x="230161" y="205625"/>
            <a:ext cx="6181985" cy="646331"/>
            <a:chOff x="1631504" y="525400"/>
            <a:chExt cx="3350202" cy="745073"/>
          </a:xfrm>
        </p:grpSpPr>
        <p:sp>
          <p:nvSpPr>
            <p:cNvPr id="34" name="等腰三角形 33"/>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等腰三角形 35"/>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文本框 37"/>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企业安全生产</a:t>
              </a:r>
              <a:r>
                <a:rPr lang="zh-CN" altLang="en-US" sz="2400" b="1" dirty="0" smtClean="0">
                  <a:latin typeface="微软雅黑" panose="020B0503020204020204" pitchFamily="34" charset="-122"/>
                  <a:ea typeface="微软雅黑" panose="020B0503020204020204" pitchFamily="34" charset="-122"/>
                </a:rPr>
                <a:t>标准化建设要求</a:t>
              </a:r>
              <a:endParaRPr lang="zh-CN" altLang="en-US" sz="2400" b="1" dirty="0">
                <a:latin typeface="微软雅黑" panose="020B0503020204020204" pitchFamily="34" charset="-122"/>
                <a:ea typeface="微软雅黑" panose="020B0503020204020204" pitchFamily="34" charset="-122"/>
              </a:endParaRPr>
            </a:p>
          </p:txBody>
        </p:sp>
      </p:grpSp>
      <p:sp>
        <p:nvSpPr>
          <p:cNvPr id="60418"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DE57211E-5E2F-4AC3-BA85-4B2B30B66E8A}" type="datetime1">
              <a:rPr lang="zh-CN" altLang="en-US" sz="1200">
                <a:solidFill>
                  <a:srgbClr val="FF0000"/>
                </a:solidFill>
                <a:latin typeface="Calibri" panose="020F0502020204030204" pitchFamily="34" charset="0"/>
              </a:rPr>
              <a:pPr/>
              <a:t>2019/7/26</a:t>
            </a:fld>
            <a:endParaRPr lang="en-US" altLang="zh-CN" sz="1200">
              <a:solidFill>
                <a:srgbClr val="FF0000"/>
              </a:solidFill>
              <a:latin typeface="Calibri" panose="020F0502020204030204" pitchFamily="34" charset="0"/>
            </a:endParaRPr>
          </a:p>
        </p:txBody>
      </p:sp>
      <p:sp>
        <p:nvSpPr>
          <p:cNvPr id="60419"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2AD39E3A-F31D-4A78-A540-58F783DC7FA3}" type="slidenum">
              <a:rPr lang="zh-CN" altLang="en-US" sz="1200">
                <a:solidFill>
                  <a:srgbClr val="FF0000"/>
                </a:solidFill>
                <a:latin typeface="Calibri" panose="020F0502020204030204" pitchFamily="34" charset="0"/>
              </a:rPr>
              <a:pPr/>
              <a:t>57</a:t>
            </a:fld>
            <a:endParaRPr lang="en-US" altLang="zh-CN" sz="1200">
              <a:solidFill>
                <a:srgbClr val="FF0000"/>
              </a:solidFill>
              <a:latin typeface="Calibri" panose="020F0502020204030204" pitchFamily="34" charset="0"/>
            </a:endParaRPr>
          </a:p>
        </p:txBody>
      </p:sp>
      <p:sp>
        <p:nvSpPr>
          <p:cNvPr id="60420" name="Rectangle 3"/>
          <p:cNvSpPr>
            <a:spLocks noGrp="1" noChangeArrowheads="1"/>
          </p:cNvSpPr>
          <p:nvPr>
            <p:ph type="body" idx="1"/>
          </p:nvPr>
        </p:nvSpPr>
        <p:spPr bwMode="auto">
          <a:xfrm>
            <a:off x="2627710" y="3598069"/>
            <a:ext cx="5544690" cy="919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fontScale="70000" lnSpcReduction="20000"/>
          </a:bodyPr>
          <a:lstStyle/>
          <a:p>
            <a:pPr>
              <a:lnSpc>
                <a:spcPct val="120000"/>
              </a:lnSpc>
              <a:spcBef>
                <a:spcPct val="10000"/>
              </a:spcBef>
              <a:buFontTx/>
              <a:buNone/>
            </a:pPr>
            <a:r>
              <a:rPr lang="zh-CN" altLang="en-US" sz="1800" b="1" dirty="0"/>
              <a:t>    </a:t>
            </a:r>
            <a:r>
              <a:rPr lang="zh-CN" altLang="en-US" sz="2600" b="1" dirty="0">
                <a:latin typeface="华文隶书" panose="02010800040101010101" pitchFamily="2" charset="-122"/>
                <a:ea typeface="华文隶书" panose="02010800040101010101" pitchFamily="2" charset="-122"/>
              </a:rPr>
              <a:t>同级别考评机构：最多申请</a:t>
            </a:r>
            <a:r>
              <a:rPr lang="en-US" altLang="zh-CN" sz="2600" b="1" dirty="0">
                <a:latin typeface="华文隶书" panose="02010800040101010101" pitchFamily="2" charset="-122"/>
                <a:ea typeface="华文隶书" panose="02010800040101010101" pitchFamily="2" charset="-122"/>
              </a:rPr>
              <a:t>3</a:t>
            </a:r>
            <a:r>
              <a:rPr lang="zh-CN" altLang="en-US" sz="2600" b="1" dirty="0">
                <a:latin typeface="华文隶书" panose="02010800040101010101" pitchFamily="2" charset="-122"/>
                <a:ea typeface="华文隶书" panose="02010800040101010101" pitchFamily="2" charset="-122"/>
              </a:rPr>
              <a:t>个类别，各级别考评机构负责同级企业的达标考评，高级别考评机构向下覆盖下级别考评。</a:t>
            </a:r>
          </a:p>
        </p:txBody>
      </p:sp>
      <p:sp>
        <p:nvSpPr>
          <p:cNvPr id="60423" name="Rectangle 9"/>
          <p:cNvSpPr>
            <a:spLocks noChangeArrowheads="1"/>
          </p:cNvSpPr>
          <p:nvPr/>
        </p:nvSpPr>
        <p:spPr bwMode="auto">
          <a:xfrm>
            <a:off x="1620231" y="622068"/>
            <a:ext cx="126829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100" b="1">
                <a:solidFill>
                  <a:schemeClr val="bg1"/>
                </a:solidFill>
              </a:rPr>
              <a:t>考评机构</a:t>
            </a:r>
          </a:p>
        </p:txBody>
      </p:sp>
      <p:sp>
        <p:nvSpPr>
          <p:cNvPr id="60424" name="AutoShape 13"/>
          <p:cNvSpPr>
            <a:spLocks noChangeArrowheads="1"/>
          </p:cNvSpPr>
          <p:nvPr/>
        </p:nvSpPr>
        <p:spPr bwMode="gray">
          <a:xfrm>
            <a:off x="1452218" y="1217271"/>
            <a:ext cx="592931" cy="2160984"/>
          </a:xfrm>
          <a:prstGeom prst="roundRect">
            <a:avLst>
              <a:gd name="adj" fmla="val 16667"/>
            </a:avLst>
          </a:prstGeom>
          <a:gradFill rotWithShape="1">
            <a:gsLst>
              <a:gs pos="0">
                <a:srgbClr val="215068"/>
              </a:gs>
              <a:gs pos="50000">
                <a:srgbClr val="48ADE0"/>
              </a:gs>
              <a:gs pos="100000">
                <a:srgbClr val="215068"/>
              </a:gs>
            </a:gsLst>
            <a:lin ang="5400000" scaled="1"/>
          </a:gradFill>
          <a:ln w="38100">
            <a:solidFill>
              <a:srgbClr val="FF0000"/>
            </a:solidFill>
            <a:round/>
            <a:headEnd/>
            <a:tailEnd/>
          </a:ln>
          <a:effectLst>
            <a:outerShdw dist="107763" dir="2700000" algn="ctr" rotWithShape="0">
              <a:srgbClr val="808080">
                <a:alpha val="50000"/>
              </a:srgbClr>
            </a:outerShdw>
          </a:effectLst>
        </p:spPr>
        <p:txBody>
          <a:bodyPr wrap="none" rIns="0"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endParaRPr lang="zh-CN" altLang="en-US" sz="2100">
              <a:solidFill>
                <a:schemeClr val="bg1"/>
              </a:solidFill>
            </a:endParaRPr>
          </a:p>
        </p:txBody>
      </p:sp>
      <p:sp>
        <p:nvSpPr>
          <p:cNvPr id="60425" name="Text Box 13"/>
          <p:cNvSpPr txBox="1">
            <a:spLocks noChangeArrowheads="1"/>
          </p:cNvSpPr>
          <p:nvPr/>
        </p:nvSpPr>
        <p:spPr bwMode="auto">
          <a:xfrm>
            <a:off x="1504605" y="1333968"/>
            <a:ext cx="37861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100" b="1">
                <a:solidFill>
                  <a:schemeClr val="bg1"/>
                </a:solidFill>
              </a:rPr>
              <a:t>考评机构资质</a:t>
            </a:r>
          </a:p>
        </p:txBody>
      </p:sp>
      <p:sp>
        <p:nvSpPr>
          <p:cNvPr id="60426" name="Text Box 15"/>
          <p:cNvSpPr txBox="1">
            <a:spLocks noChangeArrowheads="1"/>
          </p:cNvSpPr>
          <p:nvPr/>
        </p:nvSpPr>
        <p:spPr bwMode="auto">
          <a:xfrm>
            <a:off x="2267744" y="1950244"/>
            <a:ext cx="647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1800">
                <a:solidFill>
                  <a:srgbClr val="000000"/>
                </a:solidFill>
                <a:ea typeface="华文中宋" panose="02010600040101010101" pitchFamily="2" charset="-122"/>
              </a:rPr>
              <a:t>分为</a:t>
            </a:r>
          </a:p>
        </p:txBody>
      </p:sp>
      <p:sp>
        <p:nvSpPr>
          <p:cNvPr id="60427" name="AutoShape 25"/>
          <p:cNvSpPr>
            <a:spLocks noChangeArrowheads="1"/>
          </p:cNvSpPr>
          <p:nvPr/>
        </p:nvSpPr>
        <p:spPr bwMode="auto">
          <a:xfrm>
            <a:off x="5274468" y="1329929"/>
            <a:ext cx="2681907" cy="539353"/>
          </a:xfrm>
          <a:prstGeom prst="flowChartAlternateProcess">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60428" name="Rectangle 26"/>
          <p:cNvSpPr>
            <a:spLocks noChangeArrowheads="1"/>
          </p:cNvSpPr>
          <p:nvPr/>
        </p:nvSpPr>
        <p:spPr bwMode="auto">
          <a:xfrm>
            <a:off x="5328048" y="1372791"/>
            <a:ext cx="27366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b="1" dirty="0">
                <a:latin typeface="华文楷体" panose="02010600040101010101" pitchFamily="2" charset="-122"/>
                <a:ea typeface="华文楷体" panose="02010600040101010101" pitchFamily="2" charset="-122"/>
              </a:rPr>
              <a:t>交通运输</a:t>
            </a:r>
            <a:r>
              <a:rPr lang="zh-CN" altLang="en-US" b="1" dirty="0" smtClean="0">
                <a:latin typeface="华文楷体" panose="02010600040101010101" pitchFamily="2" charset="-122"/>
                <a:ea typeface="华文楷体" panose="02010600040101010101" pitchFamily="2" charset="-122"/>
              </a:rPr>
              <a:t>部</a:t>
            </a:r>
            <a:r>
              <a:rPr lang="zh-CN" altLang="en-US" b="1" dirty="0">
                <a:latin typeface="华文楷体" panose="02010600040101010101" pitchFamily="2" charset="-122"/>
                <a:ea typeface="华文楷体" panose="02010600040101010101" pitchFamily="2" charset="-122"/>
              </a:rPr>
              <a:t>备案</a:t>
            </a:r>
          </a:p>
        </p:txBody>
      </p:sp>
      <p:sp>
        <p:nvSpPr>
          <p:cNvPr id="60429" name="AutoShape 27"/>
          <p:cNvSpPr>
            <a:spLocks noChangeArrowheads="1"/>
          </p:cNvSpPr>
          <p:nvPr/>
        </p:nvSpPr>
        <p:spPr bwMode="auto">
          <a:xfrm>
            <a:off x="5320341" y="2283718"/>
            <a:ext cx="2681907" cy="575369"/>
          </a:xfrm>
          <a:prstGeom prst="flowChartAlternateProcess">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60430" name="Rectangle 28"/>
          <p:cNvSpPr>
            <a:spLocks noChangeArrowheads="1"/>
          </p:cNvSpPr>
          <p:nvPr/>
        </p:nvSpPr>
        <p:spPr bwMode="auto">
          <a:xfrm>
            <a:off x="5328048" y="2355726"/>
            <a:ext cx="26283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dirty="0">
                <a:latin typeface="华文隶书" panose="02010800040101010101" pitchFamily="2" charset="-122"/>
                <a:ea typeface="华文隶书" panose="02010800040101010101" pitchFamily="2" charset="-122"/>
              </a:rPr>
              <a:t>省级</a:t>
            </a:r>
            <a:r>
              <a:rPr lang="zh-CN" altLang="en-US" dirty="0" smtClean="0">
                <a:latin typeface="华文隶书" panose="02010800040101010101" pitchFamily="2" charset="-122"/>
                <a:ea typeface="华文隶书" panose="02010800040101010101" pitchFamily="2" charset="-122"/>
              </a:rPr>
              <a:t>主管机关备案</a:t>
            </a:r>
            <a:endParaRPr lang="zh-CN" altLang="en-US" dirty="0">
              <a:latin typeface="华文隶书" panose="02010800040101010101" pitchFamily="2" charset="-122"/>
              <a:ea typeface="华文隶书" panose="02010800040101010101" pitchFamily="2" charset="-122"/>
            </a:endParaRPr>
          </a:p>
        </p:txBody>
      </p:sp>
      <p:sp>
        <p:nvSpPr>
          <p:cNvPr id="60431" name="AutoShape 29">
            <a:hlinkClick r:id="rId3" action="ppaction://hlinksldjump"/>
          </p:cNvPr>
          <p:cNvSpPr>
            <a:spLocks noChangeArrowheads="1"/>
          </p:cNvSpPr>
          <p:nvPr/>
        </p:nvSpPr>
        <p:spPr bwMode="auto">
          <a:xfrm>
            <a:off x="2762844" y="3505795"/>
            <a:ext cx="5409555" cy="1103710"/>
          </a:xfrm>
          <a:prstGeom prst="flowChartAlternateProcess">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pic>
        <p:nvPicPr>
          <p:cNvPr id="60432" name="Picture 30" descr="exam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3316" y="3651648"/>
            <a:ext cx="904875" cy="92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3" name="AutoShape 31"/>
          <p:cNvSpPr>
            <a:spLocks/>
          </p:cNvSpPr>
          <p:nvPr/>
        </p:nvSpPr>
        <p:spPr bwMode="auto">
          <a:xfrm>
            <a:off x="4724373" y="2130449"/>
            <a:ext cx="161925" cy="972740"/>
          </a:xfrm>
          <a:prstGeom prst="rightBrace">
            <a:avLst>
              <a:gd name="adj1" fmla="val 50061"/>
              <a:gd name="adj2" fmla="val 50000"/>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60434" name="AutoShape 32"/>
          <p:cNvSpPr>
            <a:spLocks noChangeArrowheads="1"/>
          </p:cNvSpPr>
          <p:nvPr/>
        </p:nvSpPr>
        <p:spPr bwMode="auto">
          <a:xfrm>
            <a:off x="4589237" y="1466895"/>
            <a:ext cx="270272" cy="54769"/>
          </a:xfrm>
          <a:prstGeom prst="rightArrow">
            <a:avLst>
              <a:gd name="adj1" fmla="val 50000"/>
              <a:gd name="adj2" fmla="val 123370"/>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Char char="ü"/>
            </a:pPr>
            <a:endParaRPr lang="zh-CN" altLang="en-US" sz="1800"/>
          </a:p>
        </p:txBody>
      </p:sp>
      <p:sp>
        <p:nvSpPr>
          <p:cNvPr id="60435" name="AutoShape 33"/>
          <p:cNvSpPr>
            <a:spLocks noChangeArrowheads="1"/>
          </p:cNvSpPr>
          <p:nvPr/>
        </p:nvSpPr>
        <p:spPr bwMode="auto">
          <a:xfrm>
            <a:off x="3023790" y="1275160"/>
            <a:ext cx="1296591" cy="594122"/>
          </a:xfrm>
          <a:prstGeom prst="cloudCallout">
            <a:avLst>
              <a:gd name="adj1" fmla="val -107574"/>
              <a:gd name="adj2" fmla="val 79259"/>
            </a:avLst>
          </a:prstGeom>
          <a:gradFill rotWithShape="1">
            <a:gsLst>
              <a:gs pos="0">
                <a:srgbClr val="CCFFFF"/>
              </a:gs>
              <a:gs pos="100000">
                <a:schemeClr val="bg1"/>
              </a:gs>
            </a:gsLst>
            <a:lin ang="5400000" scaled="1"/>
          </a:gradFill>
          <a:ln w="9525">
            <a:solidFill>
              <a:srgbClr val="3366FF"/>
            </a:solidFill>
            <a:round/>
            <a:headEnd/>
            <a:tailEnd/>
          </a:ln>
        </p:spPr>
        <p:txBody>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endParaRPr lang="zh-CN" altLang="en-US" sz="1350">
              <a:solidFill>
                <a:srgbClr val="000000"/>
              </a:solidFill>
            </a:endParaRPr>
          </a:p>
        </p:txBody>
      </p:sp>
      <p:sp>
        <p:nvSpPr>
          <p:cNvPr id="60436" name="Rectangle 34"/>
          <p:cNvSpPr>
            <a:spLocks noChangeArrowheads="1"/>
          </p:cNvSpPr>
          <p:nvPr/>
        </p:nvSpPr>
        <p:spPr bwMode="auto">
          <a:xfrm>
            <a:off x="3294063" y="1372791"/>
            <a:ext cx="72648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100" b="1"/>
              <a:t>一级</a:t>
            </a:r>
          </a:p>
        </p:txBody>
      </p:sp>
      <p:sp>
        <p:nvSpPr>
          <p:cNvPr id="60437" name="AutoShape 35"/>
          <p:cNvSpPr>
            <a:spLocks noChangeArrowheads="1"/>
          </p:cNvSpPr>
          <p:nvPr/>
        </p:nvSpPr>
        <p:spPr bwMode="auto">
          <a:xfrm>
            <a:off x="3023790" y="1977628"/>
            <a:ext cx="1296591" cy="594122"/>
          </a:xfrm>
          <a:prstGeom prst="cloudCallout">
            <a:avLst>
              <a:gd name="adj1" fmla="val -105921"/>
              <a:gd name="adj2" fmla="val 17333"/>
            </a:avLst>
          </a:prstGeom>
          <a:gradFill rotWithShape="1">
            <a:gsLst>
              <a:gs pos="0">
                <a:srgbClr val="CCFFFF"/>
              </a:gs>
              <a:gs pos="100000">
                <a:schemeClr val="bg1"/>
              </a:gs>
            </a:gsLst>
            <a:lin ang="5400000" scaled="1"/>
          </a:gradFill>
          <a:ln w="9525">
            <a:solidFill>
              <a:srgbClr val="3366FF"/>
            </a:solidFill>
            <a:round/>
            <a:headEnd/>
            <a:tailEnd/>
          </a:ln>
        </p:spPr>
        <p:txBody>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endParaRPr lang="zh-CN" altLang="en-US" sz="1350">
              <a:solidFill>
                <a:srgbClr val="000000"/>
              </a:solidFill>
            </a:endParaRPr>
          </a:p>
        </p:txBody>
      </p:sp>
      <p:sp>
        <p:nvSpPr>
          <p:cNvPr id="60438" name="Rectangle 36"/>
          <p:cNvSpPr>
            <a:spLocks noChangeArrowheads="1"/>
          </p:cNvSpPr>
          <p:nvPr/>
        </p:nvSpPr>
        <p:spPr bwMode="auto">
          <a:xfrm>
            <a:off x="3294063" y="2085975"/>
            <a:ext cx="72648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100" b="1"/>
              <a:t>二级</a:t>
            </a:r>
          </a:p>
        </p:txBody>
      </p:sp>
      <p:sp>
        <p:nvSpPr>
          <p:cNvPr id="60439" name="AutoShape 37"/>
          <p:cNvSpPr>
            <a:spLocks noChangeArrowheads="1"/>
          </p:cNvSpPr>
          <p:nvPr/>
        </p:nvSpPr>
        <p:spPr bwMode="auto">
          <a:xfrm>
            <a:off x="3077369" y="2680097"/>
            <a:ext cx="1296590" cy="594122"/>
          </a:xfrm>
          <a:prstGeom prst="cloudCallout">
            <a:avLst>
              <a:gd name="adj1" fmla="val -109227"/>
              <a:gd name="adj2" fmla="val -55611"/>
            </a:avLst>
          </a:prstGeom>
          <a:gradFill rotWithShape="1">
            <a:gsLst>
              <a:gs pos="0">
                <a:srgbClr val="CCFFFF"/>
              </a:gs>
              <a:gs pos="100000">
                <a:schemeClr val="bg1"/>
              </a:gs>
            </a:gsLst>
            <a:lin ang="5400000" scaled="1"/>
          </a:gradFill>
          <a:ln w="9525">
            <a:solidFill>
              <a:srgbClr val="3366FF"/>
            </a:solidFill>
            <a:round/>
            <a:headEnd/>
            <a:tailEnd/>
          </a:ln>
        </p:spPr>
        <p:txBody>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endParaRPr lang="zh-CN" altLang="en-US" sz="1350">
              <a:solidFill>
                <a:srgbClr val="000000"/>
              </a:solidFill>
            </a:endParaRPr>
          </a:p>
        </p:txBody>
      </p:sp>
      <p:sp>
        <p:nvSpPr>
          <p:cNvPr id="60440" name="Rectangle 38"/>
          <p:cNvSpPr>
            <a:spLocks noChangeArrowheads="1"/>
          </p:cNvSpPr>
          <p:nvPr/>
        </p:nvSpPr>
        <p:spPr bwMode="auto">
          <a:xfrm>
            <a:off x="3347641" y="2777728"/>
            <a:ext cx="72648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100" b="1"/>
              <a:t>三级</a:t>
            </a:r>
          </a:p>
        </p:txBody>
      </p:sp>
    </p:spTree>
    <p:extLst>
      <p:ext uri="{BB962C8B-B14F-4D97-AF65-F5344CB8AC3E}">
        <p14:creationId xmlns:p14="http://schemas.microsoft.com/office/powerpoint/2010/main" val="1716673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9"/>
          <p:cNvGrpSpPr/>
          <p:nvPr/>
        </p:nvGrpSpPr>
        <p:grpSpPr>
          <a:xfrm>
            <a:off x="230161" y="205625"/>
            <a:ext cx="6181985" cy="646331"/>
            <a:chOff x="1631504" y="525400"/>
            <a:chExt cx="3350202" cy="745073"/>
          </a:xfrm>
        </p:grpSpPr>
        <p:sp>
          <p:nvSpPr>
            <p:cNvPr id="11" name="等腰三角形 10"/>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等腰三角形 11"/>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企业安全生产</a:t>
              </a:r>
              <a:r>
                <a:rPr lang="zh-CN" altLang="en-US" sz="2400" b="1" dirty="0" smtClean="0">
                  <a:latin typeface="微软雅黑" panose="020B0503020204020204" pitchFamily="34" charset="-122"/>
                  <a:ea typeface="微软雅黑" panose="020B0503020204020204" pitchFamily="34" charset="-122"/>
                </a:rPr>
                <a:t>标准化建设要求</a:t>
              </a:r>
              <a:endParaRPr lang="zh-CN" altLang="en-US" sz="2400" b="1" dirty="0">
                <a:latin typeface="微软雅黑" panose="020B0503020204020204" pitchFamily="34" charset="-122"/>
                <a:ea typeface="微软雅黑" panose="020B0503020204020204" pitchFamily="34" charset="-122"/>
              </a:endParaRPr>
            </a:p>
          </p:txBody>
        </p:sp>
      </p:grpSp>
      <p:sp>
        <p:nvSpPr>
          <p:cNvPr id="40962" name="TextBox 13"/>
          <p:cNvSpPr>
            <a:spLocks noChangeArrowheads="1"/>
          </p:cNvSpPr>
          <p:nvPr/>
        </p:nvSpPr>
        <p:spPr bwMode="auto">
          <a:xfrm>
            <a:off x="60721" y="564936"/>
            <a:ext cx="5082779" cy="67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685800" indent="-34290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None/>
            </a:pPr>
            <a:r>
              <a:rPr lang="zh-CN" altLang="en-US" sz="1125" dirty="0">
                <a:latin typeface="微软雅黑" panose="020B0503020204020204" pitchFamily="34" charset="-122"/>
                <a:ea typeface="微软雅黑" panose="020B0503020204020204" pitchFamily="34" charset="-122"/>
              </a:rPr>
              <a:t>   </a:t>
            </a:r>
            <a:endParaRPr lang="en-US" altLang="zh-CN" sz="1125" dirty="0">
              <a:latin typeface="微软雅黑" panose="020B0503020204020204" pitchFamily="34" charset="-122"/>
              <a:ea typeface="微软雅黑" panose="020B0503020204020204" pitchFamily="34" charset="-122"/>
            </a:endParaRPr>
          </a:p>
          <a:p>
            <a:pPr lvl="1" algn="just">
              <a:spcBef>
                <a:spcPts val="675"/>
              </a:spcBef>
              <a:buClr>
                <a:srgbClr val="FF0000"/>
              </a:buClr>
              <a:buFont typeface="Wingdings" panose="05000000000000000000" pitchFamily="2" charset="2"/>
              <a:buChar char="p"/>
            </a:pPr>
            <a:r>
              <a:rPr lang="zh-CN" altLang="en-US" sz="2100" b="1" dirty="0">
                <a:solidFill>
                  <a:srgbClr val="00294F"/>
                </a:solidFill>
                <a:latin typeface="微软雅黑" panose="020B0503020204020204" pitchFamily="34" charset="-122"/>
                <a:ea typeface="微软雅黑" panose="020B0503020204020204" pitchFamily="34" charset="-122"/>
              </a:rPr>
              <a:t>评定方法</a:t>
            </a:r>
            <a:endParaRPr lang="en-US" altLang="zh-CN" sz="2100" b="1" dirty="0">
              <a:solidFill>
                <a:srgbClr val="00294F"/>
              </a:solidFill>
              <a:latin typeface="微软雅黑" panose="020B0503020204020204" pitchFamily="34" charset="-122"/>
              <a:ea typeface="微软雅黑" panose="020B0503020204020204" pitchFamily="34" charset="-122"/>
            </a:endParaRPr>
          </a:p>
        </p:txBody>
      </p:sp>
      <p:sp>
        <p:nvSpPr>
          <p:cNvPr id="40966" name="矩形 6"/>
          <p:cNvSpPr>
            <a:spLocks noChangeArrowheads="1"/>
          </p:cNvSpPr>
          <p:nvPr/>
        </p:nvSpPr>
        <p:spPr bwMode="auto">
          <a:xfrm>
            <a:off x="506605" y="1380428"/>
            <a:ext cx="14542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 indent="-342900">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a:lnSpc>
                <a:spcPct val="150000"/>
              </a:lnSpc>
              <a:spcBef>
                <a:spcPts val="675"/>
              </a:spcBef>
              <a:buClr>
                <a:srgbClr val="FF0000"/>
              </a:buClr>
              <a:buFont typeface="Wingdings" panose="05000000000000000000" pitchFamily="2" charset="2"/>
              <a:buChar char="u"/>
            </a:pPr>
            <a:r>
              <a:rPr lang="zh-CN" altLang="en-US" sz="1800" b="1" dirty="0">
                <a:solidFill>
                  <a:srgbClr val="C00000"/>
                </a:solidFill>
                <a:latin typeface="微软雅黑" panose="020B0503020204020204" pitchFamily="34" charset="-122"/>
                <a:ea typeface="微软雅黑" panose="020B0503020204020204" pitchFamily="34" charset="-122"/>
              </a:rPr>
              <a:t>评分原则</a:t>
            </a:r>
          </a:p>
        </p:txBody>
      </p:sp>
      <p:graphicFrame>
        <p:nvGraphicFramePr>
          <p:cNvPr id="8" name="图示 7"/>
          <p:cNvGraphicFramePr/>
          <p:nvPr>
            <p:extLst>
              <p:ext uri="{D42A27DB-BD31-4B8C-83A1-F6EECF244321}">
                <p14:modId xmlns:p14="http://schemas.microsoft.com/office/powerpoint/2010/main" val="3882473842"/>
              </p:ext>
            </p:extLst>
          </p:nvPr>
        </p:nvGraphicFramePr>
        <p:xfrm>
          <a:off x="2380835" y="1243327"/>
          <a:ext cx="6079598" cy="34166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0968" name="图片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756" y="3147814"/>
            <a:ext cx="2403872" cy="1803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18314"/>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230161" y="205625"/>
            <a:ext cx="6181985" cy="646331"/>
            <a:chOff x="1631504" y="525400"/>
            <a:chExt cx="3350202" cy="745073"/>
          </a:xfrm>
        </p:grpSpPr>
        <p:sp>
          <p:nvSpPr>
            <p:cNvPr id="14" name="等腰三角形 13"/>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等腰三角形 15"/>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文本框 16"/>
            <p:cNvSpPr txBox="1"/>
            <p:nvPr/>
          </p:nvSpPr>
          <p:spPr>
            <a:xfrm>
              <a:off x="1940472" y="525400"/>
              <a:ext cx="3041234" cy="745073"/>
            </a:xfrm>
            <a:prstGeom prst="rect">
              <a:avLst/>
            </a:prstGeom>
            <a:noFill/>
          </p:spPr>
          <p:txBody>
            <a:bodyPr wrap="square" rtlCol="0">
              <a:spAutoFit/>
            </a:bodyPr>
            <a:lstStyle/>
            <a:p>
              <a:pPr marL="457200" lvl="1" indent="0">
                <a:lnSpc>
                  <a:spcPct val="150000"/>
                </a:lnSpc>
                <a:spcBef>
                  <a:spcPts val="600"/>
                </a:spcBef>
                <a:spcAft>
                  <a:spcPts val="0"/>
                </a:spcAft>
              </a:pPr>
              <a:r>
                <a:rPr lang="zh-CN" altLang="en-US" sz="2400" b="1" dirty="0">
                  <a:latin typeface="微软雅黑" panose="020B0503020204020204" pitchFamily="34" charset="-122"/>
                  <a:ea typeface="微软雅黑" panose="020B0503020204020204" pitchFamily="34" charset="-122"/>
                </a:rPr>
                <a:t>企业安全生产</a:t>
              </a:r>
              <a:r>
                <a:rPr lang="zh-CN" altLang="en-US" sz="2400" b="1" dirty="0" smtClean="0">
                  <a:latin typeface="微软雅黑" panose="020B0503020204020204" pitchFamily="34" charset="-122"/>
                  <a:ea typeface="微软雅黑" panose="020B0503020204020204" pitchFamily="34" charset="-122"/>
                </a:rPr>
                <a:t>标准化建设要求</a:t>
              </a:r>
              <a:endParaRPr lang="zh-CN" altLang="en-US" sz="2400" b="1" dirty="0">
                <a:latin typeface="微软雅黑" panose="020B0503020204020204" pitchFamily="34" charset="-122"/>
                <a:ea typeface="微软雅黑" panose="020B0503020204020204" pitchFamily="34" charset="-122"/>
              </a:endParaRPr>
            </a:p>
          </p:txBody>
        </p:sp>
      </p:grpSp>
      <p:sp>
        <p:nvSpPr>
          <p:cNvPr id="43010" name="矩形 5"/>
          <p:cNvSpPr>
            <a:spLocks noChangeArrowheads="1"/>
          </p:cNvSpPr>
          <p:nvPr/>
        </p:nvSpPr>
        <p:spPr bwMode="auto">
          <a:xfrm>
            <a:off x="552953" y="1304206"/>
            <a:ext cx="237757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 indent="-342900">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a:lnSpc>
                <a:spcPct val="150000"/>
              </a:lnSpc>
              <a:spcBef>
                <a:spcPts val="675"/>
              </a:spcBef>
              <a:buClr>
                <a:srgbClr val="FF0000"/>
              </a:buClr>
              <a:buFont typeface="Wingdings" panose="05000000000000000000" pitchFamily="2" charset="2"/>
              <a:buChar char="u"/>
            </a:pPr>
            <a:r>
              <a:rPr lang="zh-CN" altLang="en-US" sz="1800" b="1" dirty="0">
                <a:solidFill>
                  <a:srgbClr val="C00000"/>
                </a:solidFill>
                <a:latin typeface="微软雅黑" panose="020B0503020204020204" pitchFamily="34" charset="-122"/>
                <a:ea typeface="微软雅黑" panose="020B0503020204020204" pitchFamily="34" charset="-122"/>
              </a:rPr>
              <a:t>评定分值计算方法</a:t>
            </a:r>
          </a:p>
        </p:txBody>
      </p:sp>
      <p:sp>
        <p:nvSpPr>
          <p:cNvPr id="43011" name="TextBox 13"/>
          <p:cNvSpPr>
            <a:spLocks noChangeArrowheads="1"/>
          </p:cNvSpPr>
          <p:nvPr/>
        </p:nvSpPr>
        <p:spPr bwMode="auto">
          <a:xfrm>
            <a:off x="240034" y="691173"/>
            <a:ext cx="5082779" cy="67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宋体" panose="02010600030101010101" pitchFamily="2" charset="-122"/>
              </a:defRPr>
            </a:lvl1pPr>
            <a:lvl2pPr marL="685800" indent="-34290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buFont typeface="Wingdings" panose="05000000000000000000" pitchFamily="2" charset="2"/>
              <a:buNone/>
            </a:pPr>
            <a:r>
              <a:rPr lang="zh-CN" altLang="en-US" sz="1125" dirty="0">
                <a:latin typeface="微软雅黑" panose="020B0503020204020204" pitchFamily="34" charset="-122"/>
                <a:ea typeface="微软雅黑" panose="020B0503020204020204" pitchFamily="34" charset="-122"/>
              </a:rPr>
              <a:t>    </a:t>
            </a:r>
            <a:endParaRPr lang="en-US" altLang="zh-CN" sz="1125" dirty="0">
              <a:latin typeface="微软雅黑" panose="020B0503020204020204" pitchFamily="34" charset="-122"/>
              <a:ea typeface="微软雅黑" panose="020B0503020204020204" pitchFamily="34" charset="-122"/>
            </a:endParaRPr>
          </a:p>
          <a:p>
            <a:pPr lvl="1" algn="just">
              <a:spcBef>
                <a:spcPts val="675"/>
              </a:spcBef>
              <a:buClr>
                <a:srgbClr val="FF0000"/>
              </a:buClr>
              <a:buFont typeface="Wingdings" panose="05000000000000000000" pitchFamily="2" charset="2"/>
              <a:buChar char="p"/>
            </a:pPr>
            <a:r>
              <a:rPr lang="zh-CN" altLang="en-US" sz="2100" b="1" dirty="0">
                <a:solidFill>
                  <a:srgbClr val="00294F"/>
                </a:solidFill>
                <a:latin typeface="微软雅黑" panose="020B0503020204020204" pitchFamily="34" charset="-122"/>
                <a:ea typeface="微软雅黑" panose="020B0503020204020204" pitchFamily="34" charset="-122"/>
              </a:rPr>
              <a:t>评定方法</a:t>
            </a:r>
            <a:endParaRPr lang="en-US" altLang="zh-CN" sz="2100" b="1" dirty="0">
              <a:solidFill>
                <a:srgbClr val="00294F"/>
              </a:solidFill>
              <a:latin typeface="微软雅黑" panose="020B0503020204020204" pitchFamily="34" charset="-122"/>
              <a:ea typeface="微软雅黑" panose="020B0503020204020204" pitchFamily="34" charset="-122"/>
            </a:endParaRPr>
          </a:p>
        </p:txBody>
      </p:sp>
      <p:sp>
        <p:nvSpPr>
          <p:cNvPr id="12" name="横卷形 11"/>
          <p:cNvSpPr/>
          <p:nvPr/>
        </p:nvSpPr>
        <p:spPr>
          <a:xfrm>
            <a:off x="3275856" y="1850231"/>
            <a:ext cx="2740373" cy="728663"/>
          </a:xfrm>
          <a:prstGeom prst="horizontalScroll">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buFont typeface="Wingdings" panose="05000000000000000000" pitchFamily="2" charset="2"/>
              <a:buNone/>
              <a:defRPr/>
            </a:pPr>
            <a:r>
              <a:rPr lang="zh-CN" altLang="en-US" sz="2400" b="1" dirty="0">
                <a:latin typeface="微软雅黑" panose="020B0503020204020204" pitchFamily="34" charset="-122"/>
                <a:ea typeface="微软雅黑" panose="020B0503020204020204" pitchFamily="34" charset="-122"/>
              </a:rPr>
              <a:t>归一化评分</a:t>
            </a:r>
            <a:r>
              <a:rPr lang="zh-CN" altLang="zh-CN" sz="2400" b="1" dirty="0">
                <a:latin typeface="微软雅黑" panose="020B0503020204020204" pitchFamily="34" charset="-122"/>
                <a:ea typeface="微软雅黑" panose="020B0503020204020204" pitchFamily="34" charset="-122"/>
              </a:rPr>
              <a:t>原则</a:t>
            </a:r>
            <a:endParaRPr lang="zh-CN" altLang="en-US" sz="2400" b="1" dirty="0">
              <a:latin typeface="微软雅黑" panose="020B0503020204020204" pitchFamily="34" charset="-122"/>
              <a:ea typeface="微软雅黑" panose="020B0503020204020204" pitchFamily="34" charset="-122"/>
            </a:endParaRPr>
          </a:p>
        </p:txBody>
      </p:sp>
      <p:sp>
        <p:nvSpPr>
          <p:cNvPr id="43013" name="文本框 1"/>
          <p:cNvSpPr txBox="1">
            <a:spLocks noChangeArrowheads="1"/>
          </p:cNvSpPr>
          <p:nvPr/>
        </p:nvSpPr>
        <p:spPr bwMode="auto">
          <a:xfrm>
            <a:off x="1547664" y="2819126"/>
            <a:ext cx="6768752"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            </a:t>
            </a:r>
            <a:r>
              <a:rPr lang="zh-CN" altLang="en-US" b="1" dirty="0">
                <a:latin typeface="华文隶书" panose="02010800040101010101" pitchFamily="2" charset="-122"/>
                <a:ea typeface="华文隶书" panose="02010800040101010101" pitchFamily="2" charset="-122"/>
              </a:rPr>
              <a:t>各评价条款实际得分总和</a:t>
            </a:r>
            <a:endParaRPr lang="en-US" altLang="zh-CN" b="1" dirty="0">
              <a:latin typeface="华文隶书" panose="02010800040101010101" pitchFamily="2" charset="-122"/>
              <a:ea typeface="华文隶书" panose="02010800040101010101" pitchFamily="2" charset="-122"/>
            </a:endParaRPr>
          </a:p>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P =                                                            </a:t>
            </a:r>
            <a:r>
              <a:rPr lang="en-US" altLang="zh-CN" b="1" dirty="0" smtClean="0">
                <a:latin typeface="华文隶书" panose="02010800040101010101" pitchFamily="2" charset="-122"/>
                <a:ea typeface="华文隶书" panose="02010800040101010101" pitchFamily="2" charset="-122"/>
              </a:rPr>
              <a:t>      </a:t>
            </a:r>
            <a:r>
              <a:rPr lang="en-US" altLang="zh-CN" b="1" dirty="0">
                <a:latin typeface="华文隶书" panose="02010800040101010101" pitchFamily="2" charset="-122"/>
                <a:ea typeface="华文隶书" panose="02010800040101010101" pitchFamily="2" charset="-122"/>
              </a:rPr>
              <a:t>×1000</a:t>
            </a:r>
          </a:p>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        1000 –  </a:t>
            </a:r>
            <a:r>
              <a:rPr lang="zh-CN" altLang="en-US" b="1" dirty="0">
                <a:latin typeface="华文隶书" panose="02010800040101010101" pitchFamily="2" charset="-122"/>
                <a:ea typeface="华文隶书" panose="02010800040101010101" pitchFamily="2" charset="-122"/>
              </a:rPr>
              <a:t>不涉及评价条款分值总和</a:t>
            </a:r>
            <a:endParaRPr lang="en-US" altLang="zh-CN" b="1" dirty="0">
              <a:latin typeface="华文隶书" panose="02010800040101010101" pitchFamily="2" charset="-122"/>
              <a:ea typeface="华文隶书" panose="02010800040101010101" pitchFamily="2" charset="-122"/>
            </a:endParaRPr>
          </a:p>
          <a:p>
            <a:pPr algn="just" eaLnBrk="1" hangingPunct="1">
              <a:lnSpc>
                <a:spcPct val="80000"/>
              </a:lnSpc>
              <a:buFont typeface="Wingdings" panose="05000000000000000000" pitchFamily="2" charset="2"/>
              <a:buNone/>
            </a:pPr>
            <a:endParaRPr lang="en-US" altLang="zh-CN" b="1" dirty="0">
              <a:latin typeface="华文隶书" panose="02010800040101010101" pitchFamily="2" charset="-122"/>
              <a:ea typeface="华文隶书" panose="02010800040101010101" pitchFamily="2" charset="-122"/>
            </a:endParaRPr>
          </a:p>
          <a:p>
            <a:pPr algn="just" eaLnBrk="1" hangingPunct="1">
              <a:lnSpc>
                <a:spcPct val="80000"/>
              </a:lnSpc>
              <a:buFont typeface="Wingdings" panose="05000000000000000000" pitchFamily="2" charset="2"/>
              <a:buNone/>
            </a:pPr>
            <a:endParaRPr lang="en-US" altLang="zh-CN" b="1" dirty="0">
              <a:latin typeface="华文隶书" panose="02010800040101010101" pitchFamily="2" charset="-122"/>
              <a:ea typeface="华文隶书" panose="02010800040101010101" pitchFamily="2" charset="-122"/>
            </a:endParaRPr>
          </a:p>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P</a:t>
            </a:r>
            <a:r>
              <a:rPr lang="zh-CN" altLang="en-US" b="1" dirty="0">
                <a:latin typeface="华文隶书" panose="02010800040101010101" pitchFamily="2" charset="-122"/>
                <a:ea typeface="华文隶书" panose="02010800040101010101" pitchFamily="2" charset="-122"/>
              </a:rPr>
              <a:t>：</a:t>
            </a:r>
            <a:r>
              <a:rPr lang="en-US" altLang="zh-CN" b="1" dirty="0">
                <a:latin typeface="华文隶书" panose="02010800040101010101" pitchFamily="2" charset="-122"/>
                <a:ea typeface="华文隶书" panose="02010800040101010101" pitchFamily="2" charset="-122"/>
              </a:rPr>
              <a:t> </a:t>
            </a:r>
            <a:r>
              <a:rPr lang="zh-CN" altLang="en-US" b="1" dirty="0">
                <a:latin typeface="华文隶书" panose="02010800040101010101" pitchFamily="2" charset="-122"/>
                <a:ea typeface="华文隶书" panose="02010800040101010101" pitchFamily="2" charset="-122"/>
              </a:rPr>
              <a:t>评价最后得分</a:t>
            </a:r>
          </a:p>
        </p:txBody>
      </p:sp>
      <p:cxnSp>
        <p:nvCxnSpPr>
          <p:cNvPr id="11" name="直接连接符 10"/>
          <p:cNvCxnSpPr/>
          <p:nvPr/>
        </p:nvCxnSpPr>
        <p:spPr>
          <a:xfrm>
            <a:off x="2298868" y="3291830"/>
            <a:ext cx="450538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473468"/>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81" y="213880"/>
            <a:ext cx="1953431" cy="250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657103" y="348181"/>
            <a:ext cx="3701414" cy="415498"/>
            <a:chOff x="1631504" y="626529"/>
            <a:chExt cx="3282432" cy="638634"/>
          </a:xfrm>
        </p:grpSpPr>
        <p:sp>
          <p:nvSpPr>
            <p:cNvPr id="14" name="等腰三角形 13"/>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等腰三角形 15"/>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文本框 16"/>
            <p:cNvSpPr txBox="1"/>
            <p:nvPr/>
          </p:nvSpPr>
          <p:spPr>
            <a:xfrm>
              <a:off x="2233666" y="626529"/>
              <a:ext cx="2680270" cy="638634"/>
            </a:xfrm>
            <a:prstGeom prst="rect">
              <a:avLst/>
            </a:prstGeom>
            <a:noFill/>
          </p:spPr>
          <p:txBody>
            <a:bodyPr wrap="square" rtlCol="0">
              <a:spAutoFit/>
            </a:bodyPr>
            <a:lstStyle/>
            <a:p>
              <a:pPr>
                <a:buNone/>
              </a:pPr>
              <a:r>
                <a:rPr lang="zh-CN" altLang="en-US" sz="2100" dirty="0">
                  <a:latin typeface="微软雅黑" panose="020B0503020204020204" pitchFamily="34" charset="-122"/>
                  <a:ea typeface="微软雅黑" panose="020B0503020204020204" pitchFamily="34" charset="-122"/>
                </a:rPr>
                <a:t>评定方法</a:t>
              </a:r>
              <a:endParaRPr lang="zh-CN" altLang="en-US" sz="1800" b="1" dirty="0">
                <a:latin typeface="微软雅黑" panose="020B0503020204020204" pitchFamily="34" charset="-122"/>
                <a:ea typeface="微软雅黑" panose="020B0503020204020204" pitchFamily="34" charset="-122"/>
              </a:endParaRPr>
            </a:p>
          </p:txBody>
        </p:sp>
      </p:grpSp>
      <p:sp>
        <p:nvSpPr>
          <p:cNvPr id="23554" name="矩形 5"/>
          <p:cNvSpPr>
            <a:spLocks noChangeArrowheads="1"/>
          </p:cNvSpPr>
          <p:nvPr/>
        </p:nvSpPr>
        <p:spPr bwMode="auto">
          <a:xfrm>
            <a:off x="657103" y="929126"/>
            <a:ext cx="237757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 indent="-342900">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a:lnSpc>
                <a:spcPct val="150000"/>
              </a:lnSpc>
              <a:spcBef>
                <a:spcPts val="675"/>
              </a:spcBef>
              <a:buClr>
                <a:srgbClr val="FF0000"/>
              </a:buClr>
              <a:buFont typeface="Wingdings" panose="05000000000000000000" pitchFamily="2" charset="2"/>
              <a:buChar char="u"/>
            </a:pPr>
            <a:r>
              <a:rPr lang="zh-CN" altLang="en-US" sz="1800" b="1" dirty="0">
                <a:solidFill>
                  <a:srgbClr val="C00000"/>
                </a:solidFill>
                <a:latin typeface="微软雅黑" panose="020B0503020204020204" pitchFamily="34" charset="-122"/>
                <a:ea typeface="微软雅黑" panose="020B0503020204020204" pitchFamily="34" charset="-122"/>
              </a:rPr>
              <a:t>评定分值计算方法</a:t>
            </a:r>
          </a:p>
        </p:txBody>
      </p:sp>
      <p:sp>
        <p:nvSpPr>
          <p:cNvPr id="23557" name="文本框 1"/>
          <p:cNvSpPr txBox="1">
            <a:spLocks noChangeArrowheads="1"/>
          </p:cNvSpPr>
          <p:nvPr/>
        </p:nvSpPr>
        <p:spPr bwMode="auto">
          <a:xfrm>
            <a:off x="1403648" y="2717481"/>
            <a:ext cx="626469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宋体" panose="02010600030101010101" pitchFamily="2" charset="-122"/>
              </a:defRPr>
            </a:lvl1pPr>
            <a:lvl2pPr marL="742950" indent="-285750">
              <a:defRPr sz="2400">
                <a:solidFill>
                  <a:schemeClr val="tx1"/>
                </a:solidFill>
                <a:latin typeface="Times New Roman" panose="02020603050405020304" pitchFamily="18" charset="0"/>
                <a:ea typeface="宋体" panose="02010600030101010101" pitchFamily="2" charset="-122"/>
              </a:defRPr>
            </a:lvl2pPr>
            <a:lvl3pPr marL="1143000" indent="-228600">
              <a:defRPr sz="2400">
                <a:solidFill>
                  <a:schemeClr val="tx1"/>
                </a:solidFill>
                <a:latin typeface="Times New Roman" panose="02020603050405020304" pitchFamily="18" charset="0"/>
                <a:ea typeface="宋体" panose="02010600030101010101" pitchFamily="2" charset="-122"/>
              </a:defRPr>
            </a:lvl3pPr>
            <a:lvl4pPr marL="1600200" indent="-228600">
              <a:defRPr sz="2400">
                <a:solidFill>
                  <a:schemeClr val="tx1"/>
                </a:solidFill>
                <a:latin typeface="Times New Roman" panose="02020603050405020304" pitchFamily="18" charset="0"/>
                <a:ea typeface="宋体" panose="02010600030101010101" pitchFamily="2" charset="-122"/>
              </a:defRPr>
            </a:lvl4pPr>
            <a:lvl5pPr marL="2057400" indent="-22860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            </a:t>
            </a:r>
            <a:r>
              <a:rPr lang="zh-CN" altLang="en-US" b="1" dirty="0">
                <a:latin typeface="华文隶书" panose="02010800040101010101" pitchFamily="2" charset="-122"/>
                <a:ea typeface="华文隶书" panose="02010800040101010101" pitchFamily="2" charset="-122"/>
              </a:rPr>
              <a:t>各评价条款实际得分总和</a:t>
            </a:r>
            <a:endParaRPr lang="en-US" altLang="zh-CN" b="1" dirty="0">
              <a:latin typeface="华文隶书" panose="02010800040101010101" pitchFamily="2" charset="-122"/>
              <a:ea typeface="华文隶书" panose="02010800040101010101" pitchFamily="2" charset="-122"/>
            </a:endParaRPr>
          </a:p>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P =                                                              ×1000</a:t>
            </a:r>
          </a:p>
          <a:p>
            <a:pPr algn="just" eaLnBrk="1" hangingPunct="1">
              <a:lnSpc>
                <a:spcPct val="8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        1000 –  </a:t>
            </a:r>
            <a:r>
              <a:rPr lang="zh-CN" altLang="en-US" b="1" dirty="0">
                <a:latin typeface="华文隶书" panose="02010800040101010101" pitchFamily="2" charset="-122"/>
                <a:ea typeface="华文隶书" panose="02010800040101010101" pitchFamily="2" charset="-122"/>
              </a:rPr>
              <a:t>不涉及评价条款分值总和</a:t>
            </a:r>
            <a:endParaRPr lang="en-US" altLang="zh-CN" b="1" dirty="0">
              <a:latin typeface="华文隶书" panose="02010800040101010101" pitchFamily="2" charset="-122"/>
              <a:ea typeface="华文隶书" panose="02010800040101010101" pitchFamily="2" charset="-122"/>
            </a:endParaRPr>
          </a:p>
          <a:p>
            <a:pPr algn="just" eaLnBrk="1" hangingPunct="1">
              <a:lnSpc>
                <a:spcPct val="80000"/>
              </a:lnSpc>
              <a:buFont typeface="Wingdings" panose="05000000000000000000" pitchFamily="2" charset="2"/>
              <a:buNone/>
            </a:pPr>
            <a:endParaRPr lang="en-US" altLang="zh-CN" b="1" dirty="0">
              <a:latin typeface="华文隶书" panose="02010800040101010101" pitchFamily="2" charset="-122"/>
              <a:ea typeface="华文隶书" panose="02010800040101010101" pitchFamily="2" charset="-122"/>
            </a:endParaRPr>
          </a:p>
          <a:p>
            <a:pPr algn="just" eaLnBrk="1" hangingPunct="1">
              <a:lnSpc>
                <a:spcPct val="6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rPr>
              <a:t>               720</a:t>
            </a:r>
          </a:p>
          <a:p>
            <a:pPr algn="just" eaLnBrk="1" hangingPunct="1">
              <a:lnSpc>
                <a:spcPct val="60000"/>
              </a:lnSpc>
              <a:buFont typeface="Wingdings" panose="05000000000000000000" pitchFamily="2" charset="2"/>
              <a:buNone/>
            </a:pPr>
            <a:r>
              <a:rPr lang="en-US" altLang="zh-CN" dirty="0">
                <a:latin typeface="华文隶书" panose="02010800040101010101" pitchFamily="2" charset="-122"/>
                <a:ea typeface="华文隶书" panose="02010800040101010101" pitchFamily="2" charset="-122"/>
              </a:rPr>
              <a:t>   =                        </a:t>
            </a:r>
            <a:r>
              <a:rPr lang="en-US" altLang="zh-CN" dirty="0" smtClean="0">
                <a:latin typeface="华文隶书" panose="02010800040101010101" pitchFamily="2" charset="-122"/>
                <a:ea typeface="华文隶书" panose="02010800040101010101" pitchFamily="2" charset="-122"/>
              </a:rPr>
              <a:t>  </a:t>
            </a:r>
            <a:r>
              <a:rPr lang="en-US" altLang="zh-CN" dirty="0" smtClean="0">
                <a:latin typeface="华文隶书" panose="02010800040101010101" pitchFamily="2" charset="-122"/>
                <a:ea typeface="华文隶书" panose="02010800040101010101" pitchFamily="2" charset="-122"/>
                <a:sym typeface="Wingdings 2" panose="05020102010507070707" pitchFamily="18" charset="2"/>
              </a:rPr>
              <a:t> </a:t>
            </a:r>
            <a:r>
              <a:rPr lang="en-US" altLang="zh-CN" dirty="0">
                <a:latin typeface="华文隶书" panose="02010800040101010101" pitchFamily="2" charset="-122"/>
                <a:ea typeface="华文隶书" panose="02010800040101010101" pitchFamily="2" charset="-122"/>
                <a:sym typeface="Wingdings 2" panose="05020102010507070707" pitchFamily="18" charset="2"/>
              </a:rPr>
              <a:t>1000  =  800</a:t>
            </a:r>
          </a:p>
          <a:p>
            <a:pPr algn="just" eaLnBrk="1" hangingPunct="1">
              <a:lnSpc>
                <a:spcPct val="60000"/>
              </a:lnSpc>
              <a:buFont typeface="Wingdings" panose="05000000000000000000" pitchFamily="2" charset="2"/>
              <a:buNone/>
            </a:pPr>
            <a:r>
              <a:rPr lang="en-US" altLang="zh-CN" b="1" dirty="0">
                <a:latin typeface="华文隶书" panose="02010800040101010101" pitchFamily="2" charset="-122"/>
                <a:ea typeface="华文隶书" panose="02010800040101010101" pitchFamily="2" charset="-122"/>
                <a:sym typeface="Wingdings 2" panose="05020102010507070707" pitchFamily="18" charset="2"/>
              </a:rPr>
              <a:t>        1000  --  100</a:t>
            </a:r>
            <a:endParaRPr lang="en-US" altLang="zh-CN" b="1" dirty="0">
              <a:latin typeface="华文隶书" panose="02010800040101010101" pitchFamily="2" charset="-122"/>
              <a:ea typeface="华文隶书" panose="02010800040101010101" pitchFamily="2" charset="-122"/>
            </a:endParaRPr>
          </a:p>
        </p:txBody>
      </p:sp>
      <p:cxnSp>
        <p:nvCxnSpPr>
          <p:cNvPr id="11" name="直接连接符 10">
            <a:extLst>
              <a:ext uri="{FF2B5EF4-FFF2-40B4-BE49-F238E27FC236}"/>
            </a:extLst>
          </p:cNvPr>
          <p:cNvCxnSpPr/>
          <p:nvPr/>
        </p:nvCxnSpPr>
        <p:spPr>
          <a:xfrm flipV="1">
            <a:off x="1979712" y="3219450"/>
            <a:ext cx="4179392" cy="372"/>
          </a:xfrm>
          <a:prstGeom prst="line">
            <a:avLst/>
          </a:prstGeom>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909973" y="1409189"/>
            <a:ext cx="7128792" cy="1200329"/>
          </a:xfrm>
          <a:prstGeom prst="rect">
            <a:avLst/>
          </a:prstGeom>
        </p:spPr>
        <p:txBody>
          <a:bodyPr wrap="square">
            <a:spAutoFit/>
          </a:bodyPr>
          <a:lstStyle/>
          <a:p>
            <a:pPr>
              <a:lnSpc>
                <a:spcPct val="150000"/>
              </a:lnSpc>
              <a:buNone/>
            </a:pPr>
            <a:r>
              <a:rPr lang="zh-CN" altLang="zh-CN" sz="2400" dirty="0">
                <a:latin typeface="华文隶书" panose="02010800040101010101" pitchFamily="2" charset="-122"/>
                <a:ea typeface="华文隶书" panose="02010800040101010101" pitchFamily="2" charset="-122"/>
                <a:cs typeface="Times New Roman" panose="02020603050405020304" pitchFamily="18" charset="0"/>
              </a:rPr>
              <a:t>如某企业不涉及项分数为</a:t>
            </a:r>
            <a:r>
              <a:rPr lang="en-US" altLang="zh-CN" sz="2400" dirty="0">
                <a:latin typeface="华文隶书" panose="02010800040101010101" pitchFamily="2" charset="-122"/>
                <a:ea typeface="华文隶书" panose="02010800040101010101" pitchFamily="2" charset="-122"/>
                <a:cs typeface="Times New Roman" panose="02020603050405020304" pitchFamily="18" charset="0"/>
              </a:rPr>
              <a:t>100</a:t>
            </a:r>
            <a:r>
              <a:rPr lang="zh-CN" altLang="zh-CN" sz="2400" dirty="0">
                <a:latin typeface="华文隶书" panose="02010800040101010101" pitchFamily="2" charset="-122"/>
                <a:ea typeface="华文隶书" panose="02010800040101010101" pitchFamily="2" charset="-122"/>
                <a:cs typeface="Times New Roman" panose="02020603050405020304" pitchFamily="18" charset="0"/>
              </a:rPr>
              <a:t>分，</a:t>
            </a:r>
            <a:r>
              <a:rPr lang="zh-CN" altLang="en-US" sz="2400" dirty="0">
                <a:latin typeface="华文隶书" panose="02010800040101010101" pitchFamily="2" charset="-122"/>
                <a:ea typeface="华文隶书" panose="02010800040101010101" pitchFamily="2" charset="-122"/>
                <a:cs typeface="Times New Roman" panose="02020603050405020304" pitchFamily="18" charset="0"/>
              </a:rPr>
              <a:t>对照实施细则</a:t>
            </a:r>
            <a:r>
              <a:rPr lang="zh-CN" altLang="zh-CN" sz="2400" dirty="0">
                <a:latin typeface="华文隶书" panose="02010800040101010101" pitchFamily="2" charset="-122"/>
                <a:ea typeface="华文隶书" panose="02010800040101010101" pitchFamily="2" charset="-122"/>
                <a:cs typeface="Times New Roman" panose="02020603050405020304" pitchFamily="18" charset="0"/>
              </a:rPr>
              <a:t>去除不涉及项</a:t>
            </a:r>
            <a:r>
              <a:rPr lang="zh-CN" altLang="en-US" sz="2400" dirty="0">
                <a:latin typeface="华文隶书" panose="02010800040101010101" pitchFamily="2" charset="-122"/>
                <a:ea typeface="华文隶书" panose="02010800040101010101" pitchFamily="2" charset="-122"/>
                <a:cs typeface="Times New Roman" panose="02020603050405020304" pitchFamily="18" charset="0"/>
              </a:rPr>
              <a:t>，实际评价</a:t>
            </a:r>
            <a:r>
              <a:rPr lang="zh-CN" altLang="zh-CN" sz="2400" dirty="0">
                <a:latin typeface="华文隶书" panose="02010800040101010101" pitchFamily="2" charset="-122"/>
                <a:ea typeface="华文隶书" panose="02010800040101010101" pitchFamily="2" charset="-122"/>
                <a:cs typeface="Times New Roman" panose="02020603050405020304" pitchFamily="18" charset="0"/>
              </a:rPr>
              <a:t>得分为</a:t>
            </a:r>
            <a:r>
              <a:rPr lang="en-US" altLang="zh-CN" sz="2400" dirty="0">
                <a:latin typeface="华文隶书" panose="02010800040101010101" pitchFamily="2" charset="-122"/>
                <a:ea typeface="华文隶书" panose="02010800040101010101" pitchFamily="2" charset="-122"/>
                <a:cs typeface="Times New Roman" panose="02020603050405020304" pitchFamily="18" charset="0"/>
              </a:rPr>
              <a:t>720</a:t>
            </a:r>
            <a:r>
              <a:rPr lang="zh-CN" altLang="zh-CN" sz="2400" dirty="0">
                <a:latin typeface="华文隶书" panose="02010800040101010101" pitchFamily="2" charset="-122"/>
                <a:ea typeface="华文隶书" panose="02010800040101010101" pitchFamily="2" charset="-122"/>
                <a:cs typeface="Times New Roman" panose="02020603050405020304" pitchFamily="18" charset="0"/>
              </a:rPr>
              <a:t>分</a:t>
            </a:r>
            <a:endParaRPr lang="zh-CN" altLang="en-US" sz="2400" dirty="0">
              <a:latin typeface="华文隶书" panose="02010800040101010101" pitchFamily="2" charset="-122"/>
              <a:ea typeface="华文隶书" panose="02010800040101010101" pitchFamily="2" charset="-122"/>
            </a:endParaRPr>
          </a:p>
        </p:txBody>
      </p:sp>
      <p:cxnSp>
        <p:nvCxnSpPr>
          <p:cNvPr id="4" name="直接连接符 3"/>
          <p:cNvCxnSpPr/>
          <p:nvPr/>
        </p:nvCxnSpPr>
        <p:spPr>
          <a:xfrm>
            <a:off x="1979712" y="4227934"/>
            <a:ext cx="17281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941925"/>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1" y="205625"/>
            <a:ext cx="6181985" cy="589478"/>
            <a:chOff x="1631504" y="525400"/>
            <a:chExt cx="3350202" cy="67953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1940472" y="525400"/>
              <a:ext cx="3041234" cy="665243"/>
            </a:xfrm>
            <a:prstGeom prst="rect">
              <a:avLst/>
            </a:prstGeom>
            <a:noFill/>
          </p:spPr>
          <p:txBody>
            <a:bodyPr wrap="square" rtlCol="0">
              <a:spAutoFit/>
            </a:bodyPr>
            <a:lstStyle/>
            <a:p>
              <a:pPr marL="457200" lvl="1" indent="0">
                <a:lnSpc>
                  <a:spcPct val="150000"/>
                </a:lnSpc>
                <a:spcBef>
                  <a:spcPts val="600"/>
                </a:spcBef>
                <a:spcAft>
                  <a:spcPts val="0"/>
                </a:spcAft>
              </a:pPr>
              <a:r>
                <a:rPr lang="zh-CN" altLang="zh-CN" sz="2400" b="1" dirty="0">
                  <a:latin typeface="微软雅黑" panose="020B0503020204020204" pitchFamily="34" charset="-122"/>
                  <a:ea typeface="微软雅黑" panose="020B0503020204020204" pitchFamily="34" charset="-122"/>
                </a:rPr>
                <a:t>部分省市推进安全生产标准化情况</a:t>
              </a:r>
              <a:endParaRPr lang="zh-CN" altLang="en-US" sz="2400" b="1" dirty="0">
                <a:latin typeface="微软雅黑" panose="020B0503020204020204" pitchFamily="34" charset="-122"/>
                <a:ea typeface="微软雅黑" panose="020B0503020204020204" pitchFamily="34" charset="-122"/>
              </a:endParaRPr>
            </a:p>
          </p:txBody>
        </p:sp>
      </p:grpSp>
      <p:graphicFrame>
        <p:nvGraphicFramePr>
          <p:cNvPr id="2" name="图示 1"/>
          <p:cNvGraphicFramePr/>
          <p:nvPr>
            <p:extLst>
              <p:ext uri="{D42A27DB-BD31-4B8C-83A1-F6EECF244321}">
                <p14:modId xmlns:p14="http://schemas.microsoft.com/office/powerpoint/2010/main" val="3504662015"/>
              </p:ext>
            </p:extLst>
          </p:nvPr>
        </p:nvGraphicFramePr>
        <p:xfrm>
          <a:off x="539552" y="874834"/>
          <a:ext cx="8208912" cy="41767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665484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0" y="297852"/>
            <a:ext cx="972120" cy="497251"/>
            <a:chOff x="1631504" y="631717"/>
            <a:chExt cx="526821" cy="573217"/>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3" name="文本框 12"/>
          <p:cNvSpPr txBox="1"/>
          <p:nvPr/>
        </p:nvSpPr>
        <p:spPr>
          <a:xfrm>
            <a:off x="800285" y="191745"/>
            <a:ext cx="5611860" cy="577081"/>
          </a:xfrm>
          <a:prstGeom prst="rect">
            <a:avLst/>
          </a:prstGeom>
          <a:noFill/>
        </p:spPr>
        <p:txBody>
          <a:bodyPr wrap="square" rtlCol="0">
            <a:spAutoFit/>
          </a:bodyPr>
          <a:lstStyle/>
          <a:p>
            <a:pPr marL="457200" lvl="1" indent="0">
              <a:lnSpc>
                <a:spcPct val="150000"/>
              </a:lnSpc>
              <a:spcBef>
                <a:spcPts val="600"/>
              </a:spcBef>
              <a:spcAft>
                <a:spcPts val="0"/>
              </a:spcAft>
            </a:pPr>
            <a:r>
              <a:rPr lang="zh-CN" altLang="zh-CN" sz="2400" b="1" dirty="0">
                <a:latin typeface="微软雅黑" panose="020B0503020204020204" pitchFamily="34" charset="-122"/>
                <a:ea typeface="微软雅黑" panose="020B0503020204020204" pitchFamily="34" charset="-122"/>
              </a:rPr>
              <a:t>部分省市推进安全生产标准化情况</a:t>
            </a:r>
            <a:endParaRPr lang="zh-CN" altLang="en-US" sz="2400" b="1" dirty="0">
              <a:latin typeface="微软雅黑" panose="020B0503020204020204" pitchFamily="34" charset="-122"/>
              <a:ea typeface="微软雅黑" panose="020B0503020204020204" pitchFamily="34" charset="-122"/>
            </a:endParaRPr>
          </a:p>
        </p:txBody>
      </p:sp>
      <p:graphicFrame>
        <p:nvGraphicFramePr>
          <p:cNvPr id="2" name="图示 1"/>
          <p:cNvGraphicFramePr/>
          <p:nvPr>
            <p:extLst>
              <p:ext uri="{D42A27DB-BD31-4B8C-83A1-F6EECF244321}">
                <p14:modId xmlns:p14="http://schemas.microsoft.com/office/powerpoint/2010/main" val="4076802326"/>
              </p:ext>
            </p:extLst>
          </p:nvPr>
        </p:nvGraphicFramePr>
        <p:xfrm>
          <a:off x="800285" y="1030592"/>
          <a:ext cx="7416824"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424453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230160" y="297852"/>
            <a:ext cx="972120" cy="497251"/>
            <a:chOff x="1631504" y="631717"/>
            <a:chExt cx="526821" cy="573217"/>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3" name="文本框 12"/>
          <p:cNvSpPr txBox="1"/>
          <p:nvPr/>
        </p:nvSpPr>
        <p:spPr>
          <a:xfrm>
            <a:off x="800285" y="191745"/>
            <a:ext cx="5611860" cy="577081"/>
          </a:xfrm>
          <a:prstGeom prst="rect">
            <a:avLst/>
          </a:prstGeom>
          <a:noFill/>
        </p:spPr>
        <p:txBody>
          <a:bodyPr wrap="square" rtlCol="0">
            <a:spAutoFit/>
          </a:bodyPr>
          <a:lstStyle/>
          <a:p>
            <a:pPr marL="457200" lvl="1" indent="0">
              <a:lnSpc>
                <a:spcPct val="150000"/>
              </a:lnSpc>
              <a:spcBef>
                <a:spcPts val="600"/>
              </a:spcBef>
              <a:spcAft>
                <a:spcPts val="0"/>
              </a:spcAft>
            </a:pPr>
            <a:r>
              <a:rPr lang="zh-CN" altLang="zh-CN" sz="2400" b="1" dirty="0">
                <a:latin typeface="微软雅黑" panose="020B0503020204020204" pitchFamily="34" charset="-122"/>
                <a:ea typeface="微软雅黑" panose="020B0503020204020204" pitchFamily="34" charset="-122"/>
              </a:rPr>
              <a:t>部分省市推进安全生产标准化情况</a:t>
            </a:r>
            <a:endParaRPr lang="zh-CN" altLang="en-US" sz="2400" b="1" dirty="0">
              <a:latin typeface="微软雅黑" panose="020B0503020204020204" pitchFamily="34" charset="-122"/>
              <a:ea typeface="微软雅黑" panose="020B0503020204020204" pitchFamily="34" charset="-122"/>
            </a:endParaRPr>
          </a:p>
        </p:txBody>
      </p:sp>
      <p:graphicFrame>
        <p:nvGraphicFramePr>
          <p:cNvPr id="2" name="图示 1"/>
          <p:cNvGraphicFramePr/>
          <p:nvPr>
            <p:extLst>
              <p:ext uri="{D42A27DB-BD31-4B8C-83A1-F6EECF244321}">
                <p14:modId xmlns:p14="http://schemas.microsoft.com/office/powerpoint/2010/main" val="4256726545"/>
              </p:ext>
            </p:extLst>
          </p:nvPr>
        </p:nvGraphicFramePr>
        <p:xfrm>
          <a:off x="637936" y="1203598"/>
          <a:ext cx="7747182" cy="38720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011812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4543"/>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2"/>
          <p:cNvSpPr>
            <a:spLocks noGrp="1" noChangeArrowheads="1"/>
          </p:cNvSpPr>
          <p:nvPr>
            <p:ph type="title"/>
          </p:nvPr>
        </p:nvSpPr>
        <p:spPr>
          <a:xfrm>
            <a:off x="395536" y="352802"/>
            <a:ext cx="8229600" cy="857250"/>
          </a:xfrm>
        </p:spPr>
        <p:txBody>
          <a:bodyPr>
            <a:normAutofit/>
          </a:bodyPr>
          <a:lstStyle/>
          <a:p>
            <a:pPr algn="l"/>
            <a:r>
              <a:rPr lang="zh-CN" altLang="en-US"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rPr>
              <a:t>  目   录</a:t>
            </a:r>
            <a:endParaRPr lang="en-US" altLang="zh-CN" sz="3100" spc="39" dirty="0">
              <a:ln w="11430"/>
              <a:gradFill>
                <a:gsLst>
                  <a:gs pos="25000">
                    <a:schemeClr val="accent2">
                      <a:satMod val="155000"/>
                    </a:schemeClr>
                  </a:gs>
                  <a:gs pos="100000">
                    <a:schemeClr val="accent2">
                      <a:shade val="45000"/>
                      <a:satMod val="165000"/>
                    </a:schemeClr>
                  </a:gs>
                </a:gsLst>
                <a:lin ang="5400000"/>
              </a:gradFill>
              <a:latin typeface="华文琥珀" pitchFamily="2" charset="-122"/>
              <a:ea typeface="华文琥珀" pitchFamily="2" charset="-122"/>
            </a:endParaRPr>
          </a:p>
        </p:txBody>
      </p:sp>
      <p:grpSp>
        <p:nvGrpSpPr>
          <p:cNvPr id="2" name="组合 1"/>
          <p:cNvGrpSpPr/>
          <p:nvPr/>
        </p:nvGrpSpPr>
        <p:grpSpPr>
          <a:xfrm>
            <a:off x="1604988" y="1707656"/>
            <a:ext cx="5983944" cy="270393"/>
            <a:chOff x="1468252" y="1398046"/>
            <a:chExt cx="5983944" cy="380273"/>
          </a:xfrm>
        </p:grpSpPr>
        <p:sp>
          <p:nvSpPr>
            <p:cNvPr id="6152" name="Line 6"/>
            <p:cNvSpPr>
              <a:spLocks noChangeShapeType="1"/>
            </p:cNvSpPr>
            <p:nvPr/>
          </p:nvSpPr>
          <p:spPr bwMode="gray">
            <a:xfrm>
              <a:off x="1741017" y="1778319"/>
              <a:ext cx="5711179"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3" name="Rectangle 7"/>
            <p:cNvSpPr>
              <a:spLocks noChangeArrowheads="1"/>
            </p:cNvSpPr>
            <p:nvPr/>
          </p:nvSpPr>
          <p:spPr bwMode="gray">
            <a:xfrm rot="3419336">
              <a:off x="1471410" y="1394888"/>
              <a:ext cx="296526" cy="302841"/>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6154" name="Text Box 8"/>
          <p:cNvSpPr txBox="1">
            <a:spLocks noChangeArrowheads="1"/>
          </p:cNvSpPr>
          <p:nvPr/>
        </p:nvSpPr>
        <p:spPr bwMode="gray">
          <a:xfrm>
            <a:off x="1961273" y="1435265"/>
            <a:ext cx="6264696" cy="560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lvl="1" indent="0">
              <a:lnSpc>
                <a:spcPct val="150000"/>
              </a:lnSpc>
              <a:spcBef>
                <a:spcPts val="600"/>
              </a:spcBef>
            </a:pPr>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背景、形势和依据</a:t>
            </a:r>
            <a:endParaRPr lang="zh-CN" altLang="en-US"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3" name="组合 2"/>
          <p:cNvGrpSpPr/>
          <p:nvPr/>
        </p:nvGrpSpPr>
        <p:grpSpPr>
          <a:xfrm>
            <a:off x="1626329" y="2409092"/>
            <a:ext cx="5956339" cy="288030"/>
            <a:chOff x="1489591" y="2375850"/>
            <a:chExt cx="5956339" cy="405078"/>
          </a:xfrm>
        </p:grpSpPr>
        <p:sp>
          <p:nvSpPr>
            <p:cNvPr id="6156"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507"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grpSp>
        <p:nvGrpSpPr>
          <p:cNvPr id="27" name="组合 26"/>
          <p:cNvGrpSpPr/>
          <p:nvPr/>
        </p:nvGrpSpPr>
        <p:grpSpPr>
          <a:xfrm>
            <a:off x="1612392" y="3145873"/>
            <a:ext cx="5983944" cy="270391"/>
            <a:chOff x="1468252" y="1398047"/>
            <a:chExt cx="5983944" cy="380270"/>
          </a:xfrm>
          <a:solidFill>
            <a:schemeClr val="accent1"/>
          </a:solidFill>
        </p:grpSpPr>
        <p:sp>
          <p:nvSpPr>
            <p:cNvPr id="28" name="Line 6"/>
            <p:cNvSpPr>
              <a:spLocks noChangeShapeType="1"/>
            </p:cNvSpPr>
            <p:nvPr/>
          </p:nvSpPr>
          <p:spPr bwMode="gray">
            <a:xfrm>
              <a:off x="1741017" y="1778317"/>
              <a:ext cx="5711179" cy="0"/>
            </a:xfrm>
            <a:prstGeom prst="line">
              <a:avLst/>
            </a:prstGeom>
            <a:grpFill/>
            <a:ln w="25400">
              <a:solidFill>
                <a:schemeClr val="tx2"/>
              </a:solidFill>
              <a:prstDash val="sysDot"/>
              <a:round/>
              <a:headEn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Rectangle 7"/>
            <p:cNvSpPr>
              <a:spLocks noChangeArrowheads="1"/>
            </p:cNvSpPr>
            <p:nvPr/>
          </p:nvSpPr>
          <p:spPr bwMode="gray">
            <a:xfrm rot="3419336">
              <a:off x="1471410" y="1394889"/>
              <a:ext cx="296526" cy="302841"/>
            </a:xfrm>
            <a:prstGeom prst="rect">
              <a:avLst/>
            </a:prstGeom>
            <a:grp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0" name="Text Box 8"/>
          <p:cNvSpPr txBox="1">
            <a:spLocks noChangeArrowheads="1"/>
          </p:cNvSpPr>
          <p:nvPr/>
        </p:nvSpPr>
        <p:spPr bwMode="gray">
          <a:xfrm>
            <a:off x="2438092" y="2220899"/>
            <a:ext cx="1682276" cy="810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现状</a:t>
            </a:r>
            <a:r>
              <a:rPr lang="zh-CN" altLang="en-US" sz="2400" dirty="0">
                <a:solidFill>
                  <a:srgbClr val="0070C0"/>
                </a:solidFill>
                <a:latin typeface="微软雅黑" panose="020B0503020204020204" pitchFamily="34" charset="-122"/>
                <a:ea typeface="微软雅黑" panose="020B0503020204020204" pitchFamily="34" charset="-122"/>
                <a:cs typeface="Arial" charset="0"/>
              </a:rPr>
              <a:t>和业绩</a:t>
            </a:r>
          </a:p>
          <a:p>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grpSp>
        <p:nvGrpSpPr>
          <p:cNvPr id="21" name="组合 20"/>
          <p:cNvGrpSpPr/>
          <p:nvPr/>
        </p:nvGrpSpPr>
        <p:grpSpPr>
          <a:xfrm>
            <a:off x="1619672" y="3867896"/>
            <a:ext cx="5956339" cy="288030"/>
            <a:chOff x="1489591" y="2375850"/>
            <a:chExt cx="5956339" cy="405078"/>
          </a:xfrm>
        </p:grpSpPr>
        <p:sp>
          <p:nvSpPr>
            <p:cNvPr id="22" name="Line 10"/>
            <p:cNvSpPr>
              <a:spLocks noChangeShapeType="1"/>
            </p:cNvSpPr>
            <p:nvPr/>
          </p:nvSpPr>
          <p:spPr bwMode="gray">
            <a:xfrm>
              <a:off x="1741017" y="2780928"/>
              <a:ext cx="5704913"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Rectangle 11"/>
            <p:cNvSpPr>
              <a:spLocks noChangeArrowheads="1"/>
            </p:cNvSpPr>
            <p:nvPr/>
          </p:nvSpPr>
          <p:spPr bwMode="gray">
            <a:xfrm rot="3419336">
              <a:off x="1468670" y="2396771"/>
              <a:ext cx="315770" cy="273928"/>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ea typeface="宋体" charset="-122"/>
              </a:endParaRPr>
            </a:p>
          </p:txBody>
        </p:sp>
      </p:grpSp>
      <p:sp>
        <p:nvSpPr>
          <p:cNvPr id="24" name="Text Box 8"/>
          <p:cNvSpPr txBox="1">
            <a:spLocks noChangeArrowheads="1"/>
          </p:cNvSpPr>
          <p:nvPr/>
        </p:nvSpPr>
        <p:spPr bwMode="gray">
          <a:xfrm>
            <a:off x="2431435" y="3679703"/>
            <a:ext cx="4760041" cy="441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003" tIns="35502" rIns="71003" bIns="35502">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zh-CN" altLang="en-US" sz="2400" dirty="0">
                <a:solidFill>
                  <a:srgbClr val="0070C0"/>
                </a:solidFill>
                <a:latin typeface="微软雅黑" panose="020B0503020204020204" pitchFamily="34" charset="-122"/>
                <a:ea typeface="微软雅黑" panose="020B0503020204020204" pitchFamily="34" charset="-122"/>
                <a:cs typeface="Arial" charset="0"/>
              </a:rPr>
              <a:t>企业安全生产标准化建设深度</a:t>
            </a:r>
            <a:r>
              <a:rPr lang="zh-CN" altLang="en-US" sz="2400" dirty="0" smtClean="0">
                <a:solidFill>
                  <a:srgbClr val="0070C0"/>
                </a:solidFill>
                <a:latin typeface="微软雅黑" panose="020B0503020204020204" pitchFamily="34" charset="-122"/>
                <a:ea typeface="微软雅黑" panose="020B0503020204020204" pitchFamily="34" charset="-122"/>
                <a:cs typeface="Arial" charset="0"/>
              </a:rPr>
              <a:t>评价</a:t>
            </a:r>
            <a:endParaRPr lang="en-US" altLang="zh-CN" sz="2400" dirty="0">
              <a:solidFill>
                <a:srgbClr val="0070C0"/>
              </a:solidFill>
              <a:latin typeface="微软雅黑" panose="020B0503020204020204" pitchFamily="34" charset="-122"/>
              <a:ea typeface="微软雅黑" panose="020B0503020204020204" pitchFamily="34" charset="-122"/>
              <a:cs typeface="Arial" charset="0"/>
            </a:endParaRPr>
          </a:p>
        </p:txBody>
      </p:sp>
      <p:sp>
        <p:nvSpPr>
          <p:cNvPr id="4" name="矩形 3"/>
          <p:cNvSpPr/>
          <p:nvPr/>
        </p:nvSpPr>
        <p:spPr>
          <a:xfrm>
            <a:off x="1971221" y="2824772"/>
            <a:ext cx="2800767" cy="581057"/>
          </a:xfrm>
          <a:prstGeom prst="rect">
            <a:avLst/>
          </a:prstGeom>
        </p:spPr>
        <p:txBody>
          <a:bodyPr wrap="none">
            <a:spAutoFit/>
          </a:bodyPr>
          <a:lstStyle/>
          <a:p>
            <a:pPr marL="457200" lvl="1" indent="0">
              <a:lnSpc>
                <a:spcPct val="150000"/>
              </a:lnSpc>
              <a:spcBef>
                <a:spcPts val="600"/>
              </a:spcBef>
            </a:pPr>
            <a:r>
              <a:rPr lang="zh-CN" altLang="en-US" sz="2400" dirty="0">
                <a:solidFill>
                  <a:srgbClr val="0070C0"/>
                </a:solidFill>
                <a:latin typeface="微软雅黑" panose="020B0503020204020204" pitchFamily="34" charset="-122"/>
                <a:ea typeface="微软雅黑" panose="020B0503020204020204" pitchFamily="34" charset="-122"/>
                <a:cs typeface="Arial" charset="0"/>
              </a:rPr>
              <a:t>主要内容和要求</a:t>
            </a:r>
          </a:p>
        </p:txBody>
      </p:sp>
    </p:spTree>
    <p:extLst>
      <p:ext uri="{BB962C8B-B14F-4D97-AF65-F5344CB8AC3E}">
        <p14:creationId xmlns:p14="http://schemas.microsoft.com/office/powerpoint/2010/main" val="141941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2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539552" y="413813"/>
            <a:ext cx="7272807" cy="523220"/>
            <a:chOff x="1631504" y="626529"/>
            <a:chExt cx="4837171" cy="60315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233666" y="626529"/>
              <a:ext cx="4235009" cy="603154"/>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深度评价</a:t>
              </a:r>
              <a:r>
                <a:rPr lang="en-US" altLang="zh-CN" sz="28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背景</a:t>
              </a:r>
              <a:endParaRPr lang="zh-CN" altLang="en-US" sz="2400" b="1" dirty="0">
                <a:latin typeface="微软雅黑" panose="020B0503020204020204" pitchFamily="34" charset="-122"/>
                <a:ea typeface="微软雅黑" panose="020B0503020204020204" pitchFamily="34" charset="-122"/>
              </a:endParaRPr>
            </a:p>
          </p:txBody>
        </p:sp>
      </p:grpSp>
      <p:graphicFrame>
        <p:nvGraphicFramePr>
          <p:cNvPr id="2" name="图示 1"/>
          <p:cNvGraphicFramePr/>
          <p:nvPr>
            <p:extLst/>
          </p:nvPr>
        </p:nvGraphicFramePr>
        <p:xfrm>
          <a:off x="803903" y="1172521"/>
          <a:ext cx="7767220" cy="34154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49431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539552" y="413813"/>
            <a:ext cx="5040558" cy="523220"/>
            <a:chOff x="1631504" y="626529"/>
            <a:chExt cx="3352494" cy="60315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233666" y="626529"/>
              <a:ext cx="2750332" cy="603154"/>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深度评价</a:t>
              </a:r>
              <a:endParaRPr lang="zh-CN" altLang="en-US" sz="2400" b="1" dirty="0">
                <a:latin typeface="微软雅黑" panose="020B0503020204020204" pitchFamily="34" charset="-122"/>
                <a:ea typeface="微软雅黑" panose="020B0503020204020204" pitchFamily="34" charset="-122"/>
              </a:endParaRPr>
            </a:p>
          </p:txBody>
        </p:sp>
      </p:grpSp>
      <p:graphicFrame>
        <p:nvGraphicFramePr>
          <p:cNvPr id="3" name="图示 2"/>
          <p:cNvGraphicFramePr/>
          <p:nvPr>
            <p:extLst>
              <p:ext uri="{D42A27DB-BD31-4B8C-83A1-F6EECF244321}">
                <p14:modId xmlns:p14="http://schemas.microsoft.com/office/powerpoint/2010/main" val="2435651369"/>
              </p:ext>
            </p:extLst>
          </p:nvPr>
        </p:nvGraphicFramePr>
        <p:xfrm>
          <a:off x="539552" y="1101876"/>
          <a:ext cx="7848872" cy="3714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153601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539552" y="413813"/>
            <a:ext cx="5040558" cy="523220"/>
            <a:chOff x="1631504" y="626529"/>
            <a:chExt cx="3352494" cy="60315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233666" y="626529"/>
              <a:ext cx="2750332" cy="603154"/>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深度评价</a:t>
              </a:r>
              <a:endParaRPr lang="zh-CN" altLang="en-US" sz="2400" b="1" dirty="0">
                <a:latin typeface="微软雅黑" panose="020B0503020204020204" pitchFamily="34" charset="-122"/>
                <a:ea typeface="微软雅黑" panose="020B0503020204020204" pitchFamily="34" charset="-122"/>
              </a:endParaRPr>
            </a:p>
          </p:txBody>
        </p:sp>
      </p:grpSp>
      <p:graphicFrame>
        <p:nvGraphicFramePr>
          <p:cNvPr id="3" name="图示 2"/>
          <p:cNvGraphicFramePr/>
          <p:nvPr>
            <p:extLst>
              <p:ext uri="{D42A27DB-BD31-4B8C-83A1-F6EECF244321}">
                <p14:modId xmlns:p14="http://schemas.microsoft.com/office/powerpoint/2010/main" val="383448412"/>
              </p:ext>
            </p:extLst>
          </p:nvPr>
        </p:nvGraphicFramePr>
        <p:xfrm>
          <a:off x="539552" y="1101876"/>
          <a:ext cx="7848872" cy="3714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106640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539552" y="413813"/>
            <a:ext cx="5040558" cy="523220"/>
            <a:chOff x="1631504" y="626529"/>
            <a:chExt cx="3352494" cy="60315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233666" y="626529"/>
              <a:ext cx="2750332" cy="603154"/>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深度评价</a:t>
              </a:r>
              <a:endParaRPr lang="zh-CN" altLang="en-US" sz="2400" b="1" dirty="0">
                <a:latin typeface="微软雅黑" panose="020B0503020204020204" pitchFamily="34" charset="-122"/>
                <a:ea typeface="微软雅黑" panose="020B0503020204020204" pitchFamily="34" charset="-122"/>
              </a:endParaRPr>
            </a:p>
          </p:txBody>
        </p:sp>
      </p:grpSp>
      <p:graphicFrame>
        <p:nvGraphicFramePr>
          <p:cNvPr id="2" name="图示 1"/>
          <p:cNvGraphicFramePr/>
          <p:nvPr>
            <p:extLst>
              <p:ext uri="{D42A27DB-BD31-4B8C-83A1-F6EECF244321}">
                <p14:modId xmlns:p14="http://schemas.microsoft.com/office/powerpoint/2010/main" val="3463631035"/>
              </p:ext>
            </p:extLst>
          </p:nvPr>
        </p:nvGraphicFramePr>
        <p:xfrm>
          <a:off x="487722" y="948029"/>
          <a:ext cx="797271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520560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CER\Desktop\微标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4" y="205724"/>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
          <p:cNvSpPr txBox="1">
            <a:spLocks noChangeArrowheads="1"/>
          </p:cNvSpPr>
          <p:nvPr/>
        </p:nvSpPr>
        <p:spPr bwMode="gray">
          <a:xfrm>
            <a:off x="4399538" y="3596650"/>
            <a:ext cx="1524257" cy="494890"/>
          </a:xfrm>
          <a:prstGeom prst="rect">
            <a:avLst/>
          </a:prstGeom>
          <a:noFill/>
          <a:ln w="9525" algn="ctr">
            <a:noFill/>
            <a:miter lim="800000"/>
            <a:headEnd/>
            <a:tailEnd/>
          </a:ln>
          <a:effectLst/>
        </p:spPr>
        <p:txBody>
          <a:bodyPr wrap="square" lIns="71003" tIns="35502" rIns="71003" bIns="35502">
            <a:spAutoFit/>
          </a:bodyPr>
          <a:lstStyle/>
          <a:p>
            <a:pPr>
              <a:spcBef>
                <a:spcPct val="50000"/>
              </a:spcBef>
            </a:pPr>
            <a:r>
              <a:rPr lang="zh-CN" altLang="en-US" sz="1100" b="1" dirty="0">
                <a:solidFill>
                  <a:srgbClr val="FFFFFF"/>
                </a:solidFill>
                <a:cs typeface="Arial" pitchFamily="34" charset="0"/>
              </a:rPr>
              <a:t>     业务总监：刘兆</a:t>
            </a:r>
            <a:endParaRPr lang="en-US" altLang="zh-CN" sz="1100" b="1" dirty="0">
              <a:solidFill>
                <a:srgbClr val="FFFFFF"/>
              </a:solidFill>
              <a:cs typeface="Arial" pitchFamily="34" charset="0"/>
            </a:endParaRPr>
          </a:p>
          <a:p>
            <a:pPr>
              <a:spcBef>
                <a:spcPct val="50000"/>
              </a:spcBef>
            </a:pPr>
            <a:r>
              <a:rPr lang="zh-CN" altLang="en-US" sz="1100" b="1" dirty="0">
                <a:solidFill>
                  <a:srgbClr val="FFFFFF"/>
                </a:solidFill>
                <a:cs typeface="Arial" pitchFamily="34" charset="0"/>
              </a:rPr>
              <a:t>     部门员工：</a:t>
            </a:r>
            <a:r>
              <a:rPr lang="en-US" altLang="zh-CN" sz="1100" b="1" dirty="0">
                <a:solidFill>
                  <a:srgbClr val="FFFFFF"/>
                </a:solidFill>
                <a:cs typeface="Arial" pitchFamily="34" charset="0"/>
              </a:rPr>
              <a:t>2</a:t>
            </a:r>
            <a:r>
              <a:rPr lang="zh-CN" altLang="en-US" sz="1100" b="1" dirty="0">
                <a:solidFill>
                  <a:srgbClr val="FFFFFF"/>
                </a:solidFill>
                <a:cs typeface="Arial" pitchFamily="34" charset="0"/>
              </a:rPr>
              <a:t>人</a:t>
            </a:r>
            <a:endParaRPr lang="en-US" altLang="zh-CN" sz="1100" b="1" dirty="0">
              <a:solidFill>
                <a:srgbClr val="FFFFFF"/>
              </a:solidFill>
              <a:cs typeface="Arial" pitchFamily="34" charset="0"/>
            </a:endParaRPr>
          </a:p>
        </p:txBody>
      </p:sp>
      <p:grpSp>
        <p:nvGrpSpPr>
          <p:cNvPr id="9" name="组合 8"/>
          <p:cNvGrpSpPr/>
          <p:nvPr/>
        </p:nvGrpSpPr>
        <p:grpSpPr>
          <a:xfrm>
            <a:off x="539552" y="413813"/>
            <a:ext cx="5040558" cy="523220"/>
            <a:chOff x="1631504" y="626529"/>
            <a:chExt cx="3352494" cy="603154"/>
          </a:xfrm>
        </p:grpSpPr>
        <p:sp>
          <p:nvSpPr>
            <p:cNvPr id="10" name="等腰三角形 9"/>
            <p:cNvSpPr/>
            <p:nvPr/>
          </p:nvSpPr>
          <p:spPr>
            <a:xfrm rot="10800000">
              <a:off x="1631504" y="631717"/>
              <a:ext cx="351642" cy="542925"/>
            </a:xfrm>
            <a:prstGeom prst="triangle">
              <a:avLst/>
            </a:prstGeom>
            <a:solidFill>
              <a:srgbClr val="01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0800000">
              <a:off x="1940472" y="903181"/>
              <a:ext cx="217853" cy="30175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233666" y="626529"/>
              <a:ext cx="2750332" cy="603154"/>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深度评价</a:t>
              </a:r>
              <a:endParaRPr lang="zh-CN" altLang="en-US" sz="2400" b="1" dirty="0">
                <a:latin typeface="微软雅黑" panose="020B0503020204020204" pitchFamily="34" charset="-122"/>
                <a:ea typeface="微软雅黑" panose="020B0503020204020204" pitchFamily="34" charset="-122"/>
              </a:endParaRPr>
            </a:p>
          </p:txBody>
        </p:sp>
      </p:grpSp>
      <p:sp>
        <p:nvSpPr>
          <p:cNvPr id="13" name="圆角矩形标注 12"/>
          <p:cNvSpPr>
            <a:spLocks noChangeArrowheads="1"/>
          </p:cNvSpPr>
          <p:nvPr/>
        </p:nvSpPr>
        <p:spPr bwMode="auto">
          <a:xfrm>
            <a:off x="251520" y="990657"/>
            <a:ext cx="8734328" cy="3880488"/>
          </a:xfrm>
          <a:prstGeom prst="wedgeRoundRectCallout">
            <a:avLst>
              <a:gd name="adj1" fmla="val -20689"/>
              <a:gd name="adj2" fmla="val 49862"/>
              <a:gd name="adj3" fmla="val 16667"/>
            </a:avLst>
          </a:prstGeom>
          <a:noFill/>
          <a:ln w="25400" algn="ctr">
            <a:solidFill>
              <a:srgbClr val="FF0000"/>
            </a:solidFill>
            <a:miter lim="800000"/>
            <a:headEnd/>
            <a:tailEnd/>
          </a:ln>
        </p:spPr>
        <p:txBody>
          <a:bodyPr anchor="ctr"/>
          <a:lstStyle/>
          <a:p>
            <a:pPr>
              <a:lnSpc>
                <a:spcPct val="120000"/>
              </a:lnSpc>
              <a:spcBef>
                <a:spcPts val="600"/>
              </a:spcBef>
              <a:buNone/>
            </a:pPr>
            <a:r>
              <a:rPr lang="zh-CN" altLang="en-US" sz="2400" dirty="0" smtClean="0">
                <a:latin typeface="华文隶书" panose="02010800040101010101" pitchFamily="2" charset="-122"/>
                <a:ea typeface="华文隶书" panose="02010800040101010101" pitchFamily="2" charset="-122"/>
              </a:rPr>
              <a:t>评价程序：</a:t>
            </a:r>
            <a:endParaRPr lang="en-US" altLang="zh-CN" sz="2400" dirty="0" smtClean="0">
              <a:latin typeface="华文隶书" panose="02010800040101010101" pitchFamily="2" charset="-122"/>
              <a:ea typeface="华文隶书" panose="02010800040101010101" pitchFamily="2" charset="-122"/>
            </a:endParaRPr>
          </a:p>
          <a:p>
            <a:pPr>
              <a:lnSpc>
                <a:spcPct val="120000"/>
              </a:lnSpc>
            </a:pPr>
            <a:r>
              <a:rPr lang="en-US" altLang="zh-CN" sz="2000" dirty="0">
                <a:latin typeface="华文隶书" panose="02010800040101010101" pitchFamily="2" charset="-122"/>
                <a:ea typeface="华文隶书" panose="02010800040101010101" pitchFamily="2" charset="-122"/>
              </a:rPr>
              <a:t>1</a:t>
            </a:r>
            <a:r>
              <a:rPr lang="zh-CN" altLang="en-US" sz="2000" dirty="0">
                <a:latin typeface="华文隶书" panose="02010800040101010101" pitchFamily="2" charset="-122"/>
                <a:ea typeface="华文隶书" panose="02010800040101010101" pitchFamily="2" charset="-122"/>
              </a:rPr>
              <a:t>、部安委办随机抽取所在地企业，任务下达深度评价机构。</a:t>
            </a:r>
            <a:endParaRPr lang="en-US" altLang="zh-CN" sz="2000" dirty="0">
              <a:latin typeface="华文隶书" panose="02010800040101010101" pitchFamily="2" charset="-122"/>
              <a:ea typeface="华文隶书" panose="02010800040101010101" pitchFamily="2" charset="-122"/>
            </a:endParaRPr>
          </a:p>
          <a:p>
            <a:pPr>
              <a:lnSpc>
                <a:spcPct val="120000"/>
              </a:lnSpc>
            </a:pPr>
            <a:r>
              <a:rPr lang="en-US" altLang="zh-CN" sz="2000" dirty="0">
                <a:latin typeface="华文隶书" panose="02010800040101010101" pitchFamily="2" charset="-122"/>
                <a:ea typeface="华文隶书" panose="02010800040101010101" pitchFamily="2" charset="-122"/>
              </a:rPr>
              <a:t>2</a:t>
            </a:r>
            <a:r>
              <a:rPr lang="zh-CN" altLang="en-US" sz="2000" dirty="0">
                <a:latin typeface="华文隶书" panose="02010800040101010101" pitchFamily="2" charset="-122"/>
                <a:ea typeface="华文隶书" panose="02010800040101010101" pitchFamily="2" charset="-122"/>
              </a:rPr>
              <a:t>、深度评价</a:t>
            </a:r>
            <a:r>
              <a:rPr lang="zh-CN" altLang="en-US" sz="2000" dirty="0" smtClean="0">
                <a:latin typeface="华文隶书" panose="02010800040101010101" pitchFamily="2" charset="-122"/>
                <a:ea typeface="华文隶书" panose="02010800040101010101" pitchFamily="2" charset="-122"/>
              </a:rPr>
              <a:t>承接机构组成</a:t>
            </a:r>
            <a:r>
              <a:rPr lang="zh-CN" altLang="en-US" sz="2000" dirty="0">
                <a:latin typeface="华文隶书" panose="02010800040101010101" pitchFamily="2" charset="-122"/>
                <a:ea typeface="华文隶书" panose="02010800040101010101" pitchFamily="2" charset="-122"/>
              </a:rPr>
              <a:t>评价</a:t>
            </a:r>
            <a:r>
              <a:rPr lang="zh-CN" altLang="en-US" sz="2000" dirty="0" smtClean="0">
                <a:latin typeface="华文隶书" panose="02010800040101010101" pitchFamily="2" charset="-122"/>
                <a:ea typeface="华文隶书" panose="02010800040101010101" pitchFamily="2" charset="-122"/>
              </a:rPr>
              <a:t>组，报部安委办确认。</a:t>
            </a:r>
            <a:endParaRPr lang="en-US" altLang="zh-CN" sz="2000" dirty="0">
              <a:latin typeface="华文隶书" panose="02010800040101010101" pitchFamily="2" charset="-122"/>
              <a:ea typeface="华文隶书" panose="02010800040101010101" pitchFamily="2" charset="-122"/>
            </a:endParaRPr>
          </a:p>
          <a:p>
            <a:pPr>
              <a:lnSpc>
                <a:spcPct val="120000"/>
              </a:lnSpc>
            </a:pPr>
            <a:r>
              <a:rPr lang="en-US" altLang="zh-CN" sz="2000" dirty="0">
                <a:latin typeface="华文隶书" panose="02010800040101010101" pitchFamily="2" charset="-122"/>
                <a:ea typeface="华文隶书" panose="02010800040101010101" pitchFamily="2" charset="-122"/>
              </a:rPr>
              <a:t>3</a:t>
            </a:r>
            <a:r>
              <a:rPr lang="zh-CN" altLang="en-US" sz="2000" dirty="0">
                <a:latin typeface="华文隶书" panose="02010800040101010101" pitchFamily="2" charset="-122"/>
                <a:ea typeface="华文隶书" panose="02010800040101010101" pitchFamily="2" charset="-122"/>
              </a:rPr>
              <a:t>、深度评价机构与省厅主管部门和属地主管机关联系，落实被评价企业的沟通和深度评价的时间。</a:t>
            </a:r>
            <a:endParaRPr lang="en-US" altLang="zh-CN" sz="2000" dirty="0">
              <a:latin typeface="华文隶书" panose="02010800040101010101" pitchFamily="2" charset="-122"/>
              <a:ea typeface="华文隶书" panose="02010800040101010101" pitchFamily="2" charset="-122"/>
            </a:endParaRPr>
          </a:p>
          <a:p>
            <a:pPr>
              <a:lnSpc>
                <a:spcPct val="120000"/>
              </a:lnSpc>
            </a:pPr>
            <a:r>
              <a:rPr lang="en-US" altLang="zh-CN" sz="2000" dirty="0">
                <a:latin typeface="华文隶书" panose="02010800040101010101" pitchFamily="2" charset="-122"/>
                <a:ea typeface="华文隶书" panose="02010800040101010101" pitchFamily="2" charset="-122"/>
              </a:rPr>
              <a:t>4</a:t>
            </a:r>
            <a:r>
              <a:rPr lang="zh-CN" altLang="en-US" sz="2000" dirty="0">
                <a:latin typeface="华文隶书" panose="02010800040101010101" pitchFamily="2" charset="-122"/>
                <a:ea typeface="华文隶书" panose="02010800040101010101" pitchFamily="2" charset="-122"/>
              </a:rPr>
              <a:t>、深度评价</a:t>
            </a:r>
            <a:r>
              <a:rPr lang="zh-CN" altLang="en-US" sz="2000" dirty="0" smtClean="0">
                <a:latin typeface="华文隶书" panose="02010800040101010101" pitchFamily="2" charset="-122"/>
                <a:ea typeface="华文隶书" panose="02010800040101010101" pitchFamily="2" charset="-122"/>
              </a:rPr>
              <a:t>组</a:t>
            </a:r>
            <a:r>
              <a:rPr lang="zh-CN" altLang="en-US" sz="2000" dirty="0">
                <a:latin typeface="华文隶书" panose="02010800040101010101" pitchFamily="2" charset="-122"/>
                <a:ea typeface="华文隶书" panose="02010800040101010101" pitchFamily="2" charset="-122"/>
              </a:rPr>
              <a:t>对</a:t>
            </a:r>
            <a:r>
              <a:rPr lang="zh-CN" altLang="en-US" sz="2000" dirty="0" smtClean="0">
                <a:latin typeface="华文隶书" panose="02010800040101010101" pitchFamily="2" charset="-122"/>
                <a:ea typeface="华文隶书" panose="02010800040101010101" pitchFamily="2" charset="-122"/>
              </a:rPr>
              <a:t>企业开展评价工作，采取</a:t>
            </a:r>
            <a:r>
              <a:rPr lang="zh-CN" altLang="zh-CN" sz="2000" dirty="0" smtClean="0">
                <a:solidFill>
                  <a:srgbClr val="FF0000"/>
                </a:solidFill>
                <a:latin typeface="华文隶书" panose="02010800040101010101" pitchFamily="2" charset="-122"/>
                <a:ea typeface="华文隶书" panose="02010800040101010101" pitchFamily="2" charset="-122"/>
              </a:rPr>
              <a:t>听</a:t>
            </a:r>
            <a:r>
              <a:rPr lang="zh-CN" altLang="zh-CN" sz="2000" dirty="0">
                <a:solidFill>
                  <a:srgbClr val="FF0000"/>
                </a:solidFill>
                <a:latin typeface="华文隶书" panose="02010800040101010101" pitchFamily="2" charset="-122"/>
                <a:ea typeface="华文隶书" panose="02010800040101010101" pitchFamily="2" charset="-122"/>
              </a:rPr>
              <a:t>、看、查、评、馈</a:t>
            </a:r>
            <a:r>
              <a:rPr lang="zh-CN" altLang="zh-CN" sz="2000" dirty="0" smtClean="0">
                <a:latin typeface="华文隶书" panose="02010800040101010101" pitchFamily="2" charset="-122"/>
                <a:ea typeface="华文隶书" panose="02010800040101010101" pitchFamily="2" charset="-122"/>
              </a:rPr>
              <a:t>。</a:t>
            </a:r>
            <a:endParaRPr lang="en-US" altLang="zh-CN" sz="2000" dirty="0" smtClean="0">
              <a:latin typeface="华文隶书" panose="02010800040101010101" pitchFamily="2" charset="-122"/>
              <a:ea typeface="华文隶书" panose="02010800040101010101" pitchFamily="2" charset="-122"/>
            </a:endParaRPr>
          </a:p>
          <a:p>
            <a:pPr>
              <a:lnSpc>
                <a:spcPct val="120000"/>
              </a:lnSpc>
            </a:pPr>
            <a:r>
              <a:rPr lang="en-US" altLang="zh-CN" sz="2000" dirty="0" smtClean="0">
                <a:latin typeface="华文隶书" panose="02010800040101010101" pitchFamily="2" charset="-122"/>
                <a:ea typeface="华文隶书" panose="02010800040101010101" pitchFamily="2" charset="-122"/>
              </a:rPr>
              <a:t>5</a:t>
            </a:r>
            <a:r>
              <a:rPr lang="zh-CN" altLang="en-US" sz="2000" dirty="0" smtClean="0">
                <a:latin typeface="华文隶书" panose="02010800040101010101" pitchFamily="2" charset="-122"/>
                <a:ea typeface="华文隶书" panose="02010800040101010101" pitchFamily="2" charset="-122"/>
              </a:rPr>
              <a:t>、就深度评价发现的问题与被评价企业和主管机关沟通、确认，形成问题清单，双方签字确认。</a:t>
            </a:r>
            <a:endParaRPr lang="en-US" altLang="zh-CN" sz="2000" dirty="0" smtClean="0">
              <a:latin typeface="华文隶书" panose="02010800040101010101" pitchFamily="2" charset="-122"/>
              <a:ea typeface="华文隶书" panose="02010800040101010101" pitchFamily="2" charset="-122"/>
            </a:endParaRPr>
          </a:p>
          <a:p>
            <a:pPr>
              <a:lnSpc>
                <a:spcPct val="120000"/>
              </a:lnSpc>
            </a:pPr>
            <a:r>
              <a:rPr lang="en-US" altLang="zh-CN" sz="2000" dirty="0" smtClean="0">
                <a:latin typeface="华文隶书" panose="02010800040101010101" pitchFamily="2" charset="-122"/>
                <a:ea typeface="华文隶书" panose="02010800040101010101" pitchFamily="2" charset="-122"/>
              </a:rPr>
              <a:t>6</a:t>
            </a:r>
            <a:r>
              <a:rPr lang="zh-CN" altLang="en-US" sz="2000" dirty="0" smtClean="0">
                <a:latin typeface="华文隶书" panose="02010800040101010101" pitchFamily="2" charset="-122"/>
                <a:ea typeface="华文隶书" panose="02010800040101010101" pitchFamily="2" charset="-122"/>
              </a:rPr>
              <a:t>、编制深度评价报告，与专管机关沟通后，报送检查组。</a:t>
            </a:r>
            <a:endParaRPr lang="en-US" altLang="zh-CN" sz="2000" dirty="0" smtClean="0">
              <a:latin typeface="华文隶书" panose="02010800040101010101" pitchFamily="2" charset="-122"/>
              <a:ea typeface="华文隶书" panose="02010800040101010101" pitchFamily="2" charset="-122"/>
            </a:endParaRPr>
          </a:p>
          <a:p>
            <a:pPr>
              <a:lnSpc>
                <a:spcPct val="120000"/>
              </a:lnSpc>
            </a:pPr>
            <a:r>
              <a:rPr lang="en-US" altLang="zh-CN" sz="2000" dirty="0" smtClean="0">
                <a:latin typeface="华文隶书" panose="02010800040101010101" pitchFamily="2" charset="-122"/>
                <a:ea typeface="华文隶书" panose="02010800040101010101" pitchFamily="2" charset="-122"/>
              </a:rPr>
              <a:t>7</a:t>
            </a:r>
            <a:r>
              <a:rPr lang="zh-CN" altLang="en-US" sz="2000" dirty="0" smtClean="0">
                <a:latin typeface="华文隶书" panose="02010800040101010101" pitchFamily="2" charset="-122"/>
                <a:ea typeface="华文隶书" panose="02010800040101010101" pitchFamily="2" charset="-122"/>
              </a:rPr>
              <a:t>、对存在严重不符合项，企业整改后进行验证复核。</a:t>
            </a:r>
            <a:endParaRPr lang="zh-CN" altLang="zh-CN" sz="2200" dirty="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40247083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ACER\Desktop\微标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4543"/>
            <a:ext cx="2604574" cy="3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Rectangle 2"/>
          <p:cNvSpPr>
            <a:spLocks noGrp="1" noChangeArrowheads="1"/>
          </p:cNvSpPr>
          <p:nvPr>
            <p:ph type="title"/>
          </p:nvPr>
        </p:nvSpPr>
        <p:spPr/>
        <p:txBody>
          <a:bodyPr/>
          <a:lstStyle/>
          <a:p>
            <a:r>
              <a:rPr lang="zh-CN" altLang="en-US" smtClean="0"/>
              <a:t>联系方式</a:t>
            </a:r>
            <a:endParaRPr lang="zh-CN" altLang="en-US" dirty="0" smtClean="0"/>
          </a:p>
        </p:txBody>
      </p:sp>
      <p:sp>
        <p:nvSpPr>
          <p:cNvPr id="55301" name="Rectangle 3"/>
          <p:cNvSpPr>
            <a:spLocks noGrp="1" noChangeArrowheads="1"/>
          </p:cNvSpPr>
          <p:nvPr>
            <p:ph type="body" idx="1"/>
          </p:nvPr>
        </p:nvSpPr>
        <p:spPr/>
        <p:txBody>
          <a:bodyPr/>
          <a:lstStyle/>
          <a:p>
            <a:r>
              <a:rPr lang="zh-CN" altLang="en-US" smtClean="0"/>
              <a:t>联系人：吴冰</a:t>
            </a:r>
          </a:p>
          <a:p>
            <a:r>
              <a:rPr lang="zh-CN" altLang="en-US" smtClean="0"/>
              <a:t>电    话：</a:t>
            </a:r>
            <a:r>
              <a:rPr lang="en-US" altLang="zh-CN" smtClean="0"/>
              <a:t>010-65313493, 010-58112353</a:t>
            </a:r>
          </a:p>
          <a:p>
            <a:r>
              <a:rPr lang="en-US" altLang="zh-CN" smtClean="0"/>
              <a:t>                 13811103383</a:t>
            </a:r>
          </a:p>
          <a:p>
            <a:r>
              <a:rPr lang="zh-CN" altLang="en-US" smtClean="0"/>
              <a:t>传    真：</a:t>
            </a:r>
            <a:r>
              <a:rPr lang="en-US" altLang="zh-CN" smtClean="0"/>
              <a:t>010-65313500</a:t>
            </a:r>
          </a:p>
          <a:p>
            <a:r>
              <a:rPr lang="zh-CN" altLang="en-US" smtClean="0"/>
              <a:t>邮    箱：</a:t>
            </a:r>
            <a:r>
              <a:rPr lang="en-US" altLang="zh-CN" smtClean="0">
                <a:hlinkClick r:id="rId3"/>
              </a:rPr>
              <a:t>wubing@c.ccs.org.cn</a:t>
            </a:r>
            <a:endParaRPr lang="en-US" altLang="zh-CN" smtClean="0"/>
          </a:p>
          <a:p>
            <a:r>
              <a:rPr lang="zh-CN" altLang="en-US" smtClean="0"/>
              <a:t>地    址：北京市东城区东黄城根南街</a:t>
            </a:r>
            <a:r>
              <a:rPr lang="en-US" altLang="zh-CN" smtClean="0"/>
              <a:t>40</a:t>
            </a:r>
            <a:r>
              <a:rPr lang="zh-CN" altLang="en-US" smtClean="0"/>
              <a:t>号。</a:t>
            </a:r>
          </a:p>
          <a:p>
            <a:r>
              <a:rPr lang="zh-CN" altLang="en-US" smtClean="0"/>
              <a:t>邮    编：</a:t>
            </a:r>
            <a:r>
              <a:rPr lang="en-US" altLang="zh-CN" smtClean="0"/>
              <a:t>100007</a:t>
            </a:r>
          </a:p>
          <a:p>
            <a:endParaRPr lang="en-US" altLang="zh-CN" smtClean="0"/>
          </a:p>
          <a:p>
            <a:endParaRPr lang="en-US" altLang="zh-CN" dirty="0" smtClean="0"/>
          </a:p>
        </p:txBody>
      </p:sp>
      <p:sp>
        <p:nvSpPr>
          <p:cNvPr id="55298" name="日期占位符 3"/>
          <p:cNvSpPr>
            <a:spLocks noGrp="1"/>
          </p:cNvSpPr>
          <p:nvPr>
            <p:ph type="dt" sz="quarter" idx="10"/>
          </p:nvPr>
        </p:nvSpPr>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F2AED845-87E4-4F85-B6B1-D5411998572C}" type="datetime1">
              <a:rPr lang="zh-CN" altLang="en-US" smtClean="0"/>
              <a:pPr/>
              <a:t>2019/7/26</a:t>
            </a:fld>
            <a:endParaRPr lang="en-US" altLang="zh-CN"/>
          </a:p>
        </p:txBody>
      </p:sp>
      <p:sp>
        <p:nvSpPr>
          <p:cNvPr id="55299" name="灯片编号占位符 5"/>
          <p:cNvSpPr>
            <a:spLocks noGrp="1"/>
          </p:cNvSpPr>
          <p:nvPr>
            <p:ph type="sldNum" sz="quarter" idx="12"/>
          </p:nvPr>
        </p:nvSpPr>
        <p:spPr/>
        <p:txBody>
          <a:bodyPr/>
          <a:lstStyle>
            <a:lvl1pPr>
              <a:defRPr sz="1800">
                <a:solidFill>
                  <a:schemeClr val="tx1"/>
                </a:solidFill>
                <a:latin typeface="Times New Roman" panose="02020603050405020304" pitchFamily="18" charset="0"/>
                <a:ea typeface="宋体" panose="02010600030101010101" pitchFamily="2" charset="-122"/>
              </a:defRPr>
            </a:lvl1pPr>
            <a:lvl2pPr marL="557213" indent="-214313">
              <a:defRPr sz="1800">
                <a:solidFill>
                  <a:schemeClr val="tx1"/>
                </a:solidFill>
                <a:latin typeface="Times New Roman" panose="02020603050405020304" pitchFamily="18" charset="0"/>
                <a:ea typeface="宋体" panose="02010600030101010101" pitchFamily="2" charset="-122"/>
              </a:defRPr>
            </a:lvl2pPr>
            <a:lvl3pPr marL="857250" indent="-171450">
              <a:defRPr sz="1800">
                <a:solidFill>
                  <a:schemeClr val="tx1"/>
                </a:solidFill>
                <a:latin typeface="Times New Roman" panose="02020603050405020304" pitchFamily="18" charset="0"/>
                <a:ea typeface="宋体" panose="02010600030101010101" pitchFamily="2" charset="-122"/>
              </a:defRPr>
            </a:lvl3pPr>
            <a:lvl4pPr marL="1200150" indent="-171450">
              <a:defRPr sz="1800">
                <a:solidFill>
                  <a:schemeClr val="tx1"/>
                </a:solidFill>
                <a:latin typeface="Times New Roman" panose="02020603050405020304" pitchFamily="18" charset="0"/>
                <a:ea typeface="宋体" panose="02010600030101010101" pitchFamily="2" charset="-122"/>
              </a:defRPr>
            </a:lvl4pPr>
            <a:lvl5pPr marL="1543050" indent="-171450">
              <a:defRPr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ea typeface="宋体" panose="02010600030101010101" pitchFamily="2" charset="-122"/>
              </a:defRPr>
            </a:lvl9pPr>
          </a:lstStyle>
          <a:p>
            <a:fld id="{CEC2DE6C-3D01-46EA-9E9C-04F1930F838F}" type="slidenum">
              <a:rPr lang="zh-CN" altLang="en-US" smtClean="0"/>
              <a:pPr/>
              <a:t>70</a:t>
            </a:fld>
            <a:endParaRPr lang="en-US" altLang="zh-CN"/>
          </a:p>
        </p:txBody>
      </p:sp>
    </p:spTree>
    <p:extLst>
      <p:ext uri="{BB962C8B-B14F-4D97-AF65-F5344CB8AC3E}">
        <p14:creationId xmlns:p14="http://schemas.microsoft.com/office/powerpoint/2010/main" val="1029495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29" y="-5954"/>
            <a:ext cx="9144419" cy="5154216"/>
            <a:chOff x="-231" y="-7938"/>
            <a:chExt cx="9144419" cy="6872288"/>
          </a:xfrm>
        </p:grpSpPr>
        <p:pic>
          <p:nvPicPr>
            <p:cNvPr id="10" name="矩形 22"/>
            <p:cNvPicPr>
              <a:picLocks noChangeArrowheads="1"/>
            </p:cNvPicPr>
            <p:nvPr/>
          </p:nvPicPr>
          <p:blipFill>
            <a:blip r:embed="rId2" cstate="print"/>
            <a:srcRect l="2235" r="1778"/>
            <a:stretch>
              <a:fillRect/>
            </a:stretch>
          </p:blipFill>
          <p:spPr bwMode="auto">
            <a:xfrm>
              <a:off x="-231" y="-1588"/>
              <a:ext cx="9144419" cy="6865938"/>
            </a:xfrm>
            <a:prstGeom prst="rect">
              <a:avLst/>
            </a:prstGeom>
            <a:noFill/>
            <a:ln w="9525">
              <a:noFill/>
              <a:miter lim="800000"/>
              <a:headEnd/>
              <a:tailEnd/>
            </a:ln>
          </p:spPr>
        </p:pic>
        <p:pic>
          <p:nvPicPr>
            <p:cNvPr id="5" name="图片 21" descr="ccs龙徽-阳.jpg"/>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2593678" y="516737"/>
              <a:ext cx="3956645" cy="5348283"/>
            </a:xfrm>
            <a:prstGeom prst="rect">
              <a:avLst/>
            </a:prstGeom>
            <a:noFill/>
            <a:ln w="9525">
              <a:noFill/>
              <a:miter lim="800000"/>
              <a:headEnd/>
              <a:tailEnd/>
            </a:ln>
          </p:spPr>
        </p:pic>
        <p:pic>
          <p:nvPicPr>
            <p:cNvPr id="4" name="矩形 22"/>
            <p:cNvPicPr>
              <a:picLocks noChangeArrowheads="1"/>
            </p:cNvPicPr>
            <p:nvPr/>
          </p:nvPicPr>
          <p:blipFill>
            <a:blip r:embed="rId2" cstate="print"/>
            <a:srcRect l="2235" r="1778"/>
            <a:stretch>
              <a:fillRect/>
            </a:stretch>
          </p:blipFill>
          <p:spPr bwMode="auto">
            <a:xfrm>
              <a:off x="0" y="-7938"/>
              <a:ext cx="9144000" cy="6865938"/>
            </a:xfrm>
            <a:prstGeom prst="rect">
              <a:avLst/>
            </a:prstGeom>
            <a:noFill/>
            <a:ln w="9525">
              <a:noFill/>
              <a:miter lim="800000"/>
              <a:headEnd/>
              <a:tailEnd/>
            </a:ln>
          </p:spPr>
        </p:pic>
        <p:sp>
          <p:nvSpPr>
            <p:cNvPr id="11" name="Text Box 5"/>
            <p:cNvSpPr txBox="1">
              <a:spLocks noChangeArrowheads="1"/>
            </p:cNvSpPr>
            <p:nvPr/>
          </p:nvSpPr>
          <p:spPr bwMode="auto">
            <a:xfrm>
              <a:off x="3841" y="4758"/>
              <a:ext cx="7818295" cy="6853247"/>
            </a:xfrm>
            <a:prstGeom prst="rect">
              <a:avLst/>
            </a:prstGeom>
            <a:noFill/>
            <a:ln w="9525">
              <a:noFill/>
              <a:miter lim="800000"/>
              <a:headEnd/>
              <a:tailEnd/>
            </a:ln>
          </p:spPr>
          <p:txBody>
            <a:bodyPr anchor="ctr"/>
            <a:lstStyle/>
            <a:p>
              <a:endParaRPr lang="zh-CN" altLang="en-US" dirty="0"/>
            </a:p>
          </p:txBody>
        </p:sp>
        <p:sp>
          <p:nvSpPr>
            <p:cNvPr id="7" name="Rectangle 18"/>
            <p:cNvSpPr>
              <a:spLocks noChangeArrowheads="1"/>
            </p:cNvSpPr>
            <p:nvPr/>
          </p:nvSpPr>
          <p:spPr bwMode="auto">
            <a:xfrm>
              <a:off x="0" y="6182832"/>
              <a:ext cx="9144000" cy="108000"/>
            </a:xfrm>
            <a:prstGeom prst="rect">
              <a:avLst/>
            </a:prstGeom>
            <a:solidFill>
              <a:srgbClr val="B00000"/>
            </a:solidFill>
            <a:ln w="9525">
              <a:noFill/>
              <a:miter lim="800000"/>
              <a:headEnd/>
              <a:tailEnd/>
            </a:ln>
          </p:spPr>
          <p:txBody>
            <a:bodyPr wrap="none" anchor="ctr"/>
            <a:lstStyle/>
            <a:p>
              <a:pPr algn="l"/>
              <a:endParaRPr lang="zh-CN" altLang="en-US" dirty="0">
                <a:latin typeface="Arial" charset="0"/>
              </a:endParaRPr>
            </a:p>
          </p:txBody>
        </p:sp>
        <p:sp>
          <p:nvSpPr>
            <p:cNvPr id="8" name="圆角矩形 16"/>
            <p:cNvSpPr>
              <a:spLocks noChangeArrowheads="1"/>
            </p:cNvSpPr>
            <p:nvPr/>
          </p:nvSpPr>
          <p:spPr bwMode="auto">
            <a:xfrm>
              <a:off x="6697216" y="5950239"/>
              <a:ext cx="2088232" cy="575105"/>
            </a:xfrm>
            <a:prstGeom prst="roundRect">
              <a:avLst>
                <a:gd name="adj" fmla="val 16667"/>
              </a:avLst>
            </a:prstGeom>
            <a:solidFill>
              <a:schemeClr val="bg1"/>
            </a:solidFill>
            <a:ln w="9525">
              <a:noFill/>
              <a:round/>
              <a:headEnd/>
              <a:tailEnd/>
            </a:ln>
          </p:spPr>
          <p:txBody>
            <a:bodyPr anchor="ctr"/>
            <a:lstStyle/>
            <a:p>
              <a:endParaRPr lang="zh-CN" altLang="en-US" dirty="0"/>
            </a:p>
          </p:txBody>
        </p:sp>
      </p:grpSp>
      <p:sp>
        <p:nvSpPr>
          <p:cNvPr id="2" name="标题 1"/>
          <p:cNvSpPr>
            <a:spLocks noGrp="1"/>
          </p:cNvSpPr>
          <p:nvPr>
            <p:ph type="title"/>
          </p:nvPr>
        </p:nvSpPr>
        <p:spPr>
          <a:xfrm>
            <a:off x="457178" y="1869672"/>
            <a:ext cx="8229600" cy="85725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4200" spc="39"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华文琥珀" panose="02010800040101010101" pitchFamily="2" charset="-122"/>
                <a:ea typeface="华文琥珀" panose="02010800040101010101" pitchFamily="2" charset="-122"/>
              </a:rPr>
              <a:t>谢    谢   </a:t>
            </a:r>
            <a:r>
              <a:rPr lang="en-US" altLang="zh-CN" sz="4200" spc="39"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华文琥珀" panose="02010800040101010101" pitchFamily="2" charset="-122"/>
                <a:ea typeface="华文琥珀" panose="02010800040101010101" pitchFamily="2" charset="-122"/>
              </a:rPr>
              <a:t>!</a:t>
            </a:r>
            <a:endParaRPr lang="zh-CN" altLang="en-US" sz="4200" spc="39"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华文琥珀" panose="02010800040101010101" pitchFamily="2" charset="-122"/>
              <a:ea typeface="华文琥珀" panose="0201080004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chemeClr val="accent2">
                <a:lumMod val="40000"/>
                <a:lumOff val="60000"/>
              </a:schemeClr>
            </a:solidFill>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12933</TotalTime>
  <Words>6043</Words>
  <Application>Microsoft Office PowerPoint</Application>
  <PresentationFormat>全屏显示(16:9)</PresentationFormat>
  <Paragraphs>935</Paragraphs>
  <Slides>71</Slides>
  <Notes>52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71</vt:i4>
      </vt:variant>
    </vt:vector>
  </HeadingPairs>
  <TitlesOfParts>
    <vt:vector size="88" baseType="lpstr">
      <vt:lpstr>仿宋</vt:lpstr>
      <vt:lpstr>仿宋_GB2312</vt:lpstr>
      <vt:lpstr>华文行楷</vt:lpstr>
      <vt:lpstr>华文琥珀</vt:lpstr>
      <vt:lpstr>华文楷体</vt:lpstr>
      <vt:lpstr>华文隶书</vt:lpstr>
      <vt:lpstr>华文中宋</vt:lpstr>
      <vt:lpstr>楷体_GB2312</vt:lpstr>
      <vt:lpstr>隶书</vt:lpstr>
      <vt:lpstr>宋体</vt:lpstr>
      <vt:lpstr>微软雅黑</vt:lpstr>
      <vt:lpstr>Arial</vt:lpstr>
      <vt:lpstr>Calibri</vt:lpstr>
      <vt:lpstr>Times New Roman</vt:lpstr>
      <vt:lpstr>Wingdings</vt:lpstr>
      <vt:lpstr>Wingdings 2</vt:lpstr>
      <vt:lpstr>Office 主题</vt:lpstr>
      <vt:lpstr>交通运输企业安全生产标准化介绍</vt:lpstr>
      <vt:lpstr>  目   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目   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目   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目   录</vt:lpstr>
      <vt:lpstr>PowerPoint 演示文稿</vt:lpstr>
      <vt:lpstr>PowerPoint 演示文稿</vt:lpstr>
      <vt:lpstr>PowerPoint 演示文稿</vt:lpstr>
      <vt:lpstr>PowerPoint 演示文稿</vt:lpstr>
      <vt:lpstr>PowerPoint 演示文稿</vt:lpstr>
      <vt:lpstr>联系方式</vt:lpstr>
      <vt:lpstr>谢    谢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wubing@c.ccs.org.cn</cp:lastModifiedBy>
  <cp:revision>779</cp:revision>
  <cp:lastPrinted>2017-05-31T01:51:01Z</cp:lastPrinted>
  <dcterms:created xsi:type="dcterms:W3CDTF">2014-08-18T06:13:07Z</dcterms:created>
  <dcterms:modified xsi:type="dcterms:W3CDTF">2019-07-26T03:32:25Z</dcterms:modified>
</cp:coreProperties>
</file>